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8"/>
  </p:handoutMasterIdLst>
  <p:sldIdLst>
    <p:sldId id="277" r:id="rId5"/>
    <p:sldId id="410" r:id="rId7"/>
    <p:sldId id="501" r:id="rId8"/>
    <p:sldId id="452" r:id="rId9"/>
    <p:sldId id="479" r:id="rId10"/>
    <p:sldId id="502" r:id="rId11"/>
    <p:sldId id="484" r:id="rId12"/>
    <p:sldId id="485" r:id="rId13"/>
    <p:sldId id="486" r:id="rId14"/>
    <p:sldId id="503" r:id="rId15"/>
    <p:sldId id="504" r:id="rId16"/>
    <p:sldId id="505" r:id="rId17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FA011"/>
    <a:srgbClr val="0000CC"/>
    <a:srgbClr val="FF0066"/>
    <a:srgbClr val="008000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822" y="60"/>
      </p:cViewPr>
      <p:guideLst>
        <p:guide orient="horz" pos="2146"/>
        <p:guide pos="39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panose="020B0502000000000001" charset="-122"/>
          <a:cs typeface="Droid Sans Fallback" panose="020B0502000000000001" charset="-122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438785" y="2176145"/>
            <a:ext cx="11318240" cy="1828800"/>
          </a:xfrm>
        </p:spPr>
        <p:txBody>
          <a:bodyPr/>
          <a:lstStyle/>
          <a:p>
            <a:r>
              <a:rPr lang="pt-BR" sz="7200" dirty="0" err="1"/>
              <a:t>JavaScript</a:t>
            </a:r>
            <a:r>
              <a:rPr lang="pt-BR" sz="7200" dirty="0"/>
              <a:t> – Web Storage</a:t>
            </a:r>
            <a:br>
              <a:rPr lang="pt-BR" sz="6600" dirty="0"/>
            </a:br>
            <a:br>
              <a:rPr lang="pt-BR" sz="5400"/>
            </a:br>
            <a:r>
              <a:rPr lang="pt-BR" sz="3600"/>
              <a:t>Disciplina: Desenvolvimento Web II</a:t>
            </a:r>
            <a:br>
              <a:rPr lang="pt-BR" sz="5400" dirty="0"/>
            </a:b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 em </a:t>
            </a:r>
            <a:r>
              <a:rPr lang="pt-BR" dirty="0" err="1">
                <a:sym typeface="+mn-ea"/>
              </a:rPr>
              <a:t>JS </a:t>
            </a:r>
            <a:r>
              <a:rPr lang="pt-BR" dirty="0">
                <a:sym typeface="+mn-ea"/>
              </a:rPr>
              <a:t>– Arquivo “</a:t>
            </a:r>
            <a:r>
              <a:rPr lang="pt-BR" i="1" dirty="0" err="1">
                <a:sym typeface="+mn-ea"/>
              </a:rPr>
              <a:t>favorito.html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64" y="1673537"/>
            <a:ext cx="10871200" cy="48926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&lt;!DOCTYPE html&gt; &lt;html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pt-br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&lt;head&gt; 		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 &lt;title&gt;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Exemplo localStorage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&lt;/title&gt; 	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&lt;/head&gt;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Exemplo localStorage - Favorito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label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lbl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Esporte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label&gt;&lt;br&gt;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Excluir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Excluir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0"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Voltar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Voltar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0"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&lt;script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src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favorito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.js"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 em </a:t>
            </a:r>
            <a:r>
              <a:rPr lang="pt-BR" dirty="0" err="1">
                <a:sym typeface="+mn-ea"/>
              </a:rPr>
              <a:t>JS </a:t>
            </a:r>
            <a:r>
              <a:rPr lang="pt-BR" dirty="0">
                <a:sym typeface="+mn-ea"/>
              </a:rPr>
              <a:t>– Arquivo “</a:t>
            </a:r>
            <a:r>
              <a:rPr lang="pt-BR" i="1" dirty="0" err="1">
                <a:sym typeface="+mn-ea"/>
              </a:rPr>
              <a:t>favorito.js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200" y="1629410"/>
            <a:ext cx="10976610" cy="50457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// Função que é executada quando carregar a página</a:t>
            </a:r>
            <a:endParaRPr lang="pt-BR" sz="2400" b="1" dirty="0" err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window.onload =  exibirEsporte;</a:t>
            </a:r>
            <a:endParaRPr lang="pt-BR" sz="2600" b="1" dirty="0" err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lblEsporte 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`lblEsporte`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btnExcluir 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`btnExcluir`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btnVoltar 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`btnVoltar`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btnExcluir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.addEventListener(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`click`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, excluirEsporte);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btnVoltar.addEventListener(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`click`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, voltarIndex);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voltarIndex() {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location.href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`./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index.html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7030A0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 em </a:t>
            </a:r>
            <a:r>
              <a:rPr lang="pt-BR" dirty="0" err="1">
                <a:sym typeface="+mn-ea"/>
              </a:rPr>
              <a:t>JS </a:t>
            </a:r>
            <a:r>
              <a:rPr lang="pt-BR" dirty="0">
                <a:sym typeface="+mn-ea"/>
              </a:rPr>
              <a:t>– Arquivo “</a:t>
            </a:r>
            <a:r>
              <a:rPr lang="pt-BR" i="1" dirty="0" err="1">
                <a:sym typeface="+mn-ea"/>
              </a:rPr>
              <a:t>favorito.js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835" y="1657350"/>
            <a:ext cx="11111230" cy="501586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5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exibirEsporte() {</a:t>
            </a:r>
            <a:endParaRPr lang="pt-BR" sz="25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if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(</a:t>
            </a:r>
            <a:r>
              <a:rPr lang="pt-BR" altLang="pt-BR" sz="2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`esporte`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!= 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null) {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lblEsporte.innerHTML = </a:t>
            </a:r>
            <a:r>
              <a:rPr lang="pt-BR" altLang="pt-BR" sz="2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`esporte`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5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altLang="pt-BR" sz="25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 else {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alert(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`Nenhum esporte armazenado.`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 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 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5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excluirEsporte() {</a:t>
            </a:r>
            <a:endParaRPr lang="pt-BR" sz="25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if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(</a:t>
            </a:r>
            <a:r>
              <a:rPr lang="pt-BR" altLang="pt-BR" sz="2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`esporte`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!= 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null) {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altLang="pt-BR" sz="2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localStorage.</a:t>
            </a:r>
            <a:r>
              <a:rPr lang="pt-BR" altLang="pt-BR" sz="25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removeItem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`esporte`</a:t>
            </a: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5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lblEsporte.innerHTML = 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`Nenhum esporte armazenado.`</a:t>
            </a:r>
            <a:r>
              <a:rPr lang="pt-BR" sz="25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altLang="pt-BR" sz="25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altLang="pt-BR" sz="25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 else { 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alert(</a:t>
            </a:r>
            <a:r>
              <a:rPr lang="pt-BR" sz="25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`Não foi possível remover...`</a:t>
            </a:r>
            <a:r>
              <a:rPr lang="pt-BR" sz="25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 </a:t>
            </a: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 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561975" indent="-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 startAt="11"/>
            </a:pPr>
            <a:r>
              <a:rPr lang="pt-BR" sz="25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</a:t>
            </a:r>
            <a:endParaRPr lang="pt-BR" sz="25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Web 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610" y="1600200"/>
            <a:ext cx="10605770" cy="49974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dirty="0">
                <a:sym typeface="+mn-ea"/>
              </a:rPr>
              <a:t>A API </a:t>
            </a:r>
            <a:r>
              <a:rPr lang="pt-BR" b="1" dirty="0">
                <a:sym typeface="+mn-ea"/>
              </a:rPr>
              <a:t>Web Storage</a:t>
            </a:r>
            <a:r>
              <a:rPr lang="pt-BR" dirty="0">
                <a:sym typeface="+mn-ea"/>
              </a:rPr>
              <a:t> </a:t>
            </a:r>
            <a:r>
              <a:rPr lang="pt-BR" altLang="pt-BR" dirty="0">
                <a:sym typeface="+mn-ea"/>
              </a:rPr>
              <a:t>permite </a:t>
            </a:r>
            <a:r>
              <a:rPr lang="pt-BR" altLang="pt-BR" b="1" dirty="0">
                <a:solidFill>
                  <a:srgbClr val="FF0000"/>
                </a:solidFill>
                <a:sym typeface="+mn-ea"/>
              </a:rPr>
              <a:t>armazenar informações</a:t>
            </a:r>
            <a:r>
              <a:rPr lang="pt-BR" altLang="pt-BR" dirty="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pt-BR" dirty="0">
                <a:sym typeface="+mn-ea"/>
              </a:rPr>
              <a:t>enquanto o usuário navega </a:t>
            </a:r>
            <a:r>
              <a:rPr lang="pt-BR" altLang="pt-BR" b="1" dirty="0">
                <a:solidFill>
                  <a:schemeClr val="accent1"/>
                </a:solidFill>
                <a:sym typeface="+mn-ea"/>
              </a:rPr>
              <a:t>entre diferentes páginas </a:t>
            </a:r>
            <a:r>
              <a:rPr lang="pt-BR" altLang="pt-BR" dirty="0">
                <a:sym typeface="+mn-ea"/>
              </a:rPr>
              <a:t>de um site.</a:t>
            </a:r>
            <a:endParaRPr lang="pt-BR" altLang="pt-BR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pt-BR" altLang="pt-BR" dirty="0">
              <a:sym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dirty="0">
                <a:sym typeface="+mn-ea"/>
              </a:rPr>
              <a:t>Podem ser usadas para:</a:t>
            </a:r>
            <a:endParaRPr lang="pt-BR" altLang="pt-BR" dirty="0">
              <a:sym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Autenticação / i</a:t>
            </a:r>
            <a:r>
              <a:rPr lang="pt-BR" sz="2800" dirty="0">
                <a:sym typeface="+mn-ea"/>
              </a:rPr>
              <a:t>dentificação </a:t>
            </a:r>
            <a:r>
              <a:rPr lang="pt-BR" altLang="pt-BR" sz="2800" dirty="0">
                <a:sym typeface="+mn-ea"/>
              </a:rPr>
              <a:t>de usuários</a:t>
            </a:r>
            <a:endParaRPr lang="pt-BR" altLang="pt-BR" sz="2800" dirty="0">
              <a:sym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Carrinho de compras</a:t>
            </a:r>
            <a:endParaRPr lang="pt-BR" altLang="pt-BR" sz="2800" dirty="0">
              <a:sym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Personalização / customização de páginas do site</a:t>
            </a:r>
            <a:endParaRPr lang="pt-BR" altLang="pt-BR" sz="2800" dirty="0">
              <a:sym typeface="+mn-ea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sz="2800" dirty="0">
                <a:sym typeface="+mn-ea"/>
              </a:rPr>
              <a:t>Exibição de anúncios ou imagens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Web 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99715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>
                <a:sym typeface="+mn-ea"/>
              </a:rPr>
              <a:t>A API </a:t>
            </a:r>
            <a:r>
              <a:rPr lang="pt-BR" b="1" dirty="0">
                <a:sym typeface="+mn-ea"/>
              </a:rPr>
              <a:t>Web Storage</a:t>
            </a:r>
            <a:r>
              <a:rPr lang="pt-BR" dirty="0">
                <a:sym typeface="+mn-ea"/>
              </a:rPr>
              <a:t> inclui duas diferentes propriedades do objeto Window, sendo estes:</a:t>
            </a:r>
            <a:endParaRPr lang="pt-BR" dirty="0">
              <a:sym typeface="+mn-ea"/>
            </a:endParaRPr>
          </a:p>
          <a:p>
            <a:pPr marL="706755" lvl="1" indent="-408940"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localStorage</a:t>
            </a:r>
            <a:endParaRPr lang="pt-BR" dirty="0"/>
          </a:p>
          <a:p>
            <a:pPr marL="706755" lvl="1" indent="-408940"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sessionStorage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967768" cy="499715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>
                <a:sym typeface="+mn-ea"/>
              </a:rPr>
              <a:t>O LocalStorage</a:t>
            </a:r>
            <a:r>
              <a:rPr lang="pt-BR" altLang="pt-BR" dirty="0"/>
              <a:t> armazena dados no navegador do usuário sem uma data de expiração. 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dirty="0"/>
              <a:t>Os dados não serão excluídos quando o navegador for fechado e estarão disponíveis no próximo dia, semana ou ano.</a:t>
            </a:r>
            <a:endParaRPr lang="pt-BR" alt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 em </a:t>
            </a:r>
            <a:r>
              <a:rPr lang="pt-BR" dirty="0" err="1">
                <a:sym typeface="+mn-ea"/>
              </a:rPr>
              <a:t>JavaScript</a:t>
            </a:r>
            <a:r>
              <a:rPr lang="pt-BR" dirty="0">
                <a:sym typeface="+mn-ea"/>
              </a:rPr>
              <a:t> – Sintaxe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532255"/>
            <a:ext cx="10967768" cy="499715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pt-BR" dirty="0"/>
              <a:t>Possui três métodos principais:</a:t>
            </a:r>
            <a:endParaRPr lang="pt-BR" altLang="pt-BR" dirty="0"/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pt-BR" altLang="pt-BR" b="1" dirty="0"/>
              <a:t>setItem(chave, valor)</a:t>
            </a:r>
            <a:r>
              <a:rPr lang="pt-BR" altLang="pt-BR" dirty="0"/>
              <a:t>: Armazena um item com a chave e o valor.</a:t>
            </a:r>
            <a:endParaRPr lang="pt-BR" altLang="pt-BR" dirty="0"/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pt-BR" altLang="pt-BR" b="1" dirty="0">
                <a:sym typeface="+mn-ea"/>
              </a:rPr>
              <a:t>getItem(chave)</a:t>
            </a:r>
            <a:r>
              <a:rPr lang="pt-BR" altLang="pt-BR" dirty="0">
                <a:sym typeface="+mn-ea"/>
              </a:rPr>
              <a:t>: Recupera o valor do item com o nome da chave.</a:t>
            </a:r>
            <a:endParaRPr lang="pt-BR" altLang="pt-BR" dirty="0"/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pt-BR" altLang="pt-BR" b="1" dirty="0">
              <a:sym typeface="+mn-ea"/>
            </a:endParaRPr>
          </a:p>
          <a:p>
            <a:pPr marL="881380" lvl="1" indent="-514350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pt-BR" altLang="pt-BR" b="1" dirty="0">
                <a:sym typeface="+mn-ea"/>
              </a:rPr>
              <a:t>removeItem(chave)</a:t>
            </a:r>
            <a:r>
              <a:rPr lang="pt-BR" altLang="pt-BR" dirty="0">
                <a:sym typeface="+mn-ea"/>
              </a:rPr>
              <a:t>: Remove do localStorage o item que contém a chave.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960880" y="3910045"/>
            <a:ext cx="10031664" cy="504056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getItem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alt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961390" y="2636520"/>
            <a:ext cx="10031730" cy="504190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localStorage.</a:t>
            </a:r>
            <a:r>
              <a:rPr lang="pt-BR" alt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setItem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(`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`</a:t>
            </a:r>
            <a:r>
              <a:rPr lang="pt-BR" altLang="pt-BR" sz="28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alt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944370" y="5616925"/>
            <a:ext cx="10031664" cy="504056"/>
          </a:xfrm>
          <a:prstGeom prst="rect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2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removeItem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key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`</a:t>
            </a:r>
            <a:r>
              <a:rPr lang="pt-BR" alt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alt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en-US" sz="4800" b="1"/>
              <a:t>Exemplo: Esporte Favorito</a:t>
            </a:r>
            <a:endParaRPr lang="pt-BR" altLang="en-US" sz="4800" b="1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9917430" cy="990600"/>
          </a:xfrm>
        </p:spPr>
        <p:txBody>
          <a:bodyPr/>
          <a:p>
            <a:pPr algn="ctr"/>
            <a:r>
              <a:rPr lang="pt-BR" sz="4000" b="1" dirty="0">
                <a:sym typeface="+mn-ea"/>
              </a:rPr>
              <a:t>LocalStorage em </a:t>
            </a:r>
            <a:r>
              <a:rPr lang="pt-BR" sz="4000" b="1" dirty="0" err="1">
                <a:sym typeface="+mn-ea"/>
              </a:rPr>
              <a:t>JavaScript</a:t>
            </a:r>
            <a:r>
              <a:rPr lang="pt-BR" sz="4000" b="1" dirty="0">
                <a:sym typeface="+mn-ea"/>
              </a:rPr>
              <a:t> – Exemplo</a:t>
            </a:r>
            <a:endParaRPr lang="pt-BR" altLang="en-US" sz="4000" b="1" dirty="0">
              <a:sym typeface="+mn-ea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sym typeface="+mn-ea"/>
              </a:rPr>
              <a:t>LocalStorage em </a:t>
            </a:r>
            <a:r>
              <a:rPr lang="pt-BR" sz="3600" dirty="0" err="1">
                <a:sym typeface="+mn-ea"/>
              </a:rPr>
              <a:t>JavaScript</a:t>
            </a:r>
            <a:r>
              <a:rPr lang="pt-BR" sz="3600" dirty="0">
                <a:sym typeface="+mn-ea"/>
              </a:rPr>
              <a:t> </a:t>
            </a:r>
            <a:r>
              <a:rPr lang="pt-BR" sz="3600" dirty="0"/>
              <a:t> – Exemplo Prático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index.html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página inicial do website.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index.js</a:t>
            </a:r>
            <a:r>
              <a:rPr lang="pt-BR" b="1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define o valor para um determinado </a:t>
            </a:r>
            <a:r>
              <a:rPr lang="pt-BR" i="1" dirty="0"/>
              <a:t>localStorage</a:t>
            </a:r>
            <a:r>
              <a:rPr lang="pt-BR" dirty="0"/>
              <a:t>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err="1"/>
              <a:t>favorito.html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página do esporte favorito</a:t>
            </a:r>
            <a:r>
              <a:rPr lang="pt-BR" i="1" dirty="0">
                <a:sym typeface="+mn-ea"/>
              </a:rPr>
              <a:t>.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b="1" dirty="0" err="1">
                <a:sym typeface="+mn-ea"/>
              </a:rPr>
              <a:t>favorito.js</a:t>
            </a:r>
            <a:r>
              <a:rPr lang="pt-BR" b="1" dirty="0">
                <a:sym typeface="+mn-ea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>
                <a:sym typeface="+mn-ea"/>
              </a:rPr>
              <a:t>Exibe o valor armazenado no </a:t>
            </a:r>
            <a:r>
              <a:rPr lang="pt-BR" i="1" dirty="0">
                <a:sym typeface="+mn-ea"/>
              </a:rPr>
              <a:t>localStorage</a:t>
            </a:r>
            <a:r>
              <a:rPr lang="pt-BR" dirty="0">
                <a:sym typeface="+mn-ea"/>
              </a:rPr>
              <a:t>; Remove o </a:t>
            </a:r>
            <a:r>
              <a:rPr lang="pt-BR" i="1" dirty="0">
                <a:sym typeface="+mn-ea"/>
              </a:rPr>
              <a:t>localStorage</a:t>
            </a:r>
            <a:r>
              <a:rPr lang="pt-BR" dirty="0">
                <a:sym typeface="+mn-ea"/>
              </a:rPr>
              <a:t> armazenado e redireciona para página </a:t>
            </a:r>
            <a:r>
              <a:rPr lang="pt-BR" i="1" dirty="0">
                <a:sym typeface="+mn-ea"/>
              </a:rPr>
              <a:t>index.html</a:t>
            </a:r>
            <a:r>
              <a:rPr lang="pt-BR" dirty="0">
                <a:sym typeface="+mn-ea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 em </a:t>
            </a:r>
            <a:r>
              <a:rPr lang="pt-BR" dirty="0" err="1">
                <a:sym typeface="+mn-ea"/>
              </a:rPr>
              <a:t>JS </a:t>
            </a:r>
            <a:r>
              <a:rPr lang="pt-BR" dirty="0"/>
              <a:t>– </a:t>
            </a:r>
            <a:r>
              <a:rPr lang="pt-BR" dirty="0">
                <a:sym typeface="+mn-ea"/>
              </a:rPr>
              <a:t>Arquivo “</a:t>
            </a:r>
            <a:r>
              <a:rPr lang="pt-BR" i="1" dirty="0" err="1">
                <a:sym typeface="+mn-ea"/>
              </a:rPr>
              <a:t>index.html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816864" y="1745292"/>
            <a:ext cx="10871200" cy="48926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&lt;!DOCTYPE html&gt; &lt;html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pt-br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&lt;head&gt; 		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&lt;title&gt;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Exemplo localStorage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&lt;/title&gt; 	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&lt;/head&gt;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Exemplo localStorage - Página Inicial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"text"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txtEsporte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			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placeholder=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Esporte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favorito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..."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btnOk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"Ok"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0" lvl="1"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&lt;script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src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"index.js"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>
                <a:sym typeface="+mn-ea"/>
              </a:rPr>
              <a:t>LocalStorage em </a:t>
            </a:r>
            <a:r>
              <a:rPr lang="pt-BR" dirty="0" err="1">
                <a:sym typeface="+mn-ea"/>
              </a:rPr>
              <a:t>JS </a:t>
            </a:r>
            <a:r>
              <a:rPr lang="pt-BR" dirty="0">
                <a:sym typeface="+mn-ea"/>
              </a:rPr>
              <a:t>– Arquivo “</a:t>
            </a:r>
            <a:r>
              <a:rPr lang="pt-BR" i="1" dirty="0" err="1">
                <a:sym typeface="+mn-ea"/>
              </a:rPr>
              <a:t>index.js</a:t>
            </a:r>
            <a:r>
              <a:rPr lang="pt-BR" dirty="0">
                <a:sym typeface="+mn-ea"/>
              </a:rPr>
              <a:t>”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835" y="1673225"/>
            <a:ext cx="10975975" cy="492315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txtEsporte 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`txtEsporte`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btnOk 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`btnOk`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btnOk.addEventListener(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`click`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, definirEsporte);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definirEsporte() {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if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(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txtEsporte.value !=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``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 {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setItem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`esporte`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txtEsporte.value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alt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location.href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`./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favorito.html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7030A0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} else {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`Digite seu esporte favorito.`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Droid Sans Fallback"/>
        <a:cs typeface="Droid Sans Fallback"/>
      </a:majorFont>
      <a:minorFont>
        <a:latin typeface="Segoe U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3438</Words>
  <Application>WPS Presentation</Application>
  <PresentationFormat>Widescreen</PresentationFormat>
  <Paragraphs>143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Segoe UI Semibold</vt:lpstr>
      <vt:lpstr>Trebuchet MS</vt:lpstr>
      <vt:lpstr>Droid Sans Fallback</vt:lpstr>
      <vt:lpstr>DejaVu Sans</vt:lpstr>
      <vt:lpstr>Calibri</vt:lpstr>
      <vt:lpstr>Segoe UI</vt:lpstr>
      <vt:lpstr>FreeSans</vt:lpstr>
      <vt:lpstr>Tw Cen MT</vt:lpstr>
      <vt:lpstr>MT Extra</vt:lpstr>
      <vt:lpstr>Wingdings 2</vt:lpstr>
      <vt:lpstr>Webdings</vt:lpstr>
      <vt:lpstr>Wingdings</vt:lpstr>
      <vt:lpstr>Tahoma</vt:lpstr>
      <vt:lpstr>Verdana</vt:lpstr>
      <vt:lpstr>Consolas</vt:lpstr>
      <vt:lpstr>Liberation Sans Narrow</vt:lpstr>
      <vt:lpstr>Calibri</vt:lpstr>
      <vt:lpstr>微软雅黑</vt:lpstr>
      <vt:lpstr>Arial Unicode MS</vt:lpstr>
      <vt:lpstr>FaixaSuperior_16x9</vt:lpstr>
      <vt:lpstr>Tema do Office</vt:lpstr>
      <vt:lpstr>Mediano</vt:lpstr>
      <vt:lpstr>JavaScript – Web Storage  Disciplina: Desenvolvimento Web II  </vt:lpstr>
      <vt:lpstr>Web Storage</vt:lpstr>
      <vt:lpstr>Web Storage</vt:lpstr>
      <vt:lpstr>LocalStorage</vt:lpstr>
      <vt:lpstr>LocalStorage em JavaScript – Sintaxe </vt:lpstr>
      <vt:lpstr>LocalStorage em JavaScript – Exemplo</vt:lpstr>
      <vt:lpstr>LocalStorage em JavaScript  – Exemplo Prático</vt:lpstr>
      <vt:lpstr>LocalStorage em JS – Arquivo “index.html”</vt:lpstr>
      <vt:lpstr>LocalStorage em JS – Arquivo “index.js”</vt:lpstr>
      <vt:lpstr>LocalStorage em JS – Arquivo “favorito.html”</vt:lpstr>
      <vt:lpstr>LocalStorage em JS – Arquivo “favorito.js”</vt:lpstr>
      <vt:lpstr>LocalStorage em JS – Arquivo “favorito.js”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</cp:lastModifiedBy>
  <cp:revision>1291</cp:revision>
  <dcterms:created xsi:type="dcterms:W3CDTF">2023-11-16T23:18:01Z</dcterms:created>
  <dcterms:modified xsi:type="dcterms:W3CDTF">2023-11-16T23:18:01Z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