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handoutMasterIdLst>
    <p:handoutMasterId r:id="rId16"/>
  </p:handoutMasterIdLst>
  <p:sldIdLst>
    <p:sldId id="277" r:id="rId5"/>
    <p:sldId id="490" r:id="rId7"/>
    <p:sldId id="491" r:id="rId8"/>
    <p:sldId id="492" r:id="rId9"/>
    <p:sldId id="493" r:id="rId10"/>
    <p:sldId id="523" r:id="rId11"/>
    <p:sldId id="531" r:id="rId12"/>
    <p:sldId id="532" r:id="rId13"/>
    <p:sldId id="540" r:id="rId14"/>
    <p:sldId id="441" r:id="rId15"/>
  </p:sldIdLst>
  <p:sldSz cx="12192000" cy="6858000"/>
  <p:notesSz cx="6858000" cy="9144000"/>
  <p:defaultTextStyle>
    <a:defPPr>
      <a:defRPr lang="en-GB"/>
    </a:defPPr>
    <a:lvl1pPr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742950" indent="-28575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1143000" indent="-22860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600200" indent="-22860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2057400" indent="-22860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EFA011"/>
    <a:srgbClr val="0000CC"/>
    <a:srgbClr val="FF0066"/>
    <a:srgbClr val="008000"/>
    <a:srgbClr val="11C1FF"/>
    <a:srgbClr val="09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>
      <p:cViewPr varScale="1">
        <p:scale>
          <a:sx n="65" d="100"/>
          <a:sy n="65" d="100"/>
        </p:scale>
        <p:origin x="822" y="60"/>
      </p:cViewPr>
      <p:guideLst>
        <p:guide orient="horz" pos="2146"/>
        <p:guide pos="391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Técnicas de Programação II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33AB7-00A0-46AD-8000-842ACBCEB515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7376D-C80B-4BD1-8BCA-5963AF9BFDF9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Técnicas de Programação II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C1436-0BF8-4A97-9013-C78312FD4381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978E9-B6F1-4863-8071-0F52C8B16952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/>
              <a:t>Técnicas de Programação II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78E9-B6F1-4863-8071-0F52C8B16952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2854" y="274643"/>
            <a:ext cx="2738967" cy="584358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1" y="274643"/>
            <a:ext cx="8020051" cy="584358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0875145-5E2B-4508-B855-BE56EF39F6EE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4FF0D97-81EF-48D6-BD7A-62C9AB1B3F81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B4647DF-DD3E-462B-939F-CA2094F34320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378451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1254" y="1600200"/>
            <a:ext cx="5380567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A5B2649-73F6-439E-BEFD-FAD41416ADD5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7" y="365129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3C2796B-D157-4914-ABDB-404536B3357E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1905410-9601-4E3D-9B71-14A795B4C81B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6B5B669-6688-43F7-A584-67F66031807B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ED803A1-FE4E-4424-8BD1-BECB278914A9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97DA6DE-1A3B-4F2B-8002-6B2A6A67B619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CC7D2A3-FFCD-4934-A77C-6068D8C1EBCB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2854" y="274643"/>
            <a:ext cx="2738967" cy="584358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1" y="274643"/>
            <a:ext cx="8020051" cy="584358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EDD4C70-DDD1-4B60-9166-30D52E9E178F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5" name="Retângulo 4"/>
          <p:cNvSpPr/>
          <p:nvPr/>
        </p:nvSpPr>
        <p:spPr>
          <a:xfrm>
            <a:off x="-12700" y="6053141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3145369" y="6043616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567543" y="1582783"/>
            <a:ext cx="9100456" cy="1828800"/>
          </a:xfrm>
        </p:spPr>
        <p:txBody>
          <a:bodyPr anchor="t"/>
          <a:lstStyle>
            <a:lvl1pPr algn="ctr">
              <a:defRPr cap="none" baseline="0">
                <a:solidFill>
                  <a:schemeClr val="bg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781300" y="236541"/>
            <a:ext cx="7823200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5" name="Retângulo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828802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3"/>
            <a:ext cx="1727200" cy="701675"/>
          </a:xfrm>
        </p:spPr>
        <p:txBody>
          <a:bodyPr>
            <a:noAutofit/>
          </a:bodyPr>
          <a:lstStyle>
            <a:lvl1pPr>
              <a:defRPr sz="2400"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9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Espaço Reservado para Rodapé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7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9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m com Legend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white">
          <a:xfrm>
            <a:off x="-12700" y="4572003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-12698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7" name="Retângulo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8" name="Retângulo 7"/>
          <p:cNvSpPr/>
          <p:nvPr/>
        </p:nvSpPr>
        <p:spPr bwMode="white">
          <a:xfrm>
            <a:off x="1930402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9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8331200" y="6248403"/>
            <a:ext cx="3556000" cy="365125"/>
          </a:xfrm>
        </p:spPr>
        <p:txBody>
          <a:bodyPr rtlCol="0"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10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53"/>
            <a:ext cx="1930400" cy="663575"/>
          </a:xfrm>
        </p:spPr>
        <p:txBody>
          <a:bodyPr/>
          <a:lstStyle>
            <a:lvl1pPr>
              <a:defRPr sz="2800"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11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2133600" y="6248403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8128002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5" name="Retângulo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37600" y="609603"/>
            <a:ext cx="2743200" cy="5516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09602" y="6248403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9"/>
            <a:ext cx="533400" cy="325967"/>
          </a:xfrm>
        </p:spPr>
        <p:txBody>
          <a:bodyPr/>
          <a:lstStyle>
            <a:lvl1pPr>
              <a:defRPr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378451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1254" y="1600200"/>
            <a:ext cx="5380567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7" y="446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0" y="0"/>
            <a:ext cx="12192000" cy="1390650"/>
          </a:xfrm>
          <a:prstGeom prst="roundRect">
            <a:avLst>
              <a:gd name="adj" fmla="val 111"/>
            </a:avLst>
          </a:prstGeom>
          <a:solidFill>
            <a:srgbClr val="3E6F90"/>
          </a:solidFill>
          <a:ln w="9360" cap="sq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4" y="116632"/>
            <a:ext cx="10962217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/>
          <a:p>
            <a:pPr lvl="0"/>
            <a:r>
              <a:rPr lang="pt-BR" altLang="pt-BR" noProof="0" dirty="0"/>
              <a:t>Clique para editar o formato do texto do título</a:t>
            </a:r>
            <a:endParaRPr lang="pt-BR" altLang="pt-BR" noProof="0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4" y="1600200"/>
            <a:ext cx="10962217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/>
          <a:lstStyle/>
          <a:p>
            <a:pPr lvl="0"/>
            <a:r>
              <a:rPr lang="pt-BR" altLang="pt-BR" noProof="0" dirty="0"/>
              <a:t>Clique para editar o formato do texto da estrutura de tópicos</a:t>
            </a:r>
            <a:endParaRPr lang="pt-BR" altLang="pt-BR" noProof="0" dirty="0"/>
          </a:p>
          <a:p>
            <a:pPr lvl="1"/>
            <a:r>
              <a:rPr lang="pt-BR" altLang="pt-BR" noProof="0" dirty="0"/>
              <a:t>2.º Nível da estrutura de tópicos</a:t>
            </a:r>
            <a:endParaRPr lang="pt-BR" altLang="pt-BR" noProof="0" dirty="0"/>
          </a:p>
          <a:p>
            <a:pPr lvl="2"/>
            <a:r>
              <a:rPr lang="pt-BR" altLang="pt-BR" noProof="0" dirty="0"/>
              <a:t>3.º Nível da estrutura de tópicos</a:t>
            </a:r>
            <a:endParaRPr lang="pt-BR" altLang="pt-BR" noProof="0" dirty="0"/>
          </a:p>
          <a:p>
            <a:pPr lvl="3"/>
            <a:r>
              <a:rPr lang="pt-BR" altLang="pt-BR" noProof="0" dirty="0"/>
              <a:t>4.º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5.º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6.º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7.º Nível da estrutura de tópicos</a:t>
            </a:r>
            <a:endParaRPr lang="pt-BR" altLang="pt-BR" noProof="0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609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endParaRPr lang="pt-BR" altLang="pt-BR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8737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2pPr>
      <a:lvl3pPr marL="1143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3pPr>
      <a:lvl4pPr marL="1600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4pPr>
      <a:lvl5pPr marL="20574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5pPr>
      <a:lvl6pPr marL="25146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6pPr>
      <a:lvl7pPr marL="29718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7pPr>
      <a:lvl8pPr marL="3429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8pPr>
      <a:lvl9pPr marL="3886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580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580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12192000" cy="1390650"/>
          </a:xfrm>
          <a:prstGeom prst="roundRect">
            <a:avLst>
              <a:gd name="adj" fmla="val 111"/>
            </a:avLst>
          </a:prstGeom>
          <a:solidFill>
            <a:srgbClr val="00B050"/>
          </a:solidFill>
          <a:ln w="9360" cap="sq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pt-BR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4" y="116632"/>
            <a:ext cx="10962217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/>
          <a:p>
            <a:pPr lvl="0"/>
            <a:r>
              <a:rPr lang="pt-BR" altLang="pt-BR" noProof="0" dirty="0"/>
              <a:t>Clique para editar o formato do texto do título</a:t>
            </a:r>
            <a:endParaRPr lang="pt-BR" altLang="pt-BR" noProof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4" y="1600200"/>
            <a:ext cx="10962217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/>
          <a:lstStyle/>
          <a:p>
            <a:pPr lvl="0"/>
            <a:r>
              <a:rPr lang="pt-BR" altLang="pt-BR" noProof="0" dirty="0"/>
              <a:t>Clique para editar o formato do texto da estrutura de tópicos</a:t>
            </a:r>
            <a:endParaRPr lang="pt-BR" altLang="pt-BR" noProof="0" dirty="0"/>
          </a:p>
          <a:p>
            <a:pPr lvl="1"/>
            <a:r>
              <a:rPr lang="pt-BR" altLang="pt-BR" noProof="0" dirty="0"/>
              <a:t>2.º Nível da estrutura de tópicos</a:t>
            </a:r>
            <a:endParaRPr lang="pt-BR" altLang="pt-BR" noProof="0" dirty="0"/>
          </a:p>
          <a:p>
            <a:pPr lvl="2"/>
            <a:r>
              <a:rPr lang="pt-BR" altLang="pt-BR" noProof="0" dirty="0"/>
              <a:t>3.º Nível da estrutura de tópicos</a:t>
            </a:r>
            <a:endParaRPr lang="pt-BR" altLang="pt-BR" noProof="0" dirty="0"/>
          </a:p>
          <a:p>
            <a:pPr lvl="3"/>
            <a:r>
              <a:rPr lang="pt-BR" altLang="pt-BR" noProof="0" dirty="0"/>
              <a:t>4.º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5.º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6.º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7.º Nível da estrutura de tópicos</a:t>
            </a:r>
            <a:endParaRPr lang="pt-BR" altLang="pt-BR" noProof="0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609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 eaLnBrk="1" hangingPunct="1">
              <a:buClr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</a:tabLst>
              <a:defRPr sz="1200">
                <a:solidFill>
                  <a:srgbClr val="262626"/>
                </a:solidFill>
                <a:latin typeface="+mn-lt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 altLang="pt-BR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8737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 algn="r" eaLnBrk="1" hangingPunct="1">
              <a:buClr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</a:tabLst>
              <a:defRPr sz="1400" b="1">
                <a:solidFill>
                  <a:srgbClr val="262626"/>
                </a:solidFill>
                <a:latin typeface="Calibri" panose="020F0502020204030204" pitchFamily="3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F6DD222F-78C2-43A3-B480-DB385F3F05EC}" type="slidenum">
              <a:rPr lang="pt-BR" altLang="pt-BR"/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FFFFFF"/>
          </a:solidFill>
          <a:latin typeface="+mj-lt"/>
          <a:ea typeface="Arial" panose="020B0604020202020204" pitchFamily="34" charset="0"/>
          <a:cs typeface="Arial" panose="020B0604020202020204" pitchFamily="34" charset="0"/>
        </a:defRPr>
      </a:lvl1pPr>
      <a:lvl2pPr marL="742950" indent="-28575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2pPr>
      <a:lvl3pPr marL="1143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3pPr>
      <a:lvl4pPr marL="1600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4pPr>
      <a:lvl5pPr marL="20574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5pPr>
      <a:lvl6pPr marL="25146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6pPr>
      <a:lvl7pPr marL="29718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7pPr>
      <a:lvl8pPr marL="3429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8pPr>
      <a:lvl9pPr marL="3886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580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1pPr>
      <a:lvl2pPr marL="742950" indent="-285750" algn="l" defTabSz="449580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449580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pt-BR" altLang="en-US" dirty="0"/>
              <a:t>Clique para editar o estilo do título mestre</a:t>
            </a:r>
            <a:endParaRPr lang="en-US" altLang="en-US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817033" y="1600203"/>
            <a:ext cx="10871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pt-BR" altLang="en-US" dirty="0"/>
              <a:t>Clique para editar os estilos do texto mestre</a:t>
            </a:r>
            <a:endParaRPr lang="pt-BR" altLang="en-US" dirty="0"/>
          </a:p>
          <a:p>
            <a:pPr lvl="1"/>
            <a:r>
              <a:rPr lang="pt-BR" altLang="en-US" dirty="0"/>
              <a:t>Segundo nível</a:t>
            </a:r>
            <a:endParaRPr lang="pt-BR" altLang="en-US" dirty="0"/>
          </a:p>
          <a:p>
            <a:pPr lvl="2"/>
            <a:r>
              <a:rPr lang="pt-BR" altLang="en-US" dirty="0"/>
              <a:t>Terceiro nível</a:t>
            </a:r>
            <a:endParaRPr lang="pt-BR" altLang="en-US" dirty="0"/>
          </a:p>
          <a:p>
            <a:pPr lvl="3"/>
            <a:r>
              <a:rPr lang="pt-BR" altLang="en-US" dirty="0"/>
              <a:t>Quarto nível</a:t>
            </a:r>
            <a:endParaRPr lang="pt-BR" altLang="en-US" dirty="0"/>
          </a:p>
          <a:p>
            <a:pPr lvl="4"/>
            <a:r>
              <a:rPr lang="pt-BR" altLang="en-US" dirty="0"/>
              <a:t>Quinto nível</a:t>
            </a:r>
            <a:endParaRPr lang="en-US" altLang="en-US" dirty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128000" y="6248403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812802" y="6248403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8" name="Retângulo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9" name="Retângulo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1591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 eaLnBrk="1" hangingPunct="1">
              <a:defRPr kumimoji="0" sz="1400" smtClean="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9pPr>
    </p:titleStyle>
    <p:bodyStyle>
      <a:lvl1pPr marL="319405" indent="-319405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40080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3.xml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438785" y="1889125"/>
            <a:ext cx="11318240" cy="1828800"/>
          </a:xfrm>
        </p:spPr>
        <p:txBody>
          <a:bodyPr/>
          <a:lstStyle/>
          <a:p>
            <a:r>
              <a:rPr lang="pt-BR" sz="7200" dirty="0" err="1"/>
              <a:t>JavaScript</a:t>
            </a:r>
            <a:r>
              <a:rPr lang="pt-BR" sz="7200" dirty="0"/>
              <a:t> – Autenticação com localStorage</a:t>
            </a:r>
            <a:br>
              <a:rPr lang="pt-BR" sz="6600" dirty="0"/>
            </a:br>
            <a:br>
              <a:rPr lang="pt-BR" sz="5400"/>
            </a:br>
            <a:r>
              <a:rPr lang="pt-BR" sz="3600"/>
              <a:t>Disciplina: Desenvolvimento Web II</a:t>
            </a:r>
            <a:br>
              <a:rPr lang="pt-BR" sz="5400" dirty="0"/>
            </a:br>
            <a:br>
              <a:rPr lang="pt-BR" sz="5400" dirty="0"/>
            </a:br>
            <a:endParaRPr lang="pt-BR" sz="5400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Prof. Me. Fernando Roberto Proença</a:t>
            </a:r>
            <a:endParaRPr lang="pt-BR" b="1" dirty="0"/>
          </a:p>
        </p:txBody>
      </p:sp>
      <p:pic>
        <p:nvPicPr>
          <p:cNvPr id="8" name="Imagem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297289"/>
            <a:ext cx="20891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4" y="116632"/>
            <a:ext cx="2087562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188640"/>
            <a:ext cx="1137220" cy="1299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Fernando\Desktop\Itens Area de Trabalho\Duvida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06" y="2223343"/>
            <a:ext cx="3294670" cy="4013969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ço Reservado para Conteúdo 2"/>
          <p:cNvSpPr txBox="1"/>
          <p:nvPr/>
        </p:nvSpPr>
        <p:spPr>
          <a:xfrm>
            <a:off x="3863752" y="1885789"/>
            <a:ext cx="7798963" cy="4495539"/>
          </a:xfrm>
          <a:prstGeom prst="rect">
            <a:avLst/>
          </a:prstGeom>
        </p:spPr>
        <p:txBody>
          <a:bodyPr/>
          <a:lstStyle>
            <a:lvl1pPr marL="319405" indent="-319405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40080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kumimoji="0" lang="pt-BR" b="0" i="0" dirty="0"/>
          </a:p>
          <a:p>
            <a:pPr marL="0" indent="0" algn="ctr">
              <a:buFont typeface="Wingdings" panose="05000000000000000000" pitchFamily="2" charset="2"/>
              <a:buNone/>
            </a:pPr>
            <a:endParaRPr kumimoji="0" lang="pt-BR" b="0" i="0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kumimoji="0" lang="pt-BR" sz="3200" b="1" i="0" dirty="0"/>
              <a:t>Prof. Me. Fernando Roberto Proença</a:t>
            </a:r>
            <a:endParaRPr kumimoji="0" lang="pt-BR" sz="3200" b="1" i="0" dirty="0"/>
          </a:p>
          <a:p>
            <a:pPr marL="0" indent="0" algn="ctr">
              <a:buFont typeface="Wingdings" panose="05000000000000000000" pitchFamily="2" charset="2"/>
              <a:buNone/>
            </a:pPr>
            <a:endParaRPr kumimoji="0" lang="pt-BR" b="0" i="0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kumimoji="0" lang="pt-BR" sz="3200" b="1" i="1" dirty="0">
                <a:solidFill>
                  <a:schemeClr val="tx2"/>
                </a:solidFill>
              </a:rPr>
              <a:t>fernandorroberto@gmail.com</a:t>
            </a:r>
            <a:endParaRPr kumimoji="0" lang="pt-BR" sz="3200" b="1" i="1" dirty="0">
              <a:solidFill>
                <a:schemeClr val="tx2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9F0EBE7-5009-46FA-B25F-4FF07E043C43}" type="slidenum">
              <a:rPr lang="pt-BR" altLang="en-US" smtClean="0"/>
            </a:fld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9536" y="228600"/>
            <a:ext cx="11375136" cy="990600"/>
          </a:xfrm>
        </p:spPr>
        <p:txBody>
          <a:bodyPr/>
          <a:lstStyle/>
          <a:p>
            <a:r>
              <a:rPr lang="pt-BR" sz="3600" dirty="0"/>
              <a:t>Autenticação de usuários</a:t>
            </a:r>
            <a:r>
              <a:rPr lang="pt-BR" sz="3600" dirty="0">
                <a:sym typeface="+mn-ea"/>
              </a:rPr>
              <a:t> usando localStorage</a:t>
            </a:r>
            <a:endParaRPr lang="pt-BR" sz="3600" i="1" dirty="0">
              <a:sym typeface="+mn-ea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103672" cy="499715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altLang="pt-BR" dirty="0"/>
              <a:t>"Autenticação é uma maneira que você tem de se certificar de que somente os usuários que possuem autorização estão acessando uma área restrita do seu site“.</a:t>
            </a:r>
            <a:endParaRPr lang="pt-BR" alt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Passos para a autenticação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dirty="0"/>
              <a:t>Podemos dividir a autenticação de usuários com o uso de </a:t>
            </a:r>
            <a:r>
              <a:rPr lang="pt-BR" i="1" dirty="0"/>
              <a:t>localStorage</a:t>
            </a:r>
            <a:r>
              <a:rPr lang="pt-BR" dirty="0"/>
              <a:t> em três passos:</a:t>
            </a:r>
            <a:endParaRPr lang="pt-BR" dirty="0"/>
          </a:p>
          <a:p>
            <a:pPr marL="881380" lvl="1" indent="-51435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Criação de uma página de </a:t>
            </a:r>
            <a:r>
              <a:rPr lang="pt-BR" i="1" dirty="0"/>
              <a:t>login</a:t>
            </a:r>
            <a:endParaRPr lang="pt-BR" i="1" dirty="0"/>
          </a:p>
          <a:p>
            <a:pPr marL="881380" lvl="1" indent="-51435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Criação de uma rotina de validação para que seja usada nas páginas que fazem uso das áreas restritas</a:t>
            </a:r>
            <a:endParaRPr lang="pt-BR" dirty="0"/>
          </a:p>
          <a:p>
            <a:pPr marL="881380" lvl="1" indent="-51435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Criação de uma página de </a:t>
            </a:r>
            <a:r>
              <a:rPr lang="pt-BR" i="1" dirty="0" err="1"/>
              <a:t>logout</a:t>
            </a:r>
            <a:r>
              <a:rPr lang="pt-BR" dirty="0"/>
              <a:t> para os usuários autenticados a fim de realizar a exclusão do </a:t>
            </a:r>
            <a:r>
              <a:rPr lang="pt-BR" i="1" dirty="0">
                <a:sym typeface="+mn-ea"/>
              </a:rPr>
              <a:t>localStorage</a:t>
            </a:r>
            <a:r>
              <a:rPr lang="pt-BR" dirty="0"/>
              <a:t>.</a:t>
            </a:r>
            <a:endParaRPr lang="pt-BR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login usando localStorage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610" y="1600200"/>
            <a:ext cx="10628630" cy="449580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sz="2600" b="1" dirty="0" err="1"/>
              <a:t>login.html </a:t>
            </a:r>
            <a:r>
              <a:rPr lang="pt-BR" sz="2600" dirty="0">
                <a:sym typeface="Wingdings" panose="05000000000000000000" pitchFamily="2" charset="2"/>
              </a:rPr>
              <a:t> </a:t>
            </a:r>
            <a:r>
              <a:rPr lang="pt-BR" sz="2600" dirty="0"/>
              <a:t>página de login.</a:t>
            </a:r>
            <a:endParaRPr lang="pt-BR" sz="2600" dirty="0"/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sz="2600" b="1" dirty="0" err="1"/>
              <a:t>login.js</a:t>
            </a:r>
            <a:r>
              <a:rPr lang="pt-BR" sz="2600" b="1" dirty="0"/>
              <a:t> </a:t>
            </a:r>
            <a:r>
              <a:rPr lang="pt-BR" sz="2600" dirty="0">
                <a:sym typeface="Wingdings" panose="05000000000000000000" pitchFamily="2" charset="2"/>
              </a:rPr>
              <a:t> </a:t>
            </a:r>
            <a:r>
              <a:rPr lang="pt-BR" sz="2600" dirty="0"/>
              <a:t>processa o pedido de login; valida usuário e senha.</a:t>
            </a:r>
            <a:endParaRPr lang="pt-BR" sz="2600" dirty="0"/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sz="2600" b="1" dirty="0" err="1"/>
              <a:t>index.html</a:t>
            </a:r>
            <a:r>
              <a:rPr lang="pt-BR" sz="2600" b="1" dirty="0"/>
              <a:t> </a:t>
            </a:r>
            <a:r>
              <a:rPr lang="pt-BR" sz="2600" dirty="0">
                <a:sym typeface="Wingdings" panose="05000000000000000000" pitchFamily="2" charset="2"/>
              </a:rPr>
              <a:t> </a:t>
            </a:r>
            <a:r>
              <a:rPr lang="pt-BR" sz="2600" dirty="0"/>
              <a:t>página validada (acesso restrito)</a:t>
            </a:r>
            <a:endParaRPr lang="pt-BR" sz="2600" dirty="0"/>
          </a:p>
          <a:p>
            <a:pPr marL="514350" indent="-51435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sz="2600" b="1" dirty="0" err="1"/>
              <a:t>index.js</a:t>
            </a:r>
            <a:r>
              <a:rPr lang="pt-BR" sz="2600" b="1" dirty="0"/>
              <a:t> </a:t>
            </a:r>
            <a:r>
              <a:rPr lang="pt-BR" sz="2600" dirty="0">
                <a:sym typeface="Wingdings" panose="05000000000000000000" pitchFamily="2" charset="2"/>
              </a:rPr>
              <a:t> e</a:t>
            </a:r>
            <a:r>
              <a:rPr lang="pt-BR" sz="2600" dirty="0">
                <a:sym typeface="+mn-ea"/>
              </a:rPr>
              <a:t>xibe o valor armazenado no </a:t>
            </a:r>
            <a:r>
              <a:rPr lang="pt-BR" sz="2600" i="1" dirty="0">
                <a:sym typeface="+mn-ea"/>
              </a:rPr>
              <a:t>localStorage</a:t>
            </a:r>
            <a:r>
              <a:rPr lang="pt-BR" sz="2600" dirty="0">
                <a:sym typeface="+mn-ea"/>
              </a:rPr>
              <a:t>; Remove o </a:t>
            </a:r>
            <a:r>
              <a:rPr lang="pt-BR" sz="2600" i="1" dirty="0">
                <a:sym typeface="+mn-ea"/>
              </a:rPr>
              <a:t>localStorage</a:t>
            </a:r>
            <a:r>
              <a:rPr lang="pt-BR" sz="2600" dirty="0">
                <a:sym typeface="+mn-ea"/>
              </a:rPr>
              <a:t> armazenad</a:t>
            </a:r>
            <a:r>
              <a:rPr lang="pt-BR" sz="2600" dirty="0">
                <a:sym typeface="+mn-ea"/>
              </a:rPr>
              <a:t>o no cliente (no navegador) e redireciona para página de login.</a:t>
            </a:r>
            <a:endParaRPr lang="pt-BR" sz="2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sz="3600" dirty="0">
                <a:sym typeface="+mn-ea"/>
              </a:rPr>
              <a:t>Login com LocalStorage – Arquivo “</a:t>
            </a:r>
            <a:r>
              <a:rPr lang="pt-BR" sz="3600" i="1" dirty="0" err="1">
                <a:sym typeface="+mn-ea"/>
              </a:rPr>
              <a:t>login.html</a:t>
            </a:r>
            <a:r>
              <a:rPr lang="pt-BR" sz="3600" dirty="0">
                <a:sym typeface="+mn-ea"/>
              </a:rPr>
              <a:t>”</a:t>
            </a:r>
            <a:endParaRPr lang="pt-BR" sz="3600" dirty="0">
              <a:sym typeface="+mn-ea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07368" y="1702747"/>
            <a:ext cx="11399816" cy="492950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&lt;!DOCTYPE html&gt; 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&lt;html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</a:t>
            </a:r>
            <a:r>
              <a:rPr lang="en-US" sz="2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pt-br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&gt;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	&lt;head&gt; 	&lt;title&gt;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Login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&lt;/title&gt; &lt;/head&gt; 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&lt;body&gt;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   &lt;</a:t>
            </a:r>
            <a:r>
              <a:rPr lang="pt-BR" alt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h1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&gt;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Login com 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localStorage - Página de Login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&lt;/</a:t>
            </a:r>
            <a:r>
              <a:rPr lang="pt-BR" alt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h1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&gt;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		 &lt;input 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type=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"text" </a:t>
            </a:r>
            <a:r>
              <a:rPr lang="pt-BR" alt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id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</a:t>
            </a:r>
            <a:r>
              <a:rPr lang="en-US" sz="2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txtLogin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&gt; &lt;</a:t>
            </a:r>
            <a:r>
              <a:rPr lang="en-US" sz="2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br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&gt;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		 &lt;input 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type=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"password" </a:t>
            </a:r>
            <a:r>
              <a:rPr lang="pt-BR" alt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id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</a:t>
            </a:r>
            <a:r>
              <a:rPr lang="en-US" sz="2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txtSenha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&gt; &lt;</a:t>
            </a:r>
            <a:r>
              <a:rPr lang="en-US" sz="2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br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&gt;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		 &lt;input 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type=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</a:t>
            </a:r>
            <a:r>
              <a:rPr lang="pt-BR" alt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button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 </a:t>
            </a:r>
            <a:r>
              <a:rPr lang="pt-BR" alt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id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</a:t>
            </a:r>
            <a:r>
              <a:rPr lang="en-US" sz="2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btnEntrar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 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value=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</a:t>
            </a:r>
            <a:r>
              <a:rPr lang="en-US" sz="2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Entrar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&gt;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   &lt;</a:t>
            </a:r>
            <a:r>
              <a:rPr lang="pt-BR" alt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script </a:t>
            </a:r>
            <a:r>
              <a:rPr lang="pt-BR" alt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src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=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"</a:t>
            </a:r>
            <a:r>
              <a:rPr lang="pt-BR" altLang="en-US" sz="2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login.js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"</a:t>
            </a:r>
            <a:r>
              <a:rPr lang="pt-BR" alt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&gt;&lt;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/</a:t>
            </a:r>
            <a:r>
              <a:rPr lang="pt-BR" alt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script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&gt;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&lt;/body&gt;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&lt;/html&gt;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sz="3600" dirty="0">
                <a:sym typeface="+mn-ea"/>
              </a:rPr>
              <a:t>Login com LocalStorage – Arquivo “</a:t>
            </a:r>
            <a:r>
              <a:rPr lang="pt-BR" sz="3600" i="1" dirty="0" err="1">
                <a:sym typeface="+mn-ea"/>
              </a:rPr>
              <a:t>login.js</a:t>
            </a:r>
            <a:r>
              <a:rPr lang="pt-BR" sz="3600" dirty="0">
                <a:sym typeface="+mn-ea"/>
              </a:rPr>
              <a:t>”</a:t>
            </a:r>
            <a:endParaRPr lang="pt-BR" sz="3600" dirty="0">
              <a:sym typeface="+mn-ea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11835" y="1585595"/>
            <a:ext cx="11006455" cy="514985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443230" indent="-33845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let 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txtLogin 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= document.getElementById(</a:t>
            </a:r>
            <a:r>
              <a:rPr lang="pt-BR" sz="2600" b="1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`txtLogin`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);</a:t>
            </a:r>
            <a:endParaRPr lang="pt-BR" sz="2600" b="1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43230" indent="-33845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let 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txtSenha 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= document.getElementById(</a:t>
            </a:r>
            <a:r>
              <a:rPr lang="pt-BR" sz="2600" b="1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`txtSenha`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);</a:t>
            </a:r>
            <a:endParaRPr lang="pt-BR" sz="2600" b="1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43230" indent="-33845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let 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btnEntrar 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= document.getElementById(</a:t>
            </a:r>
            <a:r>
              <a:rPr lang="pt-BR" sz="2600" b="1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`btnEntrar`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);</a:t>
            </a:r>
            <a:endParaRPr lang="pt-BR" sz="2600" b="1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43230" indent="-33845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btnEntrar.addEventListener(</a:t>
            </a:r>
            <a:r>
              <a:rPr lang="pt-BR" sz="2600" b="1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`click`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, entrar);</a:t>
            </a:r>
            <a:endParaRPr lang="pt-BR" sz="2600" b="1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43230" indent="-33845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function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entrar() {</a:t>
            </a:r>
            <a:endParaRPr lang="pt-BR" sz="2600" b="1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43230" indent="-33845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 if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(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(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txtLogin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.value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 != 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``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) &amp;&amp; 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(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txtSenha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.value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 != 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``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)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){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43230" indent="-33845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    </a:t>
            </a:r>
            <a:r>
              <a:rPr lang="pt-BR" altLang="pt-BR" sz="2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localStorage.</a:t>
            </a:r>
            <a:r>
              <a:rPr lang="pt-BR" altLang="pt-BR" sz="26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setItem</a:t>
            </a:r>
            <a:r>
              <a:rPr lang="pt-BR" alt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(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`login`</a:t>
            </a:r>
            <a:r>
              <a:rPr lang="pt-BR" alt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, 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txtLogin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.value</a:t>
            </a:r>
            <a:r>
              <a:rPr lang="pt-BR" alt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)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;</a:t>
            </a:r>
            <a:endParaRPr lang="pt-BR" sz="2600" b="1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  <a:sym typeface="+mn-ea"/>
            </a:endParaRPr>
          </a:p>
          <a:p>
            <a:pPr marL="443230" indent="-33845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    </a:t>
            </a:r>
            <a:r>
              <a:rPr lang="pt-BR" altLang="pt-BR" sz="2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localStorage.</a:t>
            </a:r>
            <a:r>
              <a:rPr lang="pt-BR" altLang="pt-BR" sz="26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setItem</a:t>
            </a:r>
            <a:r>
              <a:rPr lang="pt-BR" alt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(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`senha`</a:t>
            </a:r>
            <a:r>
              <a:rPr lang="pt-BR" alt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, 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txtSenha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.value</a:t>
            </a:r>
            <a:r>
              <a:rPr lang="pt-BR" alt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)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;</a:t>
            </a:r>
            <a:endParaRPr lang="pt-BR" altLang="pt-BR" sz="26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marL="443230" indent="-33845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alt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   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location.href = 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`./</a:t>
            </a:r>
            <a:r>
              <a:rPr lang="pt-BR" sz="2600" b="1" dirty="0" err="1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index</a:t>
            </a:r>
            <a:r>
              <a:rPr lang="pt-BR" sz="2600" b="1" dirty="0" err="1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.html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`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;</a:t>
            </a:r>
            <a:endParaRPr lang="pt-BR" sz="2600" b="1" dirty="0">
              <a:solidFill>
                <a:srgbClr val="7030A0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43230" indent="-33845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	} else { 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alert(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`Digite o login e a senha.`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); 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}</a:t>
            </a: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 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43230" indent="-33845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}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sz="3600" dirty="0">
                <a:sym typeface="+mn-ea"/>
              </a:rPr>
              <a:t>Login com LocalStorage – Arquivo “</a:t>
            </a:r>
            <a:r>
              <a:rPr lang="pt-BR" sz="3600" i="1" dirty="0" err="1">
                <a:sym typeface="+mn-ea"/>
              </a:rPr>
              <a:t>index.html</a:t>
            </a:r>
            <a:r>
              <a:rPr lang="pt-BR" sz="3600" dirty="0">
                <a:sym typeface="+mn-ea"/>
              </a:rPr>
              <a:t>”</a:t>
            </a:r>
            <a:endParaRPr lang="pt-BR" sz="3600" dirty="0">
              <a:sym typeface="+mn-ea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95938" y="1717987"/>
            <a:ext cx="11399816" cy="488759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&lt;!DOCTYPE html&gt; 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&lt;html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</a:t>
            </a:r>
            <a:r>
              <a:rPr lang="en-US" sz="2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pt-br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"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&gt;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	&lt;head&gt; 	&lt;title&gt;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Início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&lt;/title&gt; &lt;/head&gt; 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&lt;body&gt;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   &lt;</a:t>
            </a:r>
            <a:r>
              <a:rPr lang="pt-BR" alt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h1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&gt;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Login com 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localStorage - Página Inicial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&lt;/</a:t>
            </a:r>
            <a:r>
              <a:rPr lang="pt-BR" alt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h1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&gt;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		 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&lt;</a:t>
            </a:r>
            <a:r>
              <a:rPr lang="pt-BR" alt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label </a:t>
            </a:r>
            <a:r>
              <a:rPr lang="pt-BR" alt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id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=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"</a:t>
            </a:r>
            <a:r>
              <a:rPr lang="pt-BR" altLang="en-US" sz="2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lblLogin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"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&gt;</a:t>
            </a:r>
            <a:r>
              <a:rPr lang="pt-BR" alt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&lt;/</a:t>
            </a:r>
            <a:r>
              <a:rPr lang="pt-BR" alt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label&gt;&lt;br&gt;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		 &lt;input 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type=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"</a:t>
            </a:r>
            <a:r>
              <a:rPr lang="pt-BR" alt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button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" </a:t>
            </a:r>
            <a:r>
              <a:rPr lang="pt-BR" alt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id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=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"</a:t>
            </a:r>
            <a:r>
              <a:rPr lang="en-US" sz="2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btn</a:t>
            </a:r>
            <a:r>
              <a:rPr lang="pt-BR" altLang="en-US" sz="2600" b="1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Sair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"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 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value=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"</a:t>
            </a:r>
            <a:r>
              <a:rPr lang="pt-BR" alt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Sair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"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&gt;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0" lvl="1">
              <a:lnSpc>
                <a:spcPct val="120000"/>
              </a:lnSpc>
              <a:spcBef>
                <a:spcPts val="0"/>
              </a:spcBef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		 &lt;script </a:t>
            </a:r>
            <a:r>
              <a:rPr lang="pt-BR" alt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src</a:t>
            </a:r>
            <a:r>
              <a:rPr lang="en-US" sz="26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=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"</a:t>
            </a:r>
            <a:r>
              <a:rPr lang="pt-BR" alt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index</a:t>
            </a:r>
            <a:r>
              <a:rPr lang="en-US" sz="2600" b="1" dirty="0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.js"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&gt;&lt;</a:t>
            </a:r>
            <a:r>
              <a:rPr lang="pt-BR" alt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/</a:t>
            </a: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script</a:t>
            </a:r>
            <a:r>
              <a:rPr lang="pt-BR" alt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&gt;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&lt;/body&gt;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&lt;/html&gt;</a:t>
            </a:r>
            <a:endParaRPr lang="en-US" sz="2600" b="1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sz="3600" dirty="0">
                <a:sym typeface="+mn-ea"/>
              </a:rPr>
              <a:t>Login com LocalStorage – Arquivo “</a:t>
            </a:r>
            <a:r>
              <a:rPr lang="pt-BR" sz="3600" i="1" dirty="0" err="1">
                <a:sym typeface="+mn-ea"/>
              </a:rPr>
              <a:t>index.js</a:t>
            </a:r>
            <a:r>
              <a:rPr lang="pt-BR" sz="3600" dirty="0">
                <a:sym typeface="+mn-ea"/>
              </a:rPr>
              <a:t>” (1/2)</a:t>
            </a:r>
            <a:endParaRPr lang="pt-BR" sz="3600" dirty="0">
              <a:sym typeface="+mn-ea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54635" y="1585595"/>
            <a:ext cx="11711305" cy="518477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443230" indent="-33845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 err="1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let </a:t>
            </a:r>
            <a:r>
              <a:rPr lang="pt-BR" sz="24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lblLogin, btnSair;</a:t>
            </a:r>
            <a:endParaRPr lang="pt-BR" sz="2400" b="1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43230" indent="-33845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 err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window.onload = </a:t>
            </a:r>
            <a:r>
              <a:rPr lang="pt-BR" sz="2400" b="1" dirty="0" err="1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function() </a:t>
            </a:r>
            <a:r>
              <a:rPr lang="pt-BR" sz="24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</a:rPr>
              <a:t>{</a:t>
            </a:r>
            <a:endParaRPr lang="pt-BR" sz="2400" b="1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43230" indent="-33845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 err="1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  if</a:t>
            </a:r>
            <a:r>
              <a:rPr lang="pt-BR" sz="24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 (</a:t>
            </a:r>
            <a:r>
              <a:rPr lang="pt-BR" altLang="pt-BR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localStorage.</a:t>
            </a:r>
            <a:r>
              <a:rPr lang="pt-BR" altLang="pt-BR" sz="24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getItem</a:t>
            </a:r>
            <a:r>
              <a:rPr lang="pt-BR" altLang="pt-BR" sz="24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(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`login`</a:t>
            </a:r>
            <a:r>
              <a:rPr lang="pt-BR" altLang="pt-BR" sz="24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) =</a:t>
            </a:r>
            <a:r>
              <a:rPr lang="pt-BR" sz="24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= </a:t>
            </a:r>
            <a:r>
              <a:rPr lang="pt-BR" sz="24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null) {</a:t>
            </a:r>
            <a:endParaRPr lang="pt-BR" sz="2400" b="1" dirty="0">
              <a:solidFill>
                <a:srgbClr val="0000CC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  <a:sym typeface="+mn-ea"/>
            </a:endParaRPr>
          </a:p>
          <a:p>
            <a:pPr marL="443230" indent="-33845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    alert(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`Acesso restrito. É necessário realizar o login.`</a:t>
            </a:r>
            <a:r>
              <a:rPr lang="pt-BR" sz="24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);</a:t>
            </a:r>
            <a:endParaRPr lang="pt-BR" sz="2400" b="1" dirty="0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  <a:sym typeface="+mn-ea"/>
            </a:endParaRPr>
          </a:p>
          <a:p>
            <a:pPr marL="443230" indent="-33845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    location.href = 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`./login</a:t>
            </a:r>
            <a:r>
              <a:rPr lang="pt-BR" sz="2400" b="1" dirty="0" err="1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.html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`</a:t>
            </a:r>
            <a:r>
              <a:rPr lang="pt-BR" sz="24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;</a:t>
            </a:r>
            <a:endParaRPr lang="pt-BR" sz="2400" b="1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  <a:sym typeface="+mn-ea"/>
            </a:endParaRPr>
          </a:p>
          <a:p>
            <a:pPr marL="443230" indent="-33845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  </a:t>
            </a:r>
            <a:r>
              <a:rPr lang="pt-BR" sz="24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} else { </a:t>
            </a:r>
            <a:endParaRPr lang="pt-BR" sz="2400" b="1" dirty="0">
              <a:solidFill>
                <a:srgbClr val="0000CC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  <a:sym typeface="+mn-ea"/>
            </a:endParaRPr>
          </a:p>
          <a:p>
            <a:pPr marL="443230" indent="-33845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    </a:t>
            </a:r>
            <a:r>
              <a:rPr lang="pt-BR" sz="24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lblLogin = document.getElementById(</a:t>
            </a:r>
            <a:r>
              <a:rPr lang="pt-BR" sz="2400" b="1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`lblLogin`</a:t>
            </a:r>
            <a:r>
              <a:rPr lang="pt-BR" sz="24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);</a:t>
            </a:r>
            <a:endParaRPr lang="pt-BR" sz="2400" b="1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  <a:sym typeface="+mn-ea"/>
            </a:endParaRPr>
          </a:p>
          <a:p>
            <a:pPr marL="443230" indent="-33845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    </a:t>
            </a:r>
            <a:r>
              <a:rPr lang="pt-BR" sz="24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btnSair </a:t>
            </a:r>
            <a:r>
              <a:rPr lang="pt-BR" sz="24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= document.getElementById(</a:t>
            </a:r>
            <a:r>
              <a:rPr lang="pt-BR" sz="2400" b="1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`btnSair`</a:t>
            </a:r>
            <a:r>
              <a:rPr lang="pt-BR" sz="24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);</a:t>
            </a:r>
            <a:endParaRPr lang="pt-BR" sz="2400" b="1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  <a:sym typeface="+mn-ea"/>
            </a:endParaRPr>
          </a:p>
          <a:p>
            <a:pPr marL="443230" indent="-33845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    btnSair.addEventListener(</a:t>
            </a:r>
            <a:r>
              <a:rPr lang="pt-BR" sz="2400" b="1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`click`</a:t>
            </a:r>
            <a:r>
              <a:rPr lang="pt-BR" sz="24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, sair);</a:t>
            </a:r>
            <a:endParaRPr lang="pt-BR" sz="2400" b="1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  <a:p>
            <a:pPr marL="443230" indent="-33845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    lblLogin.innerHTML = </a:t>
            </a:r>
            <a:r>
              <a:rPr lang="pt-BR" sz="2400" b="1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`Olá </a:t>
            </a:r>
            <a:r>
              <a:rPr lang="pt-BR" sz="24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${ </a:t>
            </a:r>
            <a:r>
              <a:rPr lang="pt-BR" altLang="pt-BR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localStorage.</a:t>
            </a:r>
            <a:r>
              <a:rPr lang="pt-BR" altLang="pt-BR" sz="24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getItem</a:t>
            </a:r>
            <a:r>
              <a:rPr lang="pt-BR" altLang="pt-BR" sz="24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(</a:t>
            </a:r>
            <a:r>
              <a:rPr lang="pt-BR" sz="2400" b="1" dirty="0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`login`</a:t>
            </a:r>
            <a:r>
              <a:rPr lang="pt-BR" altLang="pt-BR" sz="24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)</a:t>
            </a:r>
            <a:r>
              <a:rPr lang="pt-BR" sz="24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}</a:t>
            </a:r>
            <a:r>
              <a:rPr lang="pt-BR" sz="2400" b="1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!`</a:t>
            </a:r>
            <a:r>
              <a:rPr lang="pt-BR" sz="24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;</a:t>
            </a:r>
            <a:endParaRPr lang="pt-BR" sz="2400" b="1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  <a:sym typeface="+mn-ea"/>
            </a:endParaRPr>
          </a:p>
          <a:p>
            <a:pPr marL="443230" indent="-33845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 dirty="0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  }</a:t>
            </a:r>
            <a:endParaRPr lang="pt-BR" sz="2400" b="1" dirty="0">
              <a:solidFill>
                <a:srgbClr val="0000CC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  <a:sym typeface="+mn-ea"/>
            </a:endParaRPr>
          </a:p>
          <a:p>
            <a:pPr marL="443230" indent="-33845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4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};</a:t>
            </a:r>
            <a:endParaRPr lang="pt-BR" sz="2400" b="1" dirty="0">
              <a:solidFill>
                <a:srgbClr val="0000CC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sz="3600" dirty="0">
                <a:sym typeface="+mn-ea"/>
              </a:rPr>
              <a:t>Login com LocalStorage – Arquivo “</a:t>
            </a:r>
            <a:r>
              <a:rPr lang="pt-BR" sz="3600" i="1" dirty="0" err="1">
                <a:sym typeface="+mn-ea"/>
              </a:rPr>
              <a:t>index.js</a:t>
            </a:r>
            <a:r>
              <a:rPr lang="pt-BR" sz="3600" dirty="0">
                <a:sym typeface="+mn-ea"/>
              </a:rPr>
              <a:t>” (2/2)</a:t>
            </a:r>
            <a:endParaRPr lang="pt-BR" sz="3600" dirty="0">
              <a:sym typeface="+mn-ea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711200" y="1944370"/>
            <a:ext cx="10653395" cy="288988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104775" indent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None/>
            </a:pP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	...</a:t>
            </a:r>
            <a:endParaRPr lang="pt-BR" sz="2600" b="1" dirty="0" err="1">
              <a:solidFill>
                <a:srgbClr val="0000CC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  <a:sym typeface="+mn-ea"/>
            </a:endParaRPr>
          </a:p>
          <a:p>
            <a:pPr marL="561975" indent="-457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 startAt="13"/>
            </a:pP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function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 sair() {</a:t>
            </a:r>
            <a:endParaRPr lang="pt-BR" sz="2600" b="1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  <a:sym typeface="+mn-ea"/>
            </a:endParaRPr>
          </a:p>
          <a:p>
            <a:pPr marL="561975" indent="-457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 startAt="13"/>
            </a:pPr>
            <a:r>
              <a:rPr lang="pt-BR" altLang="pt-BR" sz="2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 localStorage.</a:t>
            </a:r>
            <a:r>
              <a:rPr lang="pt-BR" altLang="pt-BR" sz="26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removeItem</a:t>
            </a:r>
            <a:r>
              <a:rPr lang="pt-BR" alt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(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`login`</a:t>
            </a:r>
            <a:r>
              <a:rPr lang="pt-BR" alt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)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;</a:t>
            </a:r>
            <a:endParaRPr lang="pt-BR" sz="2600" b="1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  <a:sym typeface="+mn-ea"/>
            </a:endParaRPr>
          </a:p>
          <a:p>
            <a:pPr marL="561975" indent="-457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 startAt="13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  location.href = 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`./login</a:t>
            </a:r>
            <a:r>
              <a:rPr lang="pt-BR" sz="2600" b="1" dirty="0" err="1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.html</a:t>
            </a:r>
            <a:r>
              <a:rPr lang="pt-BR" sz="2600" b="1" dirty="0">
                <a:solidFill>
                  <a:srgbClr val="FF3300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`</a:t>
            </a: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;</a:t>
            </a:r>
            <a:endParaRPr lang="pt-BR" sz="2600" b="1">
              <a:solidFill>
                <a:schemeClr val="tx1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  <a:sym typeface="+mn-ea"/>
            </a:endParaRPr>
          </a:p>
          <a:p>
            <a:pPr marL="561975" indent="-457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 startAt="13"/>
            </a:pPr>
            <a:r>
              <a:rPr lang="pt-BR" sz="2600" b="1">
                <a:solidFill>
                  <a:schemeClr val="tx1"/>
                </a:solidFill>
                <a:latin typeface="Consolas" panose="020B0609020204030204" pitchFamily="49" charset="0"/>
                <a:ea typeface="Calibri" panose="020F0502020204030204"/>
                <a:cs typeface="Consolas" panose="020B0609020204030204" pitchFamily="49" charset="0"/>
                <a:sym typeface="+mn-ea"/>
              </a:rPr>
              <a:t>}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ea typeface="Calibri" panose="020F0502020204030204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FaixaSuperior_16x9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Segoe UI Semibold"/>
        <a:ea typeface="Arial"/>
        <a:cs typeface="Arial"/>
      </a:majorFont>
      <a:minorFont>
        <a:latin typeface="Segoe UI"/>
        <a:ea typeface="Arial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ediano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zul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FaixaSuperior_16x9</Template>
  <TotalTime>0</TotalTime>
  <Words>2842</Words>
  <Application>WPS Presentation</Application>
  <PresentationFormat>Widescreen</PresentationFormat>
  <Paragraphs>112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32" baseType="lpstr">
      <vt:lpstr>Arial</vt:lpstr>
      <vt:lpstr>SimSun</vt:lpstr>
      <vt:lpstr>Wingdings</vt:lpstr>
      <vt:lpstr>Times New Roman</vt:lpstr>
      <vt:lpstr>Segoe UI Semibold</vt:lpstr>
      <vt:lpstr>Droid Sans Fallback</vt:lpstr>
      <vt:lpstr>DejaVu Sans</vt:lpstr>
      <vt:lpstr>Calibri</vt:lpstr>
      <vt:lpstr>Segoe UI</vt:lpstr>
      <vt:lpstr>Tw Cen MT</vt:lpstr>
      <vt:lpstr>Wingdings 2</vt:lpstr>
      <vt:lpstr>Wingdings</vt:lpstr>
      <vt:lpstr>Consolas</vt:lpstr>
      <vt:lpstr>Calibri</vt:lpstr>
      <vt:lpstr>Microsoft YaHei</vt:lpstr>
      <vt:lpstr/>
      <vt:lpstr>Arial Unicode MS</vt:lpstr>
      <vt:lpstr>Liberation Mono</vt:lpstr>
      <vt:lpstr>Wingdings</vt:lpstr>
      <vt:lpstr>FaixaSuperior_16x9</vt:lpstr>
      <vt:lpstr>Tema do Office</vt:lpstr>
      <vt:lpstr>Mediano</vt:lpstr>
      <vt:lpstr>JavaScript – Autenticação com localStorage  Disciplina: Desenvolvimento Web II  </vt:lpstr>
      <vt:lpstr>Autenticação de usuários usando localStorage</vt:lpstr>
      <vt:lpstr>Passos para a autenticação</vt:lpstr>
      <vt:lpstr>Exemplo de login usando localStorage</vt:lpstr>
      <vt:lpstr>Login com LocalStorage – Arquivo “login.html”</vt:lpstr>
      <vt:lpstr>Login com LocalStorage – Arquivo “login.js”</vt:lpstr>
      <vt:lpstr>Login com LocalStorage – Arquivo “index.html”</vt:lpstr>
      <vt:lpstr>Login com LocalStorage – Arquivo “index.js” (1/2)</vt:lpstr>
      <vt:lpstr>Login com LocalStorage – Arquivo “index.js” (2/2)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Roberto Proenca</dc:creator>
  <cp:keywords>FRP</cp:keywords>
  <cp:lastModifiedBy>Fernando</cp:lastModifiedBy>
  <cp:revision>1328</cp:revision>
  <dcterms:created xsi:type="dcterms:W3CDTF">2013-01-29T19:28:00Z</dcterms:created>
  <dcterms:modified xsi:type="dcterms:W3CDTF">2020-10-09T00:13:11Z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1046-11.2.0.9684</vt:lpwstr>
  </property>
</Properties>
</file>