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8"/>
  </p:handoutMasterIdLst>
  <p:sldIdLst>
    <p:sldId id="277" r:id="rId5"/>
    <p:sldId id="452" r:id="rId7"/>
    <p:sldId id="512" r:id="rId8"/>
    <p:sldId id="479" r:id="rId9"/>
    <p:sldId id="502" r:id="rId10"/>
    <p:sldId id="513" r:id="rId11"/>
    <p:sldId id="514" r:id="rId12"/>
    <p:sldId id="515" r:id="rId13"/>
    <p:sldId id="516" r:id="rId14"/>
    <p:sldId id="517" r:id="rId15"/>
    <p:sldId id="518" r:id="rId16"/>
    <p:sldId id="488" r:id="rId17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FA011"/>
    <a:srgbClr val="0000CC"/>
    <a:srgbClr val="FF0066"/>
    <a:srgbClr val="008000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46"/>
        <p:guide pos="39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38785" y="2176145"/>
            <a:ext cx="11318240" cy="1828800"/>
          </a:xfrm>
        </p:spPr>
        <p:txBody>
          <a:bodyPr/>
          <a:lstStyle/>
          <a:p>
            <a:r>
              <a:rPr lang="pt-BR" sz="6600" dirty="0" err="1"/>
              <a:t>JavaScript</a:t>
            </a:r>
            <a:r>
              <a:rPr lang="pt-BR" sz="6600" dirty="0"/>
              <a:t> – </a:t>
            </a:r>
            <a:r>
              <a:rPr lang="pt-BR" sz="6600" dirty="0">
                <a:sym typeface="+mn-ea"/>
              </a:rPr>
              <a:t>sessionStorage</a:t>
            </a:r>
            <a:br>
              <a:rPr lang="pt-BR" sz="6000" dirty="0"/>
            </a:br>
            <a:br>
              <a:rPr lang="pt-BR" sz="5400"/>
            </a:br>
            <a:r>
              <a:rPr lang="pt-BR" sz="3600"/>
              <a:t>Disciplina: Desenvolvimento Web II</a:t>
            </a:r>
            <a:br>
              <a:rPr lang="pt-BR" sz="5400" dirty="0"/>
            </a:b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Prof. Me. Fernando Roberto Proença</a:t>
            </a:r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</a:t>
            </a:r>
            <a:r>
              <a:rPr lang="pt-BR" sz="3600" dirty="0">
                <a:sym typeface="+mn-ea"/>
              </a:rPr>
              <a:t>sessionStorage </a:t>
            </a:r>
            <a:r>
              <a:rPr lang="pt-BR" sz="3600" dirty="0">
                <a:sym typeface="+mn-ea"/>
              </a:rPr>
              <a:t>– Arquivo “</a:t>
            </a:r>
            <a:r>
              <a:rPr lang="pt-BR" sz="3600" i="1" dirty="0" err="1">
                <a:sym typeface="+mn-ea"/>
              </a:rPr>
              <a:t>index.js</a:t>
            </a:r>
            <a:r>
              <a:rPr lang="pt-BR" sz="3600" dirty="0">
                <a:sym typeface="+mn-ea"/>
              </a:rPr>
              <a:t>” (1/2)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0020" y="1585595"/>
            <a:ext cx="11863070" cy="51847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lblLogin, btnSair;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window.onload = </a:t>
            </a: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function()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{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if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(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4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=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null) {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alert(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`Acesso restrito. É necessário realizar o login.`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location.href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`./login</a:t>
            </a:r>
            <a:r>
              <a:rPr lang="pt-BR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.html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else { 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lblLogin = document.getElementById(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`lblLogin`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btnSair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document.getElementById(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`btnSair`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btnSair.addEventListener(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`click`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, sair);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lblLogin.innerHTML = 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`Olá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${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4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!`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}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};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</a:t>
            </a:r>
            <a:r>
              <a:rPr lang="pt-BR" sz="3600" dirty="0">
                <a:sym typeface="+mn-ea"/>
              </a:rPr>
              <a:t>sessionStorage </a:t>
            </a:r>
            <a:r>
              <a:rPr lang="pt-BR" sz="3600" dirty="0">
                <a:sym typeface="+mn-ea"/>
              </a:rPr>
              <a:t>– Arquivo “</a:t>
            </a:r>
            <a:r>
              <a:rPr lang="pt-BR" sz="3600" i="1" dirty="0" err="1">
                <a:sym typeface="+mn-ea"/>
              </a:rPr>
              <a:t>index.js</a:t>
            </a:r>
            <a:r>
              <a:rPr lang="pt-BR" sz="3600" dirty="0">
                <a:sym typeface="+mn-ea"/>
              </a:rPr>
              <a:t>” (2/2)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200" y="1944370"/>
            <a:ext cx="10653395" cy="288988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04775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...</a:t>
            </a:r>
            <a:endParaRPr lang="pt-BR" sz="2600" b="1" dirty="0" err="1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sair()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removeItem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`./login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ernando\Desktop\Itens Area de Trabalho\Duvid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6" y="2223343"/>
            <a:ext cx="3294670" cy="401396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/>
          <p:nvPr/>
        </p:nvSpPr>
        <p:spPr>
          <a:xfrm>
            <a:off x="3863752" y="1885789"/>
            <a:ext cx="7798963" cy="4495539"/>
          </a:xfrm>
          <a:prstGeom prst="rect">
            <a:avLst/>
          </a:prstGeom>
        </p:spPr>
        <p:txBody>
          <a:bodyPr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0" dirty="0"/>
              <a:t>Prof. Me. Fernando Roberto Proença</a:t>
            </a:r>
            <a:endParaRPr kumimoji="0" lang="pt-BR" sz="3200" b="1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1" dirty="0">
                <a:solidFill>
                  <a:schemeClr val="tx2"/>
                </a:solidFill>
              </a:rPr>
              <a:t>fernandorroberto@gmail.com</a:t>
            </a:r>
            <a:endParaRPr kumimoji="0" lang="pt-BR" sz="3200" b="1" i="1" dirty="0">
              <a:solidFill>
                <a:schemeClr val="tx2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F0EBE7-5009-46FA-B25F-4FF07E043C43}" type="slidenum">
              <a:rPr lang="pt-BR" altLang="en-US" smtClean="0"/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sessionStorage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99715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800" dirty="0">
                <a:sym typeface="+mn-ea"/>
              </a:rPr>
              <a:t>O </a:t>
            </a:r>
            <a:r>
              <a:rPr lang="pt-BR" sz="2800" i="1" dirty="0">
                <a:sym typeface="+mn-ea"/>
              </a:rPr>
              <a:t>sessionStorage</a:t>
            </a:r>
            <a:r>
              <a:rPr lang="pt-BR" altLang="pt-BR" sz="2800" i="1" dirty="0"/>
              <a:t> </a:t>
            </a:r>
            <a:r>
              <a:rPr lang="pt-BR" altLang="pt-BR" sz="2800" dirty="0"/>
              <a:t>é uma propriedade da </a:t>
            </a:r>
            <a:r>
              <a:rPr lang="pt-BR" sz="2800" dirty="0">
                <a:sym typeface="+mn-ea"/>
              </a:rPr>
              <a:t>API </a:t>
            </a:r>
            <a:r>
              <a:rPr lang="pt-BR" sz="2800" b="1" dirty="0">
                <a:sym typeface="+mn-ea"/>
              </a:rPr>
              <a:t>Web Storage</a:t>
            </a:r>
            <a:r>
              <a:rPr lang="pt-BR" sz="2800" dirty="0">
                <a:sym typeface="+mn-ea"/>
              </a:rPr>
              <a:t> </a:t>
            </a:r>
            <a:r>
              <a:rPr lang="pt-BR" altLang="pt-BR" sz="2800" dirty="0">
                <a:sym typeface="+mn-ea"/>
              </a:rPr>
              <a:t>permite </a:t>
            </a:r>
            <a:r>
              <a:rPr lang="pt-BR" altLang="pt-BR" sz="2800" b="1" dirty="0">
                <a:solidFill>
                  <a:srgbClr val="FF0000"/>
                </a:solidFill>
                <a:sym typeface="+mn-ea"/>
              </a:rPr>
              <a:t>armazenar dados</a:t>
            </a:r>
            <a:r>
              <a:rPr lang="pt-BR" altLang="pt-BR" sz="2800" dirty="0">
                <a:sym typeface="+mn-ea"/>
              </a:rPr>
              <a:t> </a:t>
            </a:r>
            <a:r>
              <a:rPr lang="pt-BR" altLang="pt-BR" sz="2800" dirty="0">
                <a:sym typeface="+mn-ea"/>
              </a:rPr>
              <a:t>no navegador </a:t>
            </a:r>
            <a:r>
              <a:rPr lang="pt-BR" altLang="pt-BR" sz="2800" b="1" dirty="0">
                <a:solidFill>
                  <a:schemeClr val="accent1"/>
                </a:solidFill>
                <a:sym typeface="+mn-ea"/>
              </a:rPr>
              <a:t>até o usário fechar o navegador</a:t>
            </a:r>
            <a:r>
              <a:rPr lang="pt-BR" altLang="pt-BR" sz="2800" dirty="0">
                <a:sym typeface="+mn-ea"/>
              </a:rPr>
              <a:t>.</a:t>
            </a:r>
            <a:endParaRPr lang="pt-BR" altLang="pt-BR" sz="2800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400" dirty="0"/>
              <a:t>Os dados serão excluídos quando o navegador for fechado </a:t>
            </a:r>
            <a:r>
              <a:rPr lang="pt-BR" altLang="pt-BR" sz="2400" dirty="0">
                <a:sym typeface="+mn-ea"/>
              </a:rPr>
              <a:t>ou o computador for desligado e não </a:t>
            </a:r>
            <a:r>
              <a:rPr lang="pt-BR" altLang="pt-BR" sz="2400" dirty="0"/>
              <a:t>estarão mais disponíveis.</a:t>
            </a:r>
            <a:endParaRPr lang="pt-BR" altLang="pt-BR" sz="2800" dirty="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Estão disponíveis para todas as páginas da aplicação, por um período de tempo enquanto o usuário navega pelas páginas.</a:t>
            </a:r>
            <a:endParaRPr lang="pt-BR" altLang="pt-BR" sz="2800" dirty="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Os valores das sessões são perdidos quando:</a:t>
            </a:r>
            <a:endParaRPr lang="pt-BR" altLang="pt-BR" sz="2800" dirty="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É muito utilizado para armazenar o usuário e a senha.</a:t>
            </a:r>
            <a:endParaRPr lang="pt-BR" alt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Devo utilizar </a:t>
            </a:r>
            <a:r>
              <a:rPr lang="pt-BR" i="1" dirty="0"/>
              <a:t>local</a:t>
            </a:r>
            <a:r>
              <a:rPr lang="pt-BR" i="1" dirty="0">
                <a:sym typeface="+mn-ea"/>
              </a:rPr>
              <a:t>Storage </a:t>
            </a:r>
            <a:r>
              <a:rPr lang="pt-BR" dirty="0"/>
              <a:t>ou </a:t>
            </a:r>
            <a:r>
              <a:rPr lang="pt-BR" i="1" dirty="0">
                <a:sym typeface="+mn-ea"/>
              </a:rPr>
              <a:t>sessionStorage</a:t>
            </a:r>
            <a:r>
              <a:rPr lang="pt-BR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b="1" u="sng" dirty="0"/>
              <a:t>Utilize </a:t>
            </a:r>
            <a:r>
              <a:rPr lang="pt-BR" altLang="pt-BR" b="1" i="1" u="sng" dirty="0"/>
              <a:t>localStorage </a:t>
            </a:r>
            <a:endParaRPr lang="pt-BR" altLang="pt-BR" b="1" i="1" u="sng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Para evitar que um usuário vote mais de uma vez;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Para controlar a quantidade de acessos do usuário.</a:t>
            </a:r>
            <a:endParaRPr lang="pt-BR" altLang="pt-BR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pt-BR" altLang="pt-BR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b="1" u="sng" dirty="0"/>
              <a:t>Utilize sessionStorage</a:t>
            </a:r>
            <a:endParaRPr lang="pt-BR" altLang="pt-BR" b="1" u="sng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Para armazenar informações do usuário (login, senha, e-mail, entre outras)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enquanto estiver checando e-mail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ou comprando alguma coisa em um site.</a:t>
            </a:r>
            <a:endParaRPr lang="pt-BR" altLang="pt-BR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sessionStorage em </a:t>
            </a:r>
            <a:r>
              <a:rPr lang="pt-BR" dirty="0" err="1">
                <a:sym typeface="+mn-ea"/>
              </a:rPr>
              <a:t>JavaScript</a:t>
            </a:r>
            <a:r>
              <a:rPr lang="pt-BR" dirty="0">
                <a:sym typeface="+mn-ea"/>
              </a:rPr>
              <a:t> – Sintaxe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532255"/>
            <a:ext cx="10967768" cy="499715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pt-BR" dirty="0"/>
              <a:t>Possui três métodos principais: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/>
              <a:t>setItem(chave, valor)</a:t>
            </a:r>
            <a:r>
              <a:rPr lang="pt-BR" altLang="pt-BR" dirty="0"/>
              <a:t>: Armazena um item com a chave e o valor.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>
                <a:sym typeface="+mn-ea"/>
              </a:rPr>
              <a:t>getItem(chave)</a:t>
            </a:r>
            <a:r>
              <a:rPr lang="pt-BR" altLang="pt-BR" dirty="0">
                <a:sym typeface="+mn-ea"/>
              </a:rPr>
              <a:t>: Recupera o valor do item com o nome da chave.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>
                <a:sym typeface="+mn-ea"/>
              </a:rPr>
              <a:t>removeItem(chave)</a:t>
            </a:r>
            <a:r>
              <a:rPr lang="pt-BR" altLang="pt-BR" dirty="0">
                <a:sym typeface="+mn-ea"/>
              </a:rPr>
              <a:t>: Remove do sessionStorage o item que contém a chave.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960880" y="3910045"/>
            <a:ext cx="10031664" cy="504056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61390" y="2636520"/>
            <a:ext cx="10031730" cy="5041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sessionStorage.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`</a:t>
            </a:r>
            <a:r>
              <a:rPr lang="pt-BR" altLang="pt-BR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944370" y="5616925"/>
            <a:ext cx="10031664" cy="504056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4800" b="1"/>
              <a:t>Exemplo: Sistema de Login</a:t>
            </a:r>
            <a:endParaRPr lang="pt-BR" altLang="en-US" sz="4800" b="1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9917430" cy="990600"/>
          </a:xfrm>
        </p:spPr>
        <p:txBody>
          <a:bodyPr/>
          <a:p>
            <a:pPr algn="ctr"/>
            <a:r>
              <a:rPr lang="pt-BR" sz="4000" b="1" dirty="0">
                <a:sym typeface="+mn-ea"/>
              </a:rPr>
              <a:t>sessionStorage em </a:t>
            </a:r>
            <a:r>
              <a:rPr lang="pt-BR" sz="4000" b="1" dirty="0" err="1">
                <a:sym typeface="+mn-ea"/>
              </a:rPr>
              <a:t>JavaScript</a:t>
            </a:r>
            <a:r>
              <a:rPr lang="pt-BR" sz="4000" b="1" dirty="0">
                <a:sym typeface="+mn-ea"/>
              </a:rPr>
              <a:t> – Exemplo</a:t>
            </a:r>
            <a:endParaRPr lang="pt-BR" altLang="en-US" sz="4000" b="1" dirty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login usando sessionStorage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610" y="1600200"/>
            <a:ext cx="10628630" cy="44958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login.html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página inicial de login.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login.js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processa o pedido de login; valida usuário e senha.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index.html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página validada (acesso restrito)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index.js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e</a:t>
            </a:r>
            <a:r>
              <a:rPr lang="pt-BR" sz="2600" dirty="0">
                <a:sym typeface="+mn-ea"/>
              </a:rPr>
              <a:t>xibe o valor armazenado no </a:t>
            </a:r>
            <a:r>
              <a:rPr lang="pt-BR" sz="2600" i="1" dirty="0">
                <a:sym typeface="+mn-ea"/>
              </a:rPr>
              <a:t>sessionStorage</a:t>
            </a:r>
            <a:r>
              <a:rPr lang="pt-BR" sz="2600" dirty="0">
                <a:sym typeface="+mn-ea"/>
              </a:rPr>
              <a:t>; Remove o </a:t>
            </a:r>
            <a:r>
              <a:rPr lang="pt-BR" sz="2600" i="1" dirty="0">
                <a:sym typeface="+mn-ea"/>
              </a:rPr>
              <a:t>sessionStorage </a:t>
            </a:r>
            <a:r>
              <a:rPr lang="pt-BR" sz="2600" dirty="0">
                <a:sym typeface="+mn-ea"/>
              </a:rPr>
              <a:t>armazenad</a:t>
            </a:r>
            <a:r>
              <a:rPr lang="pt-BR" sz="2600" dirty="0">
                <a:sym typeface="+mn-ea"/>
              </a:rPr>
              <a:t>o no cliente (no navegador) e redireciona para página de login.</a:t>
            </a:r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</a:t>
            </a:r>
            <a:r>
              <a:rPr lang="pt-BR" sz="3600" dirty="0">
                <a:sym typeface="+mn-ea"/>
              </a:rPr>
              <a:t>sessionStorage </a:t>
            </a:r>
            <a:r>
              <a:rPr lang="pt-BR" sz="3600" dirty="0">
                <a:sym typeface="+mn-ea"/>
              </a:rPr>
              <a:t>– Arquivo “</a:t>
            </a:r>
            <a:r>
              <a:rPr lang="pt-BR" sz="3600" i="1" dirty="0" err="1">
                <a:sym typeface="+mn-ea"/>
              </a:rPr>
              <a:t>login.html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7368" y="1702747"/>
            <a:ext cx="11399816" cy="492950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Login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 com sessionStorage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- Página de Login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"text"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txtLogin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 &lt;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br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"password"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txtSenha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 &lt;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br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Entrar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login.js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</a:t>
            </a:r>
            <a:r>
              <a:rPr lang="pt-BR" sz="3600" dirty="0">
                <a:sym typeface="+mn-ea"/>
              </a:rPr>
              <a:t>sessionStorage </a:t>
            </a:r>
            <a:r>
              <a:rPr lang="pt-BR" sz="3600" dirty="0">
                <a:sym typeface="+mn-ea"/>
              </a:rPr>
              <a:t>– Arquivo “</a:t>
            </a:r>
            <a:r>
              <a:rPr lang="pt-BR" sz="3600" i="1" dirty="0" err="1">
                <a:sym typeface="+mn-ea"/>
              </a:rPr>
              <a:t>login.js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835" y="1585595"/>
            <a:ext cx="11006455" cy="51498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txtLogin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`txtLogin`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`txtSenha`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`btnEntrar`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btnEntrar.addEventListener(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`click`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, entrar);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entrar()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if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(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txtLogin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!=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 &amp;&amp;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!=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){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setItem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txtLogin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sessionStorage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setItem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`senha`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alt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`./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index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7030A0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} else {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`Digite o login e a senha.`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</a:t>
            </a:r>
            <a:r>
              <a:rPr lang="pt-BR" sz="3600" dirty="0">
                <a:sym typeface="+mn-ea"/>
              </a:rPr>
              <a:t>sessionStorage </a:t>
            </a:r>
            <a:r>
              <a:rPr lang="pt-BR" sz="3600" dirty="0">
                <a:sym typeface="+mn-ea"/>
              </a:rPr>
              <a:t>– Arquivo “</a:t>
            </a:r>
            <a:r>
              <a:rPr lang="pt-BR" sz="3600" i="1" dirty="0" err="1">
                <a:sym typeface="+mn-ea"/>
              </a:rPr>
              <a:t>index.html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938" y="1717987"/>
            <a:ext cx="11399816" cy="48875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Início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 com sessionStorage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- Página Inicial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label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lblLogin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label&gt;&lt;br&gt;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Sair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Sair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 &lt;script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index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.js"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3544</Words>
  <Application>WPS Presentation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Segoe UI Semibold</vt:lpstr>
      <vt:lpstr>Droid Sans Fallback</vt:lpstr>
      <vt:lpstr>DejaVu Sans</vt:lpstr>
      <vt:lpstr>Calibri</vt:lpstr>
      <vt:lpstr>Segoe UI</vt:lpstr>
      <vt:lpstr>Tw Cen MT</vt:lpstr>
      <vt:lpstr>Wingdings 2</vt:lpstr>
      <vt:lpstr>Wingdings</vt:lpstr>
      <vt:lpstr>Tahoma</vt:lpstr>
      <vt:lpstr>Consolas</vt:lpstr>
      <vt:lpstr>Calibri</vt:lpstr>
      <vt:lpstr>Microsoft YaHei</vt:lpstr>
      <vt:lpstr/>
      <vt:lpstr>Arial Unicode MS</vt:lpstr>
      <vt:lpstr>Wingdings</vt:lpstr>
      <vt:lpstr>Liberation Mono</vt:lpstr>
      <vt:lpstr>FaixaSuperior_16x9</vt:lpstr>
      <vt:lpstr>Tema do Office</vt:lpstr>
      <vt:lpstr>Mediano</vt:lpstr>
      <vt:lpstr>JavaScript – sessionStorage  Disciplina: Desenvolvimento Web II  </vt:lpstr>
      <vt:lpstr>sessionStorage</vt:lpstr>
      <vt:lpstr>Devo utilizar localStorage ou sessionStorage?</vt:lpstr>
      <vt:lpstr>sessionStorage em JavaScript – Sintaxe </vt:lpstr>
      <vt:lpstr>sessionStorage em JavaScript – Exemplo</vt:lpstr>
      <vt:lpstr>Exemplo de login usando sessionStorage</vt:lpstr>
      <vt:lpstr>Login com sessionStorage – Arquivo “login.html”</vt:lpstr>
      <vt:lpstr>Login com sessionStorage – Arquivo “login.js”</vt:lpstr>
      <vt:lpstr>Login com sessionStorage – Arquivo “index.html”</vt:lpstr>
      <vt:lpstr>Login com sessionStorage – Arquivo “index.js” (1/2)</vt:lpstr>
      <vt:lpstr>Login com sessionStorage – Arquivo “index.js” (2/2)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Fernando</cp:lastModifiedBy>
  <cp:revision>1325</cp:revision>
  <dcterms:created xsi:type="dcterms:W3CDTF">2013-01-29T19:28:00Z</dcterms:created>
  <dcterms:modified xsi:type="dcterms:W3CDTF">2020-10-19T17:03:19Z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