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20"/>
  </p:handoutMasterIdLst>
  <p:sldIdLst>
    <p:sldId id="277" r:id="rId5"/>
    <p:sldId id="382" r:id="rId7"/>
    <p:sldId id="328" r:id="rId8"/>
    <p:sldId id="320" r:id="rId9"/>
    <p:sldId id="344" r:id="rId10"/>
    <p:sldId id="384" r:id="rId11"/>
    <p:sldId id="347" r:id="rId12"/>
    <p:sldId id="394" r:id="rId13"/>
    <p:sldId id="351" r:id="rId14"/>
    <p:sldId id="383" r:id="rId15"/>
    <p:sldId id="385" r:id="rId16"/>
    <p:sldId id="352" r:id="rId17"/>
    <p:sldId id="346" r:id="rId18"/>
    <p:sldId id="354" r:id="rId19"/>
  </p:sldIdLst>
  <p:sldSz cx="12192000" cy="6858000"/>
  <p:notesSz cx="6858000" cy="9144000"/>
  <p:defaultTextStyle>
    <a:defPPr>
      <a:defRPr lang="en-GB"/>
    </a:defPPr>
    <a:lvl1pPr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742950" indent="-28575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11430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6002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2057400" indent="-228600" algn="l" defTabSz="44958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66"/>
    <a:srgbClr val="EFA011"/>
    <a:srgbClr val="008000"/>
    <a:srgbClr val="11C1FF"/>
    <a:srgbClr val="09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2" autoAdjust="0"/>
    <p:restoredTop sz="94660"/>
  </p:normalViewPr>
  <p:slideViewPr>
    <p:cSldViewPr>
      <p:cViewPr varScale="1">
        <p:scale>
          <a:sx n="65" d="100"/>
          <a:sy n="65" d="100"/>
        </p:scale>
        <p:origin x="822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.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33AB7-00A0-46AD-8000-842ACBCEB515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7376D-C80B-4BD1-8BCA-5963AF9BFDF9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.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C1436-0BF8-4A97-9013-C78312FD4381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pt-BR"/>
              <a:t>.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978E9-B6F1-4863-8071-0F52C8B16952}" type="slidenum">
              <a:rPr lang="pt-BR" smtClean="0"/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270AC8-880C-4028-A7BA-438CEFF7614E}" type="slidenum">
              <a:rPr lang="pt-BR" altLang="en-US" smtClean="0"/>
            </a:fld>
            <a:endParaRPr lang="pt-BR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613" name="Espaço Reservado para Rodapé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/>
              <a:t>Prof. Me. Fernando Roberto Proença</a:t>
            </a:r>
            <a:endParaRPr lang="pt-BR" altLang="en-US"/>
          </a:p>
        </p:txBody>
      </p:sp>
      <p:sp>
        <p:nvSpPr>
          <p:cNvPr id="68614" name="Espaço Reservado para Cabeçalho 2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/>
              <a:t>.</a:t>
            </a:r>
            <a:endParaRPr lang="pt-B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themeOverride" Target="../theme/themeOverride1.xml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0875145-5E2B-4508-B855-BE56EF39F6E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4FF0D97-81EF-48D6-BD7A-62C9AB1B3F81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B4647DF-DD3E-462B-939F-CA2094F34320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EA5B2649-73F6-439E-BEFD-FAD41416ADD5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3C2796B-D157-4914-ABDB-404536B3357E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31905410-9601-4E3D-9B71-14A795B4C81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6B5B669-6688-43F7-A584-67F66031807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ED803A1-FE4E-4424-8BD1-BECB278914A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097DA6DE-1A3B-4F2B-8002-6B2A6A67B619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CC7D2A3-FFCD-4934-A77C-6068D8C1EBCB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2854" y="274643"/>
            <a:ext cx="2738967" cy="584358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1" y="274643"/>
            <a:ext cx="8020051" cy="584358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EDD4C70-DDD1-4B60-9166-30D52E9E178F}" type="slidenum">
              <a:rPr lang="pt-BR" altLang="pt-BR"/>
            </a:fld>
            <a:endParaRPr lang="pt-BR" alt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-12700" y="6053141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3145369" y="6043616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567543" y="1582783"/>
            <a:ext cx="9100456" cy="1828800"/>
          </a:xfrm>
        </p:spPr>
        <p:txBody>
          <a:bodyPr anchor="t"/>
          <a:lstStyle>
            <a:lvl1pPr algn="ctr">
              <a:defRPr cap="none" baseline="0">
                <a:solidFill>
                  <a:schemeClr val="bg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781300" y="236541"/>
            <a:ext cx="7823200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2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3"/>
            <a:ext cx="1727200" cy="701675"/>
          </a:xfrm>
        </p:spPr>
        <p:txBody>
          <a:bodyPr>
            <a:noAutofit/>
          </a:bodyPr>
          <a:lstStyle>
            <a:lvl1pPr>
              <a:defRPr sz="24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3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8"/>
            <a:ext cx="10515600" cy="150018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12700" y="4572003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-12698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7" name="Retângulo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 bwMode="white">
          <a:xfrm>
            <a:off x="1930402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8331200" y="6248403"/>
            <a:ext cx="3556000" cy="365125"/>
          </a:xfrm>
        </p:spPr>
        <p:txBody>
          <a:bodyPr rtlCol="0"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3"/>
            <a:ext cx="1930400" cy="663575"/>
          </a:xfrm>
        </p:spPr>
        <p:txBody>
          <a:bodyPr/>
          <a:lstStyle>
            <a:lvl1pPr>
              <a:defRPr sz="2800"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2133600" y="6248403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8128002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5" name="Retângulo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6" name="Retângulo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3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>
            <a:lvl1pPr>
              <a:defRPr smtClean="0"/>
            </a:lvl1pPr>
          </a:lstStyle>
          <a:p>
            <a:endParaRPr lang="pt-BR" alt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609602" y="6248403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9"/>
            <a:ext cx="533400" cy="325967"/>
          </a:xfrm>
        </p:spPr>
        <p:txBody>
          <a:bodyPr/>
          <a:lstStyle>
            <a:lvl1pPr>
              <a:defRPr smtClean="0"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78451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1254" y="1600200"/>
            <a:ext cx="5380567" cy="45180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17" y="446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032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717" y="9874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40321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pt-BR" alt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3E6F9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endParaRPr lang="pt-BR" altLang="pt-BR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>
              <a:buClrTx/>
              <a:buFontTx/>
              <a:buNone/>
              <a:tabLst>
                <a:tab pos="0" algn="l"/>
                <a:tab pos="447675" algn="l"/>
                <a:tab pos="896620" algn="l"/>
                <a:tab pos="1346200" algn="l"/>
                <a:tab pos="1795145" algn="l"/>
                <a:tab pos="2244725" algn="l"/>
                <a:tab pos="2693670" algn="l"/>
                <a:tab pos="3143250" algn="l"/>
                <a:tab pos="3592195" algn="l"/>
                <a:tab pos="4041775" algn="l"/>
                <a:tab pos="4490720" algn="l"/>
                <a:tab pos="4940300" algn="l"/>
                <a:tab pos="5389245" algn="l"/>
                <a:tab pos="5838825" algn="l"/>
                <a:tab pos="6287770" algn="l"/>
                <a:tab pos="6737350" algn="l"/>
                <a:tab pos="7186295" algn="l"/>
                <a:tab pos="7635875" algn="l"/>
                <a:tab pos="8084820" algn="l"/>
                <a:tab pos="8534400" algn="l"/>
                <a:tab pos="8983345" algn="l"/>
              </a:tabLst>
              <a:defRPr>
                <a:solidFill>
                  <a:srgbClr val="000000"/>
                </a:solidFill>
                <a:ea typeface="+mn-ea"/>
                <a:cs typeface="+mn-cs"/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/>
          <p:cNvSpPr>
            <a:spLocks noChangeArrowheads="1"/>
          </p:cNvSpPr>
          <p:nvPr/>
        </p:nvSpPr>
        <p:spPr bwMode="auto">
          <a:xfrm>
            <a:off x="0" y="0"/>
            <a:ext cx="12192000" cy="1390650"/>
          </a:xfrm>
          <a:prstGeom prst="roundRect">
            <a:avLst>
              <a:gd name="adj" fmla="val 111"/>
            </a:avLst>
          </a:prstGeom>
          <a:solidFill>
            <a:srgbClr val="00B050"/>
          </a:solidFill>
          <a:ln w="9360" cap="sq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4" y="116632"/>
            <a:ext cx="10962217" cy="1135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/>
          <a:p>
            <a:pPr lvl="0"/>
            <a:r>
              <a:rPr lang="pt-BR" altLang="pt-BR" noProof="0" dirty="0"/>
              <a:t>Clique para editar o formato do texto do título</a:t>
            </a:r>
            <a:endParaRPr lang="pt-BR" altLang="pt-BR" noProof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4" y="1600200"/>
            <a:ext cx="10962217" cy="451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/>
          <a:lstStyle/>
          <a:p>
            <a:pPr lvl="0"/>
            <a:r>
              <a:rPr lang="pt-BR" altLang="pt-BR" noProof="0" dirty="0"/>
              <a:t>Clique para editar o formato do texto da estrutura de tópicos</a:t>
            </a:r>
            <a:endParaRPr lang="pt-BR" altLang="pt-BR" noProof="0" dirty="0"/>
          </a:p>
          <a:p>
            <a:pPr lvl="1"/>
            <a:r>
              <a:rPr lang="pt-BR" altLang="pt-BR" noProof="0" dirty="0"/>
              <a:t>2.º Nível da estrutura de tópicos</a:t>
            </a:r>
            <a:endParaRPr lang="pt-BR" altLang="pt-BR" noProof="0" dirty="0"/>
          </a:p>
          <a:p>
            <a:pPr lvl="2"/>
            <a:r>
              <a:rPr lang="pt-BR" altLang="pt-BR" noProof="0" dirty="0"/>
              <a:t>3.º Nível da estrutura de tópicos</a:t>
            </a:r>
            <a:endParaRPr lang="pt-BR" altLang="pt-BR" noProof="0" dirty="0"/>
          </a:p>
          <a:p>
            <a:pPr lvl="3"/>
            <a:r>
              <a:rPr lang="pt-BR" altLang="pt-BR" noProof="0" dirty="0"/>
              <a:t>4.º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5.º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6.º Nível da estrutura de tópicos</a:t>
            </a:r>
            <a:endParaRPr lang="pt-BR" altLang="pt-BR" noProof="0" dirty="0"/>
          </a:p>
          <a:p>
            <a:pPr lvl="4"/>
            <a:r>
              <a:rPr lang="pt-BR" altLang="pt-BR" noProof="0" dirty="0"/>
              <a:t>7.º Nível da estrutura de tópicos</a:t>
            </a:r>
            <a:endParaRPr lang="pt-BR" altLang="pt-BR" noProof="0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609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200">
                <a:solidFill>
                  <a:srgbClr val="262626"/>
                </a:solidFill>
                <a:latin typeface="+mn-lt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endParaRPr lang="pt-BR" altLang="pt-BR"/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8737604" y="6356350"/>
            <a:ext cx="2834217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/>
          <a:lstStyle>
            <a:lvl1pPr algn="r" eaLnBrk="1" hangingPunct="1">
              <a:buClrTx/>
              <a:buFontTx/>
              <a:buNone/>
              <a:tabLst>
                <a:tab pos="448945" algn="l"/>
                <a:tab pos="898525" algn="l"/>
                <a:tab pos="1347470" algn="l"/>
                <a:tab pos="1797050" algn="l"/>
              </a:tabLst>
              <a:defRPr sz="1400" b="1">
                <a:solidFill>
                  <a:srgbClr val="262626"/>
                </a:solidFill>
                <a:latin typeface="Calibri" panose="020F0502020204030204" pitchFamily="34" charset="0"/>
                <a:ea typeface="DejaVu Sans" panose="020B0603030804020204" charset="0"/>
                <a:cs typeface="DejaVu Sans" panose="020B0603030804020204" charset="0"/>
              </a:defRPr>
            </a:lvl1pPr>
          </a:lstStyle>
          <a:p>
            <a:fld id="{F6DD222F-78C2-43A3-B480-DB385F3F05EC}" type="slidenum">
              <a:rPr lang="pt-BR" altLang="pt-BR"/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000" kern="1200">
          <a:solidFill>
            <a:srgbClr val="FFFFFF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2pPr>
      <a:lvl3pPr marL="1143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3pPr>
      <a:lvl4pPr marL="1600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4pPr>
      <a:lvl5pPr marL="20574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5pPr>
      <a:lvl6pPr marL="25146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6pPr>
      <a:lvl7pPr marL="29718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7pPr>
      <a:lvl8pPr marL="34290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8pPr>
      <a:lvl9pPr marL="3886200" indent="-228600" algn="ctr" defTabSz="449580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Segoe UI Semibold" panose="020B0702040204020203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580" rtl="0" eaLnBrk="1" fontAlgn="base" hangingPunct="1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defTabSz="449580" rtl="0" eaLnBrk="1" fontAlgn="base" hangingPunct="1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49580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49580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pt-BR" altLang="en-US" dirty="0"/>
              <a:t>Clique para editar o estilo do título mestre</a:t>
            </a:r>
            <a:endParaRPr lang="en-US" altLang="en-US" dirty="0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817033" y="1600203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en-US" dirty="0"/>
              <a:t>Clique para editar os estilos do texto mestre</a:t>
            </a:r>
            <a:endParaRPr lang="pt-BR" altLang="en-US" dirty="0"/>
          </a:p>
          <a:p>
            <a:pPr lvl="1"/>
            <a:r>
              <a:rPr lang="pt-BR" altLang="en-US" dirty="0"/>
              <a:t>Segundo nível</a:t>
            </a:r>
            <a:endParaRPr lang="pt-BR" altLang="en-US" dirty="0"/>
          </a:p>
          <a:p>
            <a:pPr lvl="2"/>
            <a:r>
              <a:rPr lang="pt-BR" altLang="en-US" dirty="0"/>
              <a:t>Terceiro nível</a:t>
            </a:r>
            <a:endParaRPr lang="pt-BR" altLang="en-US" dirty="0"/>
          </a:p>
          <a:p>
            <a:pPr lvl="3"/>
            <a:r>
              <a:rPr lang="pt-BR" altLang="en-US" dirty="0"/>
              <a:t>Quarto nível</a:t>
            </a:r>
            <a:endParaRPr lang="pt-BR" altLang="en-US" dirty="0"/>
          </a:p>
          <a:p>
            <a:pPr lvl="4"/>
            <a:r>
              <a:rPr lang="pt-BR" altLang="en-US" dirty="0"/>
              <a:t>Quinto nível</a:t>
            </a:r>
            <a:endParaRPr lang="en-US" altLang="en-US" dirty="0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8128000" y="6248403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endParaRPr lang="pt-BR" alt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812802" y="6248403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9" name="Retângulo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 sz="280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91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 eaLnBrk="1" hangingPunct="1">
              <a:defRPr kumimoji="0" sz="1400" smtClean="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40080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8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1127448" y="1916832"/>
            <a:ext cx="9937104" cy="1828800"/>
          </a:xfrm>
        </p:spPr>
        <p:txBody>
          <a:bodyPr/>
          <a:lstStyle/>
          <a:p>
            <a:r>
              <a:rPr lang="pt-BR" sz="7200" dirty="0" err="1"/>
              <a:t>JavaScript</a:t>
            </a:r>
            <a:r>
              <a:rPr lang="pt-BR" sz="7200" dirty="0"/>
              <a:t> – Estruturas de Repetição</a:t>
            </a:r>
            <a:br>
              <a:rPr lang="pt-BR" sz="6000" dirty="0"/>
            </a:br>
            <a:br>
              <a:rPr lang="pt-BR" sz="4800" dirty="0"/>
            </a:br>
            <a:r>
              <a:rPr lang="pt-BR" sz="3600" dirty="0"/>
              <a:t>Disciplina: Desenvolvimento Web II</a:t>
            </a:r>
            <a:br>
              <a:rPr lang="pt-BR" sz="5400" dirty="0"/>
            </a:br>
            <a:endParaRPr lang="pt-BR" sz="5400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Prof. Me. Fernando Roberto Proença</a:t>
            </a:r>
            <a:endParaRPr lang="pt-BR" b="1" dirty="0"/>
          </a:p>
        </p:txBody>
      </p:sp>
      <p:pic>
        <p:nvPicPr>
          <p:cNvPr id="8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297289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864" y="116632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384" y="188640"/>
            <a:ext cx="1137220" cy="1299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Estrutura “</a:t>
            </a:r>
            <a:r>
              <a:rPr lang="pt-BR" i="1" dirty="0"/>
              <a:t>for</a:t>
            </a:r>
            <a:r>
              <a:rPr lang="pt-BR" dirty="0"/>
              <a:t>”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391704" cy="499715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Estrutura</a:t>
            </a:r>
            <a:r>
              <a:rPr lang="pt-BR" altLang="pt-BR" dirty="0"/>
              <a:t> </a:t>
            </a:r>
            <a:r>
              <a:rPr lang="pt-BR" altLang="pt-BR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for</a:t>
            </a:r>
            <a:r>
              <a:rPr lang="pt-BR" altLang="pt-BR" dirty="0"/>
              <a:t> (para)</a:t>
            </a:r>
            <a:endParaRPr lang="pt-BR" altLang="pt-BR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É a estrutura de repetição mais indicada quando </a:t>
            </a:r>
            <a:r>
              <a:rPr lang="pt-BR" b="1" dirty="0">
                <a:solidFill>
                  <a:srgbClr val="FF0000"/>
                </a:solidFill>
              </a:rPr>
              <a:t>se sabe exatamente quantas vezes </a:t>
            </a:r>
            <a:r>
              <a:rPr lang="pt-BR" b="1" dirty="0">
                <a:solidFill>
                  <a:schemeClr val="accent1"/>
                </a:solidFill>
              </a:rPr>
              <a:t>um bloco de comandos deverá ser executada</a:t>
            </a:r>
            <a:r>
              <a:rPr lang="pt-BR" dirty="0"/>
              <a:t>.</a:t>
            </a:r>
            <a:endParaRPr lang="pt-BR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Executa um conjunto de instruções um determinado número de vezes.</a:t>
            </a:r>
            <a:endParaRPr lang="pt-BR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Tem o seu funcionamento controlado por uma variável denominada “</a:t>
            </a:r>
            <a:r>
              <a:rPr lang="pt-BR" b="1" dirty="0"/>
              <a:t>contador</a:t>
            </a:r>
            <a:r>
              <a:rPr lang="pt-BR" dirty="0"/>
              <a:t>”.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Estrutura “</a:t>
            </a:r>
            <a:r>
              <a:rPr lang="pt-BR" i="1" dirty="0"/>
              <a:t>for</a:t>
            </a:r>
            <a:r>
              <a:rPr lang="pt-BR" dirty="0"/>
              <a:t>” em </a:t>
            </a:r>
            <a:r>
              <a:rPr lang="pt-BR" dirty="0" err="1"/>
              <a:t>JavaScript</a:t>
            </a:r>
            <a:r>
              <a:rPr lang="pt-BR" dirty="0"/>
              <a:t> – sintaxe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391704" cy="499715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altLang="pt-BR" dirty="0"/>
              <a:t>Sintaxe:</a:t>
            </a:r>
            <a:endParaRPr lang="pt-BR" altLang="pt-B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t-BR" altLang="pt-BR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endParaRPr lang="pt-BR" altLang="pt-BR" dirty="0"/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847528" y="2582902"/>
            <a:ext cx="9145016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59105" indent="-37020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(valor inicial; condição; incremento) {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9105" indent="-37020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comando1;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9105" indent="-37020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9105" indent="-37020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comandoN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9105" indent="-37020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have direita 2"/>
          <p:cNvSpPr/>
          <p:nvPr/>
        </p:nvSpPr>
        <p:spPr>
          <a:xfrm>
            <a:off x="4699084" y="3131202"/>
            <a:ext cx="700392" cy="1861605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462262" y="3646505"/>
            <a:ext cx="2472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i="0" dirty="0">
                <a:solidFill>
                  <a:srgbClr val="0000CC"/>
                </a:solidFill>
              </a:rPr>
              <a:t>Comandos que </a:t>
            </a:r>
            <a:endParaRPr lang="pt-BR" sz="2400" b="1" i="0" dirty="0">
              <a:solidFill>
                <a:srgbClr val="0000CC"/>
              </a:solidFill>
            </a:endParaRPr>
          </a:p>
          <a:p>
            <a:r>
              <a:rPr lang="pt-BR" sz="2400" b="1" i="0" dirty="0">
                <a:solidFill>
                  <a:srgbClr val="0000CC"/>
                </a:solidFill>
              </a:rPr>
              <a:t>serão repetidos</a:t>
            </a:r>
            <a:endParaRPr lang="pt-BR" sz="2400" b="1" i="0" dirty="0">
              <a:solidFill>
                <a:srgbClr val="0000CC"/>
              </a:solidFill>
            </a:endParaRPr>
          </a:p>
        </p:txBody>
      </p:sp>
      <p:cxnSp>
        <p:nvCxnSpPr>
          <p:cNvPr id="9" name="Conector: Angulado 8"/>
          <p:cNvCxnSpPr/>
          <p:nvPr/>
        </p:nvCxnSpPr>
        <p:spPr>
          <a:xfrm rot="5400000" flipH="1" flipV="1">
            <a:off x="742085" y="3422978"/>
            <a:ext cx="1742939" cy="727343"/>
          </a:xfrm>
          <a:prstGeom prst="bentConnector3">
            <a:avLst>
              <a:gd name="adj1" fmla="val 99925"/>
            </a:avLst>
          </a:prstGeom>
          <a:ln w="381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1249883" y="4643370"/>
            <a:ext cx="7022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538154" y="3490843"/>
            <a:ext cx="57900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pt-BR" sz="2800" b="1" i="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endParaRPr lang="pt-BR" sz="2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“</a:t>
            </a:r>
            <a:r>
              <a:rPr lang="pt-BR" i="1" dirty="0"/>
              <a:t>for</a:t>
            </a:r>
            <a:r>
              <a:rPr lang="pt-BR" dirty="0"/>
              <a:t>” em </a:t>
            </a:r>
            <a:r>
              <a:rPr lang="pt-BR" dirty="0" err="1"/>
              <a:t>JavaScript</a:t>
            </a:r>
            <a:r>
              <a:rPr lang="pt-BR" dirty="0"/>
              <a:t> – exemplos 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711200" y="1846556"/>
            <a:ext cx="6824960" cy="470789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443230" lvl="2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(let c = 1; c &lt;= 10; c++) {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endParaRPr lang="pt-BR" sz="12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(let x = 1; x &lt; 10; x++) {</a:t>
            </a:r>
            <a:endParaRPr lang="pt-BR" sz="26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6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console.log</a:t>
            </a: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(x);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6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6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6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3230" lvl="2" indent="-338455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  <a:tabLst>
                <a:tab pos="88900" algn="l"/>
              </a:tabLst>
            </a:pPr>
            <a:r>
              <a:rPr lang="pt-BR" sz="26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 </a:t>
            </a:r>
            <a:endParaRPr lang="pt-BR" sz="26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Agrupar 23"/>
          <p:cNvGrpSpPr/>
          <p:nvPr/>
        </p:nvGrpSpPr>
        <p:grpSpPr>
          <a:xfrm>
            <a:off x="7966359" y="3882902"/>
            <a:ext cx="3718868" cy="1276022"/>
            <a:chOff x="7966359" y="3563724"/>
            <a:chExt cx="3718868" cy="1276022"/>
          </a:xfrm>
        </p:grpSpPr>
        <p:sp>
          <p:nvSpPr>
            <p:cNvPr id="8" name="CaixaDeTexto 7"/>
            <p:cNvSpPr txBox="1"/>
            <p:nvPr/>
          </p:nvSpPr>
          <p:spPr>
            <a:xfrm>
              <a:off x="7966359" y="3563724"/>
              <a:ext cx="3718868" cy="3683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t-BR" sz="2000" b="1" i="0" dirty="0">
                  <a:solidFill>
                    <a:schemeClr val="bg1"/>
                  </a:solidFill>
                  <a:cs typeface="Consolas" panose="020B0609020204030204" pitchFamily="49" charset="0"/>
                </a:rPr>
                <a:t>SAÍDA: 1 2 3 4 5 6 7 8 9</a:t>
              </a:r>
              <a:endParaRPr lang="pt-BR" sz="2000" b="1" i="0" dirty="0">
                <a:solidFill>
                  <a:schemeClr val="bg1"/>
                </a:solidFill>
                <a:cs typeface="Consolas" panose="020B0609020204030204" pitchFamily="49" charset="0"/>
              </a:endParaRPr>
            </a:p>
          </p:txBody>
        </p:sp>
        <p:grpSp>
          <p:nvGrpSpPr>
            <p:cNvPr id="3" name="Agrupar 2"/>
            <p:cNvGrpSpPr/>
            <p:nvPr/>
          </p:nvGrpSpPr>
          <p:grpSpPr>
            <a:xfrm>
              <a:off x="8750183" y="4115529"/>
              <a:ext cx="2229748" cy="724217"/>
              <a:chOff x="8072038" y="4014025"/>
              <a:chExt cx="2229748" cy="724217"/>
            </a:xfrm>
          </p:grpSpPr>
          <p:grpSp>
            <p:nvGrpSpPr>
              <p:cNvPr id="9" name="Agrupar 8"/>
              <p:cNvGrpSpPr/>
              <p:nvPr/>
            </p:nvGrpSpPr>
            <p:grpSpPr>
              <a:xfrm>
                <a:off x="8124903" y="4014025"/>
                <a:ext cx="2096540" cy="309314"/>
                <a:chOff x="3720554" y="5024686"/>
                <a:chExt cx="2096540" cy="309314"/>
              </a:xfrm>
            </p:grpSpPr>
            <p:sp>
              <p:nvSpPr>
                <p:cNvPr id="10" name="Oval 10"/>
                <p:cNvSpPr>
                  <a:spLocks noChangeArrowheads="1"/>
                </p:cNvSpPr>
                <p:nvPr/>
              </p:nvSpPr>
              <p:spPr bwMode="auto">
                <a:xfrm>
                  <a:off x="3720554" y="5024687"/>
                  <a:ext cx="309313" cy="309313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pt-BR" altLang="pt-BR"/>
                </a:p>
              </p:txBody>
            </p:sp>
            <p:sp>
              <p:nvSpPr>
                <p:cNvPr id="11" name="Line 39"/>
                <p:cNvSpPr>
                  <a:spLocks noChangeShapeType="1"/>
                </p:cNvSpPr>
                <p:nvPr/>
              </p:nvSpPr>
              <p:spPr bwMode="auto">
                <a:xfrm>
                  <a:off x="4029867" y="5184247"/>
                  <a:ext cx="1498097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" name="Oval 10"/>
                <p:cNvSpPr>
                  <a:spLocks noChangeArrowheads="1"/>
                </p:cNvSpPr>
                <p:nvPr/>
              </p:nvSpPr>
              <p:spPr bwMode="auto">
                <a:xfrm>
                  <a:off x="5507781" y="5024686"/>
                  <a:ext cx="309313" cy="30931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pt-BR" altLang="pt-BR"/>
                </a:p>
              </p:txBody>
            </p:sp>
          </p:grpSp>
          <p:sp>
            <p:nvSpPr>
              <p:cNvPr id="13" name="CaixaDeTexto 12"/>
              <p:cNvSpPr txBox="1"/>
              <p:nvPr/>
            </p:nvSpPr>
            <p:spPr>
              <a:xfrm>
                <a:off x="8072038" y="4275834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i="0" dirty="0">
                    <a:solidFill>
                      <a:schemeClr val="tx2"/>
                    </a:solidFill>
                  </a:rPr>
                  <a:t>1</a:t>
                </a:r>
                <a:endParaRPr lang="pt-BR" sz="2400" b="1" i="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" name="CaixaDeTexto 13"/>
              <p:cNvSpPr txBox="1"/>
              <p:nvPr/>
            </p:nvSpPr>
            <p:spPr>
              <a:xfrm>
                <a:off x="9774077" y="4276577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i="0" dirty="0">
                    <a:solidFill>
                      <a:schemeClr val="tx2"/>
                    </a:solidFill>
                  </a:rPr>
                  <a:t>10</a:t>
                </a:r>
                <a:endParaRPr lang="pt-BR" sz="2400" b="1" i="0" dirty="0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4" name="Agrupar 3"/>
          <p:cNvGrpSpPr/>
          <p:nvPr/>
        </p:nvGrpSpPr>
        <p:grpSpPr>
          <a:xfrm>
            <a:off x="8001975" y="1846556"/>
            <a:ext cx="3718868" cy="1296144"/>
            <a:chOff x="8005623" y="1719176"/>
            <a:chExt cx="3718868" cy="1296144"/>
          </a:xfrm>
        </p:grpSpPr>
        <p:sp>
          <p:nvSpPr>
            <p:cNvPr id="15" name="CaixaDeTexto 14"/>
            <p:cNvSpPr txBox="1"/>
            <p:nvPr/>
          </p:nvSpPr>
          <p:spPr>
            <a:xfrm>
              <a:off x="8005623" y="1719176"/>
              <a:ext cx="3718868" cy="3683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pt-BR" sz="2000" b="1" i="0" dirty="0">
                  <a:solidFill>
                    <a:schemeClr val="bg1"/>
                  </a:solidFill>
                  <a:cs typeface="Consolas" panose="020B0609020204030204" pitchFamily="49" charset="0"/>
                </a:rPr>
                <a:t>SAÍDA: 1 2 3 4 5 6 7 8 9 10</a:t>
              </a:r>
              <a:endParaRPr lang="pt-BR" sz="2000" b="1" i="0" dirty="0">
                <a:solidFill>
                  <a:schemeClr val="bg1"/>
                </a:solidFill>
                <a:cs typeface="Consolas" panose="020B0609020204030204" pitchFamily="49" charset="0"/>
              </a:endParaRPr>
            </a:p>
          </p:txBody>
        </p:sp>
        <p:grpSp>
          <p:nvGrpSpPr>
            <p:cNvPr id="16" name="Agrupar 15"/>
            <p:cNvGrpSpPr/>
            <p:nvPr/>
          </p:nvGrpSpPr>
          <p:grpSpPr>
            <a:xfrm>
              <a:off x="8710919" y="2291103"/>
              <a:ext cx="2229748" cy="724217"/>
              <a:chOff x="8072038" y="4014025"/>
              <a:chExt cx="2229748" cy="724217"/>
            </a:xfrm>
          </p:grpSpPr>
          <p:grpSp>
            <p:nvGrpSpPr>
              <p:cNvPr id="17" name="Agrupar 16"/>
              <p:cNvGrpSpPr/>
              <p:nvPr/>
            </p:nvGrpSpPr>
            <p:grpSpPr>
              <a:xfrm>
                <a:off x="8124903" y="4014025"/>
                <a:ext cx="2096540" cy="309314"/>
                <a:chOff x="3720554" y="5024686"/>
                <a:chExt cx="2096540" cy="309314"/>
              </a:xfrm>
            </p:grpSpPr>
            <p:sp>
              <p:nvSpPr>
                <p:cNvPr id="20" name="Oval 10"/>
                <p:cNvSpPr>
                  <a:spLocks noChangeArrowheads="1"/>
                </p:cNvSpPr>
                <p:nvPr/>
              </p:nvSpPr>
              <p:spPr bwMode="auto">
                <a:xfrm>
                  <a:off x="3720554" y="5024687"/>
                  <a:ext cx="309313" cy="309313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pt-BR" altLang="pt-BR"/>
                </a:p>
              </p:txBody>
            </p:sp>
            <p:sp>
              <p:nvSpPr>
                <p:cNvPr id="21" name="Line 39"/>
                <p:cNvSpPr>
                  <a:spLocks noChangeShapeType="1"/>
                </p:cNvSpPr>
                <p:nvPr/>
              </p:nvSpPr>
              <p:spPr bwMode="auto">
                <a:xfrm>
                  <a:off x="4029867" y="5184247"/>
                  <a:ext cx="1498097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2" name="Oval 10"/>
                <p:cNvSpPr>
                  <a:spLocks noChangeArrowheads="1"/>
                </p:cNvSpPr>
                <p:nvPr/>
              </p:nvSpPr>
              <p:spPr bwMode="auto">
                <a:xfrm>
                  <a:off x="5507781" y="5024686"/>
                  <a:ext cx="309313" cy="309313"/>
                </a:xfrm>
                <a:prstGeom prst="ellipse">
                  <a:avLst/>
                </a:prstGeom>
                <a:solidFill>
                  <a:schemeClr val="tx2"/>
                </a:solidFill>
                <a:ln w="38100">
                  <a:solidFill>
                    <a:schemeClr val="tx2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pt-BR" altLang="pt-BR"/>
                </a:p>
              </p:txBody>
            </p:sp>
          </p:grpSp>
          <p:sp>
            <p:nvSpPr>
              <p:cNvPr id="18" name="CaixaDeTexto 17"/>
              <p:cNvSpPr txBox="1"/>
              <p:nvPr/>
            </p:nvSpPr>
            <p:spPr>
              <a:xfrm>
                <a:off x="8072038" y="4275834"/>
                <a:ext cx="356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i="0" dirty="0">
                    <a:solidFill>
                      <a:schemeClr val="tx2"/>
                    </a:solidFill>
                  </a:rPr>
                  <a:t>1</a:t>
                </a:r>
                <a:endParaRPr lang="pt-BR" sz="2400" b="1" i="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" name="CaixaDeTexto 18"/>
              <p:cNvSpPr txBox="1"/>
              <p:nvPr/>
            </p:nvSpPr>
            <p:spPr>
              <a:xfrm>
                <a:off x="9774077" y="4276577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2400" b="1" i="0" dirty="0">
                    <a:solidFill>
                      <a:schemeClr val="tx2"/>
                    </a:solidFill>
                  </a:rPr>
                  <a:t>10</a:t>
                </a:r>
                <a:endParaRPr lang="pt-BR" sz="2400" b="1" i="0" dirty="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23" name="Retângulo: Cantos Arredondados 22"/>
          <p:cNvSpPr/>
          <p:nvPr/>
        </p:nvSpPr>
        <p:spPr>
          <a:xfrm>
            <a:off x="4591056" y="2417181"/>
            <a:ext cx="1648531" cy="4794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cxnSp>
        <p:nvCxnSpPr>
          <p:cNvPr id="26" name="Conector: Curvo 25"/>
          <p:cNvCxnSpPr>
            <a:stCxn id="23" idx="0"/>
            <a:endCxn id="15" idx="1"/>
          </p:cNvCxnSpPr>
          <p:nvPr/>
        </p:nvCxnSpPr>
        <p:spPr>
          <a:xfrm rot="16200000">
            <a:off x="6515418" y="930593"/>
            <a:ext cx="386715" cy="2586990"/>
          </a:xfrm>
          <a:prstGeom prst="curvedConnector2">
            <a:avLst/>
          </a:prstGeom>
          <a:ln w="317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: Cantos Arredondados 33"/>
          <p:cNvSpPr/>
          <p:nvPr/>
        </p:nvSpPr>
        <p:spPr>
          <a:xfrm>
            <a:off x="4568432" y="4412413"/>
            <a:ext cx="1498665" cy="4794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chemeClr val="accent2"/>
                </a:solidFill>
              </a:ln>
              <a:noFill/>
            </a:endParaRPr>
          </a:p>
        </p:txBody>
      </p:sp>
      <p:cxnSp>
        <p:nvCxnSpPr>
          <p:cNvPr id="35" name="Conector: Curvo 34"/>
          <p:cNvCxnSpPr>
            <a:stCxn id="34" idx="0"/>
            <a:endCxn id="8" idx="1"/>
          </p:cNvCxnSpPr>
          <p:nvPr/>
        </p:nvCxnSpPr>
        <p:spPr>
          <a:xfrm rot="16200000">
            <a:off x="6469063" y="2915603"/>
            <a:ext cx="345440" cy="2648585"/>
          </a:xfrm>
          <a:prstGeom prst="curvedConnector2">
            <a:avLst/>
          </a:prstGeom>
          <a:ln w="317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3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Fernando\Desktop\Itens Area de Trabalho\Duvida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06" y="2223343"/>
            <a:ext cx="3294670" cy="4013969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Conteúdo 2"/>
          <p:cNvSpPr txBox="1"/>
          <p:nvPr/>
        </p:nvSpPr>
        <p:spPr>
          <a:xfrm>
            <a:off x="3863752" y="1885789"/>
            <a:ext cx="7798963" cy="4495539"/>
          </a:xfrm>
          <a:prstGeom prst="rect">
            <a:avLst/>
          </a:prstGeom>
        </p:spPr>
        <p:txBody>
          <a:bodyPr/>
          <a:lstStyle>
            <a:lvl1pPr marL="319405" indent="-319405" algn="l" rtl="0" eaLnBrk="1" fontAlgn="base" hangingPunct="1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40080" indent="-273050" algn="l" rtl="0" eaLnBrk="1" fontAlgn="base" hangingPunct="1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8600" algn="l" rtl="0" eaLnBrk="1" fontAlgn="base" hangingPunct="1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-228600" algn="l" rtl="0" eaLnBrk="1" fontAlgn="base" hangingPunct="1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anose="05000000000000000000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endParaRPr kumimoji="0" lang="pt-BR" b="0" i="0" dirty="0"/>
          </a:p>
          <a:p>
            <a:pPr marL="0" indent="0" algn="ctr">
              <a:buFont typeface="Wingdings" panose="05000000000000000000" pitchFamily="2" charset="2"/>
              <a:buNone/>
            </a:pPr>
            <a:endParaRPr kumimoji="0" lang="pt-BR" b="0" i="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0" lang="pt-BR" sz="3200" b="1" i="0" dirty="0"/>
              <a:t>Prof. Me. Fernando Roberto Proença</a:t>
            </a:r>
            <a:endParaRPr kumimoji="0" lang="pt-BR" sz="3200" b="1" i="0" dirty="0"/>
          </a:p>
          <a:p>
            <a:pPr marL="0" indent="0" algn="ctr">
              <a:buFont typeface="Wingdings" panose="05000000000000000000" pitchFamily="2" charset="2"/>
              <a:buNone/>
            </a:pPr>
            <a:endParaRPr kumimoji="0" lang="pt-BR" b="0" i="0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kumimoji="0" lang="pt-BR" sz="3200" b="1" i="1" dirty="0">
                <a:solidFill>
                  <a:schemeClr val="tx2"/>
                </a:solidFill>
              </a:rPr>
              <a:t>fernandorroberto@gmail.com</a:t>
            </a:r>
            <a:endParaRPr kumimoji="0" lang="pt-BR" sz="3200" b="1" i="1" dirty="0">
              <a:solidFill>
                <a:schemeClr val="tx2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29F0EBE7-5009-46FA-B25F-4FF07E043C43}" type="slidenum">
              <a:rPr lang="pt-BR" altLang="en-US" smtClean="0"/>
            </a:fld>
            <a:endParaRPr lang="pt-B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/>
              <a:t>Estruturas de Repetição em </a:t>
            </a:r>
            <a:r>
              <a:rPr lang="pt-BR" sz="3600" dirty="0" err="1"/>
              <a:t>JavaScript</a:t>
            </a:r>
            <a:r>
              <a:rPr lang="pt-BR" sz="3600" dirty="0"/>
              <a:t> </a:t>
            </a:r>
            <a:r>
              <a:rPr lang="pt-BR" sz="3800" dirty="0"/>
              <a:t>– exemplo prático</a:t>
            </a:r>
            <a:endParaRPr lang="pt-BR" altLang="en-US" sz="3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Crie uma pasta com o nome ‘</a:t>
            </a:r>
            <a:r>
              <a:rPr lang="pt-BR" b="1" i="1" dirty="0" err="1"/>
              <a:t>exemplorepeticao</a:t>
            </a:r>
            <a:r>
              <a:rPr lang="pt-BR" dirty="0"/>
              <a:t>’</a:t>
            </a:r>
            <a:endParaRPr lang="pt-BR" dirty="0"/>
          </a:p>
          <a:p>
            <a:r>
              <a:rPr lang="pt-BR" dirty="0"/>
              <a:t>Dentro desta pasta crie dois arquivos </a:t>
            </a:r>
            <a:endParaRPr lang="pt-BR" dirty="0"/>
          </a:p>
          <a:p>
            <a:pPr marL="835025" lvl="1" indent="-514350">
              <a:buFont typeface="+mj-lt"/>
              <a:buAutoNum type="arabicPeriod"/>
            </a:pPr>
            <a:r>
              <a:rPr lang="pt-BR" dirty="0"/>
              <a:t>Arquivo ‘</a:t>
            </a:r>
            <a:r>
              <a:rPr lang="pt-BR" b="1" i="1" dirty="0"/>
              <a:t>index</a:t>
            </a:r>
            <a:r>
              <a:rPr lang="pt-BR" b="1" i="1" dirty="0"/>
              <a:t>.html</a:t>
            </a:r>
            <a:r>
              <a:rPr lang="pt-BR" dirty="0"/>
              <a:t>’</a:t>
            </a:r>
            <a:endParaRPr lang="pt-BR" dirty="0"/>
          </a:p>
          <a:p>
            <a:pPr marL="835025" lvl="1" indent="-514350">
              <a:buFont typeface="+mj-lt"/>
              <a:buAutoNum type="arabicPeriod"/>
            </a:pPr>
            <a:r>
              <a:rPr lang="pt-BR" dirty="0"/>
              <a:t>Arquivo ‘</a:t>
            </a:r>
            <a:r>
              <a:rPr lang="pt-BR" b="1" i="1" dirty="0"/>
              <a:t>index.js</a:t>
            </a:r>
            <a:r>
              <a:rPr lang="pt-BR" dirty="0"/>
              <a:t>’</a:t>
            </a:r>
            <a:endParaRPr lang="pt-BR" dirty="0"/>
          </a:p>
        </p:txBody>
      </p:sp>
      <p:sp>
        <p:nvSpPr>
          <p:cNvPr id="6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767631"/>
            <a:ext cx="3612492" cy="270936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286" y="3768755"/>
            <a:ext cx="2389070" cy="27137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 – 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114372" cy="4495800"/>
          </a:xfrm>
        </p:spPr>
        <p:txBody>
          <a:bodyPr/>
          <a:lstStyle/>
          <a:p>
            <a:r>
              <a:rPr lang="pt-BR" dirty="0"/>
              <a:t>São </a:t>
            </a:r>
            <a:r>
              <a:rPr lang="pt-BR" b="1" dirty="0">
                <a:solidFill>
                  <a:schemeClr val="accent1"/>
                </a:solidFill>
              </a:rPr>
              <a:t>utilizadas quando </a:t>
            </a:r>
            <a:r>
              <a:rPr lang="pt-BR" dirty="0"/>
              <a:t>é necessário </a:t>
            </a:r>
            <a:r>
              <a:rPr lang="pt-BR" b="1" dirty="0">
                <a:solidFill>
                  <a:schemeClr val="accent1"/>
                </a:solidFill>
              </a:rPr>
              <a:t>repetir trechos do algoritmo</a:t>
            </a:r>
            <a:r>
              <a:rPr lang="pt-BR" dirty="0"/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b="1" dirty="0">
                <a:solidFill>
                  <a:schemeClr val="accent1"/>
                </a:solidFill>
              </a:rPr>
              <a:t>número de repetições </a:t>
            </a:r>
            <a:r>
              <a:rPr lang="pt-BR" b="1" dirty="0">
                <a:solidFill>
                  <a:srgbClr val="FF0000"/>
                </a:solidFill>
              </a:rPr>
              <a:t>pode ser fixo</a:t>
            </a:r>
            <a:r>
              <a:rPr lang="pt-BR" dirty="0"/>
              <a:t> </a:t>
            </a:r>
            <a:r>
              <a:rPr lang="pt-BR" b="1" dirty="0">
                <a:solidFill>
                  <a:schemeClr val="accent1"/>
                </a:solidFill>
              </a:rPr>
              <a:t>ou</a:t>
            </a:r>
            <a:r>
              <a:rPr lang="pt-BR" dirty="0"/>
              <a:t> </a:t>
            </a:r>
            <a:r>
              <a:rPr lang="pt-BR" b="1" dirty="0">
                <a:solidFill>
                  <a:srgbClr val="FF0000"/>
                </a:solidFill>
              </a:rPr>
              <a:t>estar associado a uma condição</a:t>
            </a:r>
            <a:r>
              <a:rPr lang="pt-BR" dirty="0"/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Conhecida com </a:t>
            </a:r>
            <a:r>
              <a:rPr lang="pt-BR" b="1" i="1" dirty="0">
                <a:solidFill>
                  <a:schemeClr val="accent1"/>
                </a:solidFill>
              </a:rPr>
              <a:t>Looping</a:t>
            </a:r>
            <a:r>
              <a:rPr lang="pt-BR" dirty="0"/>
              <a:t> ou </a:t>
            </a:r>
            <a:r>
              <a:rPr lang="pt-BR" b="1" dirty="0">
                <a:solidFill>
                  <a:schemeClr val="accent1"/>
                </a:solidFill>
              </a:rPr>
              <a:t>Laços de Repetição</a:t>
            </a:r>
            <a:r>
              <a:rPr lang="pt-BR" dirty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BD266BE7-899D-4075-917F-DBDE33B6B692}" type="slidenum">
              <a:rPr lang="pt-BR" smtClean="0"/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Estruturas de Repetição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679736" cy="499715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Estrutura</a:t>
            </a:r>
            <a:r>
              <a:rPr lang="pt-BR" altLang="pt-BR" dirty="0"/>
              <a:t> </a:t>
            </a:r>
            <a:r>
              <a:rPr lang="pt-BR" altLang="pt-BR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r>
              <a:rPr lang="pt-BR" altLang="pt-BR" dirty="0"/>
              <a:t> (enquanto)</a:t>
            </a:r>
            <a:endParaRPr lang="pt-BR" altLang="pt-BR" dirty="0"/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pt-BR" altLang="pt-BR" dirty="0"/>
              <a:t>Usado quando queremos que um bloco de código seja</a:t>
            </a:r>
            <a:r>
              <a:rPr lang="pt-BR" altLang="pt-BR" b="1" dirty="0"/>
              <a:t> </a:t>
            </a:r>
            <a:r>
              <a:rPr lang="pt-BR" altLang="pt-BR" b="1" dirty="0">
                <a:solidFill>
                  <a:srgbClr val="FF0000"/>
                </a:solidFill>
              </a:rPr>
              <a:t>repetido até que uma condição </a:t>
            </a:r>
            <a:r>
              <a:rPr lang="pt-BR" dirty="0"/>
              <a:t>(expressão) </a:t>
            </a:r>
            <a:r>
              <a:rPr lang="pt-BR" altLang="pt-BR" b="1" dirty="0">
                <a:solidFill>
                  <a:schemeClr val="accent1"/>
                </a:solidFill>
              </a:rPr>
              <a:t>seja verdadeira (</a:t>
            </a:r>
            <a:r>
              <a:rPr lang="pt-BR" altLang="pt-BR" b="1" dirty="0" err="1">
                <a:solidFill>
                  <a:schemeClr val="accent1"/>
                </a:solidFill>
              </a:rPr>
              <a:t>true</a:t>
            </a:r>
            <a:r>
              <a:rPr lang="pt-BR" altLang="pt-BR" b="1" dirty="0">
                <a:solidFill>
                  <a:schemeClr val="accent1"/>
                </a:solidFill>
              </a:rPr>
              <a:t>)</a:t>
            </a:r>
            <a:endParaRPr lang="pt-BR" altLang="pt-BR" b="1" dirty="0">
              <a:solidFill>
                <a:schemeClr val="accent1"/>
              </a:solidFill>
            </a:endParaRP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pt-BR" altLang="pt-BR" dirty="0"/>
              <a:t>Usado quando </a:t>
            </a:r>
            <a:r>
              <a:rPr lang="pt-BR" altLang="pt-BR" b="1" dirty="0">
                <a:solidFill>
                  <a:srgbClr val="FF0000"/>
                </a:solidFill>
              </a:rPr>
              <a:t>não é possível definir </a:t>
            </a:r>
            <a:r>
              <a:rPr lang="pt-BR" altLang="pt-BR" dirty="0"/>
              <a:t>o </a:t>
            </a:r>
            <a:r>
              <a:rPr lang="pt-BR" altLang="pt-BR" b="1" dirty="0">
                <a:solidFill>
                  <a:schemeClr val="accent1"/>
                </a:solidFill>
              </a:rPr>
              <a:t>número exato de repetições </a:t>
            </a:r>
            <a:endParaRPr lang="pt-BR" altLang="pt-BR" b="1" dirty="0">
              <a:solidFill>
                <a:schemeClr val="accent1"/>
              </a:solidFill>
            </a:endParaRP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pt-BR" altLang="pt-BR" dirty="0"/>
              <a:t>O teste lógico (condição) é realizado no início da estrutura </a:t>
            </a:r>
            <a:endParaRPr lang="pt-BR" b="1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pt-BR" b="1" dirty="0">
                <a:solidFill>
                  <a:srgbClr val="FF0000"/>
                </a:solidFill>
              </a:rPr>
              <a:t>Efetua</a:t>
            </a:r>
            <a:r>
              <a:rPr lang="pt-BR" dirty="0"/>
              <a:t> um </a:t>
            </a:r>
            <a:r>
              <a:rPr lang="pt-BR" b="1" dirty="0">
                <a:solidFill>
                  <a:schemeClr val="accent1"/>
                </a:solidFill>
              </a:rPr>
              <a:t>teste lógico </a:t>
            </a:r>
            <a:r>
              <a:rPr lang="pt-BR" altLang="pt-BR" dirty="0"/>
              <a:t>(condição) </a:t>
            </a:r>
            <a:r>
              <a:rPr lang="pt-BR" b="1" dirty="0">
                <a:solidFill>
                  <a:schemeClr val="accent1"/>
                </a:solidFill>
              </a:rPr>
              <a:t>no início </a:t>
            </a:r>
            <a:r>
              <a:rPr lang="pt-BR" altLang="pt-BR" dirty="0"/>
              <a:t>da estrutura</a:t>
            </a:r>
            <a:r>
              <a:rPr lang="pt-BR" dirty="0"/>
              <a:t>.</a:t>
            </a:r>
            <a:endParaRPr lang="pt-BR" dirty="0"/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pt-BR" dirty="0"/>
              <a:t>No momento em que a condição se torna falsa, o processamento é desviado para fora da estrutura. </a:t>
            </a:r>
            <a:endParaRPr lang="pt-BR" dirty="0"/>
          </a:p>
          <a:p>
            <a:pPr lvl="2">
              <a:spcBef>
                <a:spcPts val="600"/>
              </a:spcBef>
              <a:spcAft>
                <a:spcPts val="300"/>
              </a:spcAft>
            </a:pPr>
            <a:r>
              <a:rPr lang="pt-BR" dirty="0"/>
              <a:t>Se a condição for falsa logo de início, os comandos que  estão dentro da estrutura “FOR” não serão executadas.</a:t>
            </a:r>
            <a:endParaRPr lang="pt-BR" altLang="pt-BR" b="1" dirty="0">
              <a:solidFill>
                <a:schemeClr val="accent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Sintaxe: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“</a:t>
            </a:r>
            <a:r>
              <a:rPr lang="pt-BR" i="1" dirty="0" err="1"/>
              <a:t>while</a:t>
            </a:r>
            <a:r>
              <a:rPr lang="pt-BR" dirty="0"/>
              <a:t>” em </a:t>
            </a:r>
            <a:r>
              <a:rPr lang="pt-BR" dirty="0" err="1"/>
              <a:t>JavaScript</a:t>
            </a:r>
            <a:r>
              <a:rPr lang="pt-BR" dirty="0"/>
              <a:t> – Sintaxe 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711624" y="2132856"/>
            <a:ext cx="6588840" cy="169277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48005" indent="-5143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(condição) {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005" indent="-5143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comando;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005" indent="-5143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711624" y="4221088"/>
            <a:ext cx="6588840" cy="224676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48005" indent="-5143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(condição) {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005" indent="-5143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comando1;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005" indent="-5143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005" indent="-5143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comandoN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005" indent="-51435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“</a:t>
            </a:r>
            <a:r>
              <a:rPr lang="pt-BR" i="1" dirty="0" err="1"/>
              <a:t>while</a:t>
            </a:r>
            <a:r>
              <a:rPr lang="pt-BR" dirty="0"/>
              <a:t>” em </a:t>
            </a:r>
            <a:r>
              <a:rPr lang="pt-BR" dirty="0" err="1"/>
              <a:t>JavaScript</a:t>
            </a:r>
            <a:r>
              <a:rPr lang="pt-BR" dirty="0"/>
              <a:t> – Exemplo </a:t>
            </a: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4204" y="2060848"/>
            <a:ext cx="9383592" cy="403098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 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= 1;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(i &lt; 5) {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`Número: `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i);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i++;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  <a:tabLst>
                <a:tab pos="88900" algn="l"/>
              </a:tabLst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 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83792" cy="990600"/>
          </a:xfrm>
        </p:spPr>
        <p:txBody>
          <a:bodyPr/>
          <a:lstStyle/>
          <a:p>
            <a:r>
              <a:rPr lang="pt-BR" dirty="0"/>
              <a:t>Estruturas de Repetição em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607728" cy="499715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pt-BR" altLang="pt-BR" b="1" dirty="0">
                <a:solidFill>
                  <a:schemeClr val="accent1"/>
                </a:solidFill>
              </a:rPr>
              <a:t>Estrutura</a:t>
            </a:r>
            <a:r>
              <a:rPr lang="pt-BR" altLang="pt-BR" dirty="0"/>
              <a:t> </a:t>
            </a:r>
            <a:r>
              <a:rPr lang="pt-BR" altLang="pt-BR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do / </a:t>
            </a:r>
            <a:r>
              <a:rPr lang="pt-BR" altLang="pt-BR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while</a:t>
            </a:r>
            <a:r>
              <a:rPr lang="pt-BR" altLang="pt-BR" dirty="0"/>
              <a:t> (faça / enquanto)</a:t>
            </a:r>
            <a:endParaRPr lang="pt-BR" altLang="pt-BR" dirty="0"/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pt-BR" altLang="pt-BR" dirty="0"/>
              <a:t>Idêntico à estrutura “</a:t>
            </a:r>
            <a:r>
              <a:rPr lang="pt-BR" altLang="pt-BR" b="1" dirty="0" err="1">
                <a:solidFill>
                  <a:schemeClr val="accent1"/>
                </a:solidFill>
              </a:rPr>
              <a:t>while</a:t>
            </a:r>
            <a:r>
              <a:rPr lang="pt-BR" altLang="pt-BR" dirty="0"/>
              <a:t>”, porém </a:t>
            </a:r>
            <a:r>
              <a:rPr lang="pt-BR" b="1" dirty="0">
                <a:solidFill>
                  <a:srgbClr val="FF0000"/>
                </a:solidFill>
              </a:rPr>
              <a:t>efetua </a:t>
            </a:r>
            <a:r>
              <a:rPr lang="pt-BR" b="1" dirty="0">
                <a:solidFill>
                  <a:schemeClr val="accent1"/>
                </a:solidFill>
              </a:rPr>
              <a:t>teste lógico </a:t>
            </a:r>
            <a:r>
              <a:rPr lang="pt-BR" altLang="pt-BR" dirty="0"/>
              <a:t>(condição) </a:t>
            </a:r>
            <a:r>
              <a:rPr lang="pt-BR" b="1" dirty="0">
                <a:solidFill>
                  <a:schemeClr val="accent1"/>
                </a:solidFill>
              </a:rPr>
              <a:t>no final </a:t>
            </a:r>
            <a:r>
              <a:rPr lang="pt-BR" altLang="pt-BR" dirty="0"/>
              <a:t>da estrutura, portando é o bloco de comandos será executado pelo menos uma vez.</a:t>
            </a:r>
            <a:endParaRPr lang="pt-BR" alt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/>
          <a:p>
            <a:pPr marL="548005" indent="-514350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Sintaxe:</a:t>
            </a:r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111784" cy="990600"/>
          </a:xfrm>
        </p:spPr>
        <p:txBody>
          <a:bodyPr/>
          <a:lstStyle/>
          <a:p>
            <a:r>
              <a:rPr lang="pt-BR" sz="3800" dirty="0"/>
              <a:t>Estrutura “</a:t>
            </a:r>
            <a:r>
              <a:rPr lang="pt-BR" sz="3800" i="1" dirty="0"/>
              <a:t>do / </a:t>
            </a:r>
            <a:r>
              <a:rPr lang="pt-BR" sz="3800" i="1" dirty="0" err="1"/>
              <a:t>while</a:t>
            </a:r>
            <a:r>
              <a:rPr lang="pt-BR" sz="3800" dirty="0"/>
              <a:t>” em </a:t>
            </a:r>
            <a:r>
              <a:rPr lang="pt-BR" sz="3800" dirty="0" err="1"/>
              <a:t>JavaScript</a:t>
            </a:r>
            <a:r>
              <a:rPr lang="pt-BR" sz="3800" dirty="0"/>
              <a:t> – Sintaxe</a:t>
            </a:r>
            <a:endParaRPr lang="pt-BR" sz="38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639616" y="2132856"/>
            <a:ext cx="6660848" cy="1692771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48005" indent="-5143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005" indent="-5143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comando;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005" indent="-5143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(condição);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639616" y="4077072"/>
            <a:ext cx="6660848" cy="2554545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48005" indent="-51435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005" indent="-51435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comando1;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005" indent="-51435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...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005" indent="-51435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comandoN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48005" indent="-514350"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(condição);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16610" y="228600"/>
            <a:ext cx="11249025" cy="990600"/>
          </a:xfrm>
        </p:spPr>
        <p:txBody>
          <a:bodyPr/>
          <a:lstStyle/>
          <a:p>
            <a:r>
              <a:rPr lang="pt-BR" sz="3600" dirty="0">
                <a:sym typeface="+mn-ea"/>
              </a:rPr>
              <a:t>Estrutura “</a:t>
            </a:r>
            <a:r>
              <a:rPr lang="pt-BR" sz="3600" i="1" dirty="0">
                <a:sym typeface="+mn-ea"/>
              </a:rPr>
              <a:t>do / </a:t>
            </a:r>
            <a:r>
              <a:rPr lang="pt-BR" sz="3600" i="1" dirty="0" err="1">
                <a:sym typeface="+mn-ea"/>
              </a:rPr>
              <a:t>while</a:t>
            </a:r>
            <a:r>
              <a:rPr lang="pt-BR" sz="3600" dirty="0">
                <a:sym typeface="+mn-ea"/>
              </a:rPr>
              <a:t>” em </a:t>
            </a:r>
            <a:r>
              <a:rPr lang="pt-BR" sz="3600" dirty="0" err="1">
                <a:sym typeface="+mn-ea"/>
              </a:rPr>
              <a:t>JavaScript</a:t>
            </a:r>
            <a:r>
              <a:rPr lang="pt-BR" sz="3600" dirty="0">
                <a:sym typeface="+mn-ea"/>
              </a:rPr>
              <a:t> – Exemplo 01</a:t>
            </a:r>
            <a:endParaRPr lang="pt-BR" sz="3600" dirty="0">
              <a:sym typeface="+mn-ea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4204" y="2060848"/>
            <a:ext cx="9383592" cy="403098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 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 = 10;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 {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`Número: `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i);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i++;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while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(i &lt; 5)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  <a:tabLst>
                <a:tab pos="88900" algn="l"/>
              </a:tabLst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 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039776" cy="990600"/>
          </a:xfrm>
        </p:spPr>
        <p:txBody>
          <a:bodyPr/>
          <a:lstStyle/>
          <a:p>
            <a:r>
              <a:rPr lang="pt-BR" sz="3600" dirty="0"/>
              <a:t>Estrutura “</a:t>
            </a:r>
            <a:r>
              <a:rPr lang="pt-BR" sz="3600" i="1" dirty="0"/>
              <a:t>do / </a:t>
            </a:r>
            <a:r>
              <a:rPr lang="pt-BR" sz="3600" i="1" dirty="0" err="1"/>
              <a:t>while</a:t>
            </a:r>
            <a:r>
              <a:rPr lang="pt-BR" sz="3600" dirty="0"/>
              <a:t>” em </a:t>
            </a:r>
            <a:r>
              <a:rPr lang="pt-BR" sz="3600" dirty="0" err="1"/>
              <a:t>JavaScript</a:t>
            </a:r>
            <a:r>
              <a:rPr lang="pt-BR" sz="3600" dirty="0"/>
              <a:t> – Exemplo 02</a:t>
            </a:r>
            <a:endParaRPr lang="pt-BR" sz="3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1404204" y="2060848"/>
            <a:ext cx="9383592" cy="4030980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&lt;script&gt;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let 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acabou = false;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do {</a:t>
            </a:r>
            <a:endParaRPr lang="pt-BR" sz="2800" b="1" dirty="0">
              <a:solidFill>
                <a:srgbClr val="CC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pt-BR" sz="2800" b="1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console.log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pt-BR" sz="2800" b="1" dirty="0">
                <a:solidFill>
                  <a:srgbClr val="FF3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`Mensagem...`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acabou = </a:t>
            </a:r>
            <a:r>
              <a:rPr lang="pt-BR" sz="2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pt-BR" sz="2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</a:pP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  <a:r>
              <a:rPr lang="pt-BR" sz="2800" b="1" dirty="0" err="1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pt-BR" sz="2800" b="1" dirty="0">
                <a:solidFill>
                  <a:srgbClr val="CC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(acabou == false); </a:t>
            </a:r>
            <a:endParaRPr lang="pt-BR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lvl="2" indent="-425450"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65000"/>
              <a:buFont typeface="+mj-lt"/>
              <a:buAutoNum type="arabicPeriod"/>
              <a:tabLst>
                <a:tab pos="88900" algn="l"/>
              </a:tabLst>
            </a:pPr>
            <a:r>
              <a:rPr lang="pt-BR" sz="2800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&lt;/script&gt; </a:t>
            </a:r>
            <a:endParaRPr lang="pt-BR" sz="2800" b="1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aixaSuperior_16x9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Segoe UI Semibold"/>
        <a:ea typeface="Arial"/>
        <a:cs typeface="Arial"/>
      </a:majorFont>
      <a:minorFont>
        <a:latin typeface="Segoe UI"/>
        <a:ea typeface="Arial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44958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dian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zul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FaixaSuperior_16x9</Template>
  <TotalTime>0</TotalTime>
  <Words>2809</Words>
  <Application>WPS Presentation</Application>
  <PresentationFormat>Widescreen</PresentationFormat>
  <Paragraphs>174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34" baseType="lpstr">
      <vt:lpstr>Arial</vt:lpstr>
      <vt:lpstr>SimSun</vt:lpstr>
      <vt:lpstr>Wingdings</vt:lpstr>
      <vt:lpstr>Times New Roman</vt:lpstr>
      <vt:lpstr>Segoe UI Semibold</vt:lpstr>
      <vt:lpstr>Droid Sans Fallback</vt:lpstr>
      <vt:lpstr>DejaVu Sans</vt:lpstr>
      <vt:lpstr>Calibri</vt:lpstr>
      <vt:lpstr>Segoe UI</vt:lpstr>
      <vt:lpstr>Tw Cen MT</vt:lpstr>
      <vt:lpstr>Wingdings 2</vt:lpstr>
      <vt:lpstr>Wingdings</vt:lpstr>
      <vt:lpstr>Consolas</vt:lpstr>
      <vt:lpstr>Microsoft YaHei</vt:lpstr>
      <vt:lpstr/>
      <vt:lpstr>Arial Unicode MS</vt:lpstr>
      <vt:lpstr>Liberation Mono</vt:lpstr>
      <vt:lpstr>FaixaSuperior_16x9</vt:lpstr>
      <vt:lpstr>Tema do Office</vt:lpstr>
      <vt:lpstr>Mediano</vt:lpstr>
      <vt:lpstr>JavaScript – Estruturas de Repetição  Disciplina: Desenvolvimento Web II </vt:lpstr>
      <vt:lpstr>Estruturas de Repetição – Definição</vt:lpstr>
      <vt:lpstr>Estruturas de Repetição em JavaScript</vt:lpstr>
      <vt:lpstr>Estrutura “while” em JavaScript – Sintaxe </vt:lpstr>
      <vt:lpstr>Estrutura “while” em JavaScript – Exemplo </vt:lpstr>
      <vt:lpstr>Estruturas de Repetição em JavaScript</vt:lpstr>
      <vt:lpstr>Estrutura “do / while” em JavaScript – Sintaxe</vt:lpstr>
      <vt:lpstr>Estrutura “while” em JavaScript – Exemplo </vt:lpstr>
      <vt:lpstr>Estrutura “do / while” em JavaScript – Exemplo</vt:lpstr>
      <vt:lpstr>Estrutura “for” em JavaScript</vt:lpstr>
      <vt:lpstr>Estrutura “for” em JavaScript – sintaxe </vt:lpstr>
      <vt:lpstr>Estrutura “for” em JavaScript – exemplos </vt:lpstr>
      <vt:lpstr>Dúvidas?</vt:lpstr>
      <vt:lpstr>Estruturas de Repetição em JavaScript – exemplo prático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Roberto Proenca</dc:creator>
  <cp:keywords>FRP</cp:keywords>
  <cp:lastModifiedBy>Fernando</cp:lastModifiedBy>
  <cp:revision>658</cp:revision>
  <dcterms:created xsi:type="dcterms:W3CDTF">2013-01-29T19:28:00Z</dcterms:created>
  <dcterms:modified xsi:type="dcterms:W3CDTF">2020-11-09T22:24:32Z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1046-11.2.0.9739</vt:lpwstr>
  </property>
</Properties>
</file>