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32"/>
  </p:handoutMasterIdLst>
  <p:sldIdLst>
    <p:sldId id="277" r:id="rId5"/>
    <p:sldId id="588" r:id="rId7"/>
    <p:sldId id="605" r:id="rId8"/>
    <p:sldId id="607" r:id="rId9"/>
    <p:sldId id="606" r:id="rId10"/>
    <p:sldId id="603" r:id="rId11"/>
    <p:sldId id="569" r:id="rId12"/>
    <p:sldId id="570" r:id="rId13"/>
    <p:sldId id="608" r:id="rId14"/>
    <p:sldId id="573" r:id="rId15"/>
    <p:sldId id="574" r:id="rId16"/>
    <p:sldId id="609" r:id="rId17"/>
    <p:sldId id="537" r:id="rId18"/>
    <p:sldId id="586" r:id="rId19"/>
    <p:sldId id="587" r:id="rId20"/>
    <p:sldId id="625" r:id="rId21"/>
    <p:sldId id="610" r:id="rId22"/>
    <p:sldId id="599" r:id="rId23"/>
    <p:sldId id="612" r:id="rId24"/>
    <p:sldId id="624" r:id="rId25"/>
    <p:sldId id="626" r:id="rId26"/>
    <p:sldId id="627" r:id="rId27"/>
    <p:sldId id="628" r:id="rId28"/>
    <p:sldId id="629" r:id="rId29"/>
    <p:sldId id="630" r:id="rId30"/>
    <p:sldId id="354" r:id="rId31"/>
  </p:sldIdLst>
  <p:sldSz cx="12192000" cy="6858000"/>
  <p:notesSz cx="6858000" cy="9144000"/>
  <p:defaultTextStyle>
    <a:defPPr>
      <a:defRPr lang="en-GB"/>
    </a:defPPr>
    <a:lvl1pPr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CC0066"/>
    <a:srgbClr val="008000"/>
    <a:srgbClr val="EFA011"/>
    <a:srgbClr val="11C1FF"/>
    <a:srgbClr val="09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æ·±è²æ ·å¼ 2 - å¼ºè° 3/å¼ºè°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94660"/>
  </p:normalViewPr>
  <p:slideViewPr>
    <p:cSldViewPr>
      <p:cViewPr varScale="1">
        <p:scale>
          <a:sx n="65" d="100"/>
          <a:sy n="65" d="100"/>
        </p:scale>
        <p:origin x="822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.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33AB7-00A0-46AD-8000-842ACBCEB515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7376D-C80B-4BD1-8BCA-5963AF9BFDF9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.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C1436-0BF8-4A97-9013-C78312FD4381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/>
              <a:t>.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269DA-1DE3-437A-ABAD-B31E9648A276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BR"/>
              <a:t>Banco de Dados II</a:t>
            </a:r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269DA-1DE3-437A-ABAD-B31E9648A276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BR"/>
              <a:t>Banco de Dados II</a:t>
            </a:r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269DA-1DE3-437A-ABAD-B31E9648A276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BR"/>
              <a:t>Banco de Dados II</a:t>
            </a:r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269DA-1DE3-437A-ABAD-B31E9648A276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BR"/>
              <a:t>Banco de Dados II</a:t>
            </a:r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269DA-1DE3-437A-ABAD-B31E9648A276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BR"/>
              <a:t>Banco de Dados II</a:t>
            </a:r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269DA-1DE3-437A-ABAD-B31E9648A276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BR"/>
              <a:t>Banco de Dados II</a:t>
            </a:r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269DA-1DE3-437A-ABAD-B31E9648A276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BR"/>
              <a:t>Banco de Dados II</a:t>
            </a:r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270AC8-880C-4028-A7BA-438CEFF7614E}" type="slidenum">
              <a:rPr lang="pt-BR" altLang="en-US" smtClean="0"/>
            </a:fld>
            <a:endParaRPr lang="pt-BR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613" name="Espaço Reservado para Rodapé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/>
              <a:t>Prof. Me. Fernando Roberto Proença</a:t>
            </a:r>
            <a:endParaRPr lang="pt-BR" altLang="en-US"/>
          </a:p>
        </p:txBody>
      </p:sp>
      <p:sp>
        <p:nvSpPr>
          <p:cNvPr id="68614" name="Espaço Reservado para Cabeçalho 2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/>
              <a:t>.</a:t>
            </a:r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2854" y="274643"/>
            <a:ext cx="2738967" cy="58435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20051" cy="584358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0875145-5E2B-4508-B855-BE56EF39F6EE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4FF0D97-81EF-48D6-BD7A-62C9AB1B3F81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B4647DF-DD3E-462B-939F-CA2094F34320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378451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1254" y="1600200"/>
            <a:ext cx="5380567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A5B2649-73F6-439E-BEFD-FAD41416ADD5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3C2796B-D157-4914-ABDB-404536B3357E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1905410-9601-4E3D-9B71-14A795B4C81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6B5B669-6688-43F7-A584-67F66031807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ED803A1-FE4E-4424-8BD1-BECB278914A9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97DA6DE-1A3B-4F2B-8002-6B2A6A67B619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CC7D2A3-FFCD-4934-A77C-6068D8C1EBC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2854" y="274643"/>
            <a:ext cx="2738967" cy="58435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20051" cy="584358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EDD4C70-DDD1-4B60-9166-30D52E9E178F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567543" y="1582783"/>
            <a:ext cx="9100456" cy="1828800"/>
          </a:xfrm>
        </p:spPr>
        <p:txBody>
          <a:bodyPr anchor="t"/>
          <a:lstStyle>
            <a:lvl1pPr algn="ctr">
              <a:defRPr cap="none" baseline="0">
                <a:solidFill>
                  <a:schemeClr val="bg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3"/>
            <a:ext cx="1727200" cy="701675"/>
          </a:xfrm>
        </p:spPr>
        <p:txBody>
          <a:bodyPr>
            <a:noAutofit/>
          </a:bodyPr>
          <a:lstStyle>
            <a:lvl1pPr>
              <a:defRPr sz="2400"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Espaço Reservado para Rodapé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7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7" name="Retângulo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Retângulo 7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10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53"/>
            <a:ext cx="1930400" cy="663575"/>
          </a:xfrm>
        </p:spPr>
        <p:txBody>
          <a:bodyPr/>
          <a:lstStyle>
            <a:lvl1pPr>
              <a:defRPr sz="2800"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11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9"/>
            <a:ext cx="533400" cy="325967"/>
          </a:xfrm>
        </p:spPr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378451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1254" y="1600200"/>
            <a:ext cx="5380567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446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solidFill>
            <a:srgbClr val="3E6F90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4" y="116632"/>
            <a:ext cx="10962217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pt-BR" altLang="pt-BR" noProof="0" dirty="0"/>
              <a:t>Clique para editar o formato do texto do título</a:t>
            </a:r>
            <a:endParaRPr lang="pt-BR" altLang="pt-BR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4" y="1600200"/>
            <a:ext cx="10962217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pt-BR" altLang="pt-BR" noProof="0" dirty="0"/>
              <a:t>Clique para editar o formato do texto da estrutura de tópicos</a:t>
            </a:r>
            <a:endParaRPr lang="pt-BR" altLang="pt-BR" noProof="0" dirty="0"/>
          </a:p>
          <a:p>
            <a:pPr lvl="1"/>
            <a:r>
              <a:rPr lang="pt-BR" altLang="pt-BR" noProof="0" dirty="0"/>
              <a:t>2.º Nível da estrutura de tópicos</a:t>
            </a:r>
            <a:endParaRPr lang="pt-BR" altLang="pt-BR" noProof="0" dirty="0"/>
          </a:p>
          <a:p>
            <a:pPr lvl="2"/>
            <a:r>
              <a:rPr lang="pt-BR" altLang="pt-BR" noProof="0" dirty="0"/>
              <a:t>3.º Nível da estrutura de tópicos</a:t>
            </a:r>
            <a:endParaRPr lang="pt-BR" altLang="pt-BR" noProof="0" dirty="0"/>
          </a:p>
          <a:p>
            <a:pPr lvl="3"/>
            <a:r>
              <a:rPr lang="pt-BR" altLang="pt-BR" noProof="0" dirty="0"/>
              <a:t>4.º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5.º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6.º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7.º Nível da estrutura de tópicos</a:t>
            </a:r>
            <a:endParaRPr lang="pt-BR" altLang="pt-BR" noProof="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09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pt-BR" altLang="pt-BR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737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2pPr>
      <a:lvl3pPr marL="1143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3pPr>
      <a:lvl4pPr marL="1600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4pPr>
      <a:lvl5pPr marL="20574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5pPr>
      <a:lvl6pPr marL="25146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6pPr>
      <a:lvl7pPr marL="29718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7pPr>
      <a:lvl8pPr marL="3429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8pPr>
      <a:lvl9pPr marL="3886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9pPr>
    </p:titleStyle>
    <p:bodyStyle>
      <a:lvl1pPr marL="342900" indent="-342900" algn="l" defTabSz="449580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solidFill>
            <a:srgbClr val="00B050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pt-BR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4" y="116632"/>
            <a:ext cx="10962217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pt-BR" altLang="pt-BR" noProof="0" dirty="0"/>
              <a:t>Clique para editar o formato do texto do título</a:t>
            </a:r>
            <a:endParaRPr lang="pt-BR" altLang="pt-BR" noProof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4" y="1600200"/>
            <a:ext cx="10962217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pt-BR" altLang="pt-BR" noProof="0" dirty="0"/>
              <a:t>Clique para editar o formato do texto da estrutura de tópicos</a:t>
            </a:r>
            <a:endParaRPr lang="pt-BR" altLang="pt-BR" noProof="0" dirty="0"/>
          </a:p>
          <a:p>
            <a:pPr lvl="1"/>
            <a:r>
              <a:rPr lang="pt-BR" altLang="pt-BR" noProof="0" dirty="0"/>
              <a:t>2.º Nível da estrutura de tópicos</a:t>
            </a:r>
            <a:endParaRPr lang="pt-BR" altLang="pt-BR" noProof="0" dirty="0"/>
          </a:p>
          <a:p>
            <a:pPr lvl="2"/>
            <a:r>
              <a:rPr lang="pt-BR" altLang="pt-BR" noProof="0" dirty="0"/>
              <a:t>3.º Nível da estrutura de tópicos</a:t>
            </a:r>
            <a:endParaRPr lang="pt-BR" altLang="pt-BR" noProof="0" dirty="0"/>
          </a:p>
          <a:p>
            <a:pPr lvl="3"/>
            <a:r>
              <a:rPr lang="pt-BR" altLang="pt-BR" noProof="0" dirty="0"/>
              <a:t>4.º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5.º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6.º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7.º Nível da estrutura de tópicos</a:t>
            </a:r>
            <a:endParaRPr lang="pt-BR" altLang="pt-BR" noProof="0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09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 eaLnBrk="1" hangingPunct="1">
              <a:buClr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</a:tabLst>
              <a:defRPr sz="1200">
                <a:solidFill>
                  <a:srgbClr val="262626"/>
                </a:solidFill>
                <a:latin typeface="+mn-lt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 altLang="pt-BR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737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 algn="r" eaLnBrk="1" hangingPunct="1">
              <a:buClr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</a:tabLst>
              <a:defRPr sz="1400" b="1">
                <a:solidFill>
                  <a:srgbClr val="262626"/>
                </a:solidFill>
                <a:latin typeface="Calibri" panose="020F0502020204030204" pitchFamily="3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F6DD222F-78C2-43A3-B480-DB385F3F05EC}" type="slidenum">
              <a:rPr lang="pt-BR" altLang="pt-BR"/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FFFFFF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2pPr>
      <a:lvl3pPr marL="1143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3pPr>
      <a:lvl4pPr marL="1600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4pPr>
      <a:lvl5pPr marL="20574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5pPr>
      <a:lvl6pPr marL="25146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6pPr>
      <a:lvl7pPr marL="29718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7pPr>
      <a:lvl8pPr marL="3429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8pPr>
      <a:lvl9pPr marL="3886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9pPr>
    </p:titleStyle>
    <p:bodyStyle>
      <a:lvl1pPr marL="342900" indent="-342900" algn="l" defTabSz="449580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l" defTabSz="44958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4958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pt-BR" altLang="en-US" dirty="0"/>
              <a:t>Clique para editar o estilo do título mestre</a:t>
            </a:r>
            <a:endParaRPr lang="en-US" altLang="en-US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BR" altLang="en-US" dirty="0"/>
              <a:t>Clique para editar os estilos do texto mestre</a:t>
            </a:r>
            <a:endParaRPr lang="pt-BR" altLang="en-US" dirty="0"/>
          </a:p>
          <a:p>
            <a:pPr lvl="1"/>
            <a:r>
              <a:rPr lang="pt-BR" altLang="en-US" dirty="0"/>
              <a:t>Segundo nível</a:t>
            </a:r>
            <a:endParaRPr lang="pt-BR" altLang="en-US" dirty="0"/>
          </a:p>
          <a:p>
            <a:pPr lvl="2"/>
            <a:r>
              <a:rPr lang="pt-BR" altLang="en-US" dirty="0"/>
              <a:t>Terceiro nível</a:t>
            </a:r>
            <a:endParaRPr lang="pt-BR" altLang="en-US" dirty="0"/>
          </a:p>
          <a:p>
            <a:pPr lvl="3"/>
            <a:r>
              <a:rPr lang="pt-BR" altLang="en-US" dirty="0"/>
              <a:t>Quarto nível</a:t>
            </a:r>
            <a:endParaRPr lang="pt-BR" altLang="en-US" dirty="0"/>
          </a:p>
          <a:p>
            <a:pPr lvl="4"/>
            <a:r>
              <a:rPr lang="pt-BR" altLang="en-US" dirty="0"/>
              <a:t>Quinto nível</a:t>
            </a:r>
            <a:endParaRPr lang="en-US" altLang="en-US" dirty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Retângulo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9" name="Retângulo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1591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eaLnBrk="1" hangingPunct="1">
              <a:defRPr kumimoji="0" sz="1400" smtClean="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9405" indent="-319405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40080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127448" y="1916832"/>
            <a:ext cx="9937104" cy="1828800"/>
          </a:xfrm>
        </p:spPr>
        <p:txBody>
          <a:bodyPr/>
          <a:lstStyle/>
          <a:p>
            <a:r>
              <a:rPr lang="pt-BR" sz="7200" dirty="0" err="1"/>
              <a:t>JavaScript</a:t>
            </a:r>
            <a:r>
              <a:rPr lang="pt-BR" sz="7200" dirty="0"/>
              <a:t> – Variáveis Compostas</a:t>
            </a:r>
            <a:br>
              <a:rPr lang="pt-BR" sz="6000" dirty="0"/>
            </a:br>
            <a:br>
              <a:rPr lang="pt-BR" sz="4800" dirty="0"/>
            </a:br>
            <a:r>
              <a:rPr lang="pt-BR" sz="3600" dirty="0"/>
              <a:t>Disciplina: Desenvolvimento Web II</a:t>
            </a:r>
            <a:br>
              <a:rPr lang="pt-BR" sz="5400" dirty="0"/>
            </a:br>
            <a:endParaRPr lang="pt-BR" sz="5400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b="1" dirty="0"/>
          </a:p>
        </p:txBody>
      </p:sp>
      <p:pic>
        <p:nvPicPr>
          <p:cNvPr id="8" name="Imagem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97289"/>
            <a:ext cx="20891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116632"/>
            <a:ext cx="2087562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188640"/>
            <a:ext cx="1137220" cy="129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</a:t>
            </a:r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É possível </a:t>
            </a:r>
            <a:r>
              <a:rPr lang="pt-BR" b="1" dirty="0">
                <a:solidFill>
                  <a:schemeClr val="accent1"/>
                </a:solidFill>
              </a:rPr>
              <a:t>alterar</a:t>
            </a:r>
            <a:r>
              <a:rPr lang="pt-BR" dirty="0"/>
              <a:t> um </a:t>
            </a:r>
            <a:r>
              <a:rPr lang="pt-BR" b="1" dirty="0">
                <a:solidFill>
                  <a:schemeClr val="accent1"/>
                </a:solidFill>
              </a:rPr>
              <a:t>elemento</a:t>
            </a:r>
            <a:r>
              <a:rPr lang="pt-BR" dirty="0"/>
              <a:t> de um </a:t>
            </a:r>
            <a:r>
              <a:rPr lang="pt-BR" i="1" dirty="0" err="1"/>
              <a:t>array</a:t>
            </a:r>
            <a:r>
              <a:rPr lang="pt-BR" dirty="0"/>
              <a:t> acessando diretamente um elemento pelo seu índice (posição). </a:t>
            </a:r>
            <a:endParaRPr lang="pt-BR" dirty="0"/>
          </a:p>
          <a:p>
            <a:pPr lvl="1">
              <a:spcBef>
                <a:spcPts val="0"/>
              </a:spcBef>
            </a:pPr>
            <a:r>
              <a:rPr lang="pt-BR" dirty="0"/>
              <a:t>Exemplo:</a:t>
            </a:r>
            <a:endParaRPr lang="pt-BR" dirty="0"/>
          </a:p>
          <a:p>
            <a:pPr lvl="1">
              <a:spcBef>
                <a:spcPts val="0"/>
              </a:spcBef>
            </a:pPr>
            <a:endParaRPr lang="pt-BR" dirty="0"/>
          </a:p>
          <a:p>
            <a:pPr lvl="1">
              <a:spcBef>
                <a:spcPts val="0"/>
              </a:spcBef>
            </a:pPr>
            <a:endParaRPr lang="pt-BR" dirty="0"/>
          </a:p>
          <a:p>
            <a:pPr lvl="1">
              <a:spcBef>
                <a:spcPts val="0"/>
              </a:spcBef>
            </a:pPr>
            <a:endParaRPr lang="pt-BR" dirty="0"/>
          </a:p>
          <a:p>
            <a:pPr lvl="1">
              <a:spcBef>
                <a:spcPts val="0"/>
              </a:spcBef>
            </a:pPr>
            <a:endParaRPr lang="pt-BR" dirty="0"/>
          </a:p>
          <a:p>
            <a:pPr marL="367030" lvl="1" indent="0">
              <a:spcBef>
                <a:spcPts val="0"/>
              </a:spcBef>
              <a:buNone/>
            </a:pPr>
            <a:endParaRPr lang="pt-BR" b="1" i="1" dirty="0"/>
          </a:p>
          <a:p>
            <a:pPr marL="367030" lvl="1" indent="0">
              <a:spcBef>
                <a:spcPts val="0"/>
              </a:spcBef>
              <a:buNone/>
            </a:pPr>
            <a:r>
              <a:rPr lang="pt-BR" b="1" i="1" dirty="0"/>
              <a:t>compras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90357-B64D-4E4C-ADED-1648E2FB294E}" type="slidenum">
              <a:rPr lang="pt-BR" smtClean="0"/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79376" y="3092767"/>
            <a:ext cx="11305256" cy="1215717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3230" lvl="2" indent="-354330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compras =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Arroz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Feijão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Café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Leite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lvl="2" indent="-354330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compras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Pão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Altera o valor do elemento de índice 1</a:t>
            </a:r>
            <a:endParaRPr lang="pt-BR" sz="24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816864" y="5364440"/>
          <a:ext cx="10247688" cy="94488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561922"/>
                <a:gridCol w="2561922"/>
                <a:gridCol w="2561922"/>
                <a:gridCol w="256192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kumimoji="0" lang="pt-BR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Arroz</a:t>
                      </a:r>
                      <a:endParaRPr kumimoji="0" lang="pt-BR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kumimoji="0" lang="pt-BR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Pão</a:t>
                      </a:r>
                      <a:endParaRPr kumimoji="0" lang="pt-BR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kumimoji="0" lang="pt-BR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Café</a:t>
                      </a:r>
                      <a:endParaRPr kumimoji="0" lang="pt-BR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kumimoji="0" lang="pt-BR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Leite</a:t>
                      </a:r>
                      <a:endParaRPr kumimoji="0" lang="pt-BR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</a:t>
            </a:r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É possível </a:t>
            </a:r>
            <a:r>
              <a:rPr lang="pt-BR" b="1" dirty="0">
                <a:solidFill>
                  <a:schemeClr val="accent1"/>
                </a:solidFill>
              </a:rPr>
              <a:t>remover elementos</a:t>
            </a:r>
            <a:r>
              <a:rPr lang="pt-BR" dirty="0"/>
              <a:t> de um </a:t>
            </a:r>
            <a:r>
              <a:rPr lang="pt-BR" i="1" dirty="0" err="1"/>
              <a:t>array</a:t>
            </a:r>
            <a:r>
              <a:rPr lang="pt-BR" dirty="0"/>
              <a:t>. </a:t>
            </a:r>
            <a:endParaRPr lang="pt-BR" dirty="0"/>
          </a:p>
          <a:p>
            <a:pPr lvl="1">
              <a:spcBef>
                <a:spcPts val="0"/>
              </a:spcBef>
            </a:pPr>
            <a:r>
              <a:rPr lang="pt-BR" dirty="0"/>
              <a:t>Exemplo:</a:t>
            </a:r>
            <a:endParaRPr lang="pt-BR" dirty="0"/>
          </a:p>
          <a:p>
            <a:pPr lvl="1">
              <a:spcBef>
                <a:spcPts val="0"/>
              </a:spcBef>
            </a:pPr>
            <a:endParaRPr lang="pt-BR" dirty="0"/>
          </a:p>
          <a:p>
            <a:pPr lvl="1">
              <a:spcBef>
                <a:spcPts val="0"/>
              </a:spcBef>
            </a:pPr>
            <a:endParaRPr lang="pt-BR" dirty="0"/>
          </a:p>
          <a:p>
            <a:pPr lvl="1">
              <a:spcBef>
                <a:spcPts val="0"/>
              </a:spcBef>
            </a:pPr>
            <a:endParaRPr lang="pt-BR" dirty="0"/>
          </a:p>
          <a:p>
            <a:pPr lvl="1">
              <a:spcBef>
                <a:spcPts val="0"/>
              </a:spcBef>
            </a:pPr>
            <a:endParaRPr lang="pt-BR" dirty="0"/>
          </a:p>
          <a:p>
            <a:pPr lvl="1">
              <a:spcBef>
                <a:spcPts val="0"/>
              </a:spcBef>
            </a:pPr>
            <a:endParaRPr lang="pt-BR" dirty="0"/>
          </a:p>
          <a:p>
            <a:pPr lvl="1">
              <a:spcBef>
                <a:spcPts val="0"/>
              </a:spcBef>
            </a:pPr>
            <a:endParaRPr lang="pt-BR" dirty="0"/>
          </a:p>
          <a:p>
            <a:pPr lvl="1">
              <a:spcBef>
                <a:spcPts val="0"/>
              </a:spcBef>
            </a:pPr>
            <a:endParaRPr lang="pt-BR" dirty="0"/>
          </a:p>
          <a:p>
            <a:pPr marL="367030" lvl="1" indent="0">
              <a:spcBef>
                <a:spcPts val="0"/>
              </a:spcBef>
              <a:buNone/>
            </a:pPr>
            <a:endParaRPr lang="pt-BR" sz="2800" dirty="0"/>
          </a:p>
          <a:p>
            <a:pPr lvl="1">
              <a:spcBef>
                <a:spcPts val="0"/>
              </a:spcBef>
            </a:pPr>
            <a:r>
              <a:rPr lang="pt-BR" b="1" dirty="0"/>
              <a:t>OBS.: </a:t>
            </a:r>
            <a:r>
              <a:rPr lang="pt-BR" dirty="0"/>
              <a:t>Ao remover um elemento de um </a:t>
            </a:r>
            <a:r>
              <a:rPr lang="pt-BR" i="1" dirty="0" err="1"/>
              <a:t>array</a:t>
            </a:r>
            <a:r>
              <a:rPr lang="pt-BR" dirty="0"/>
              <a:t> o </a:t>
            </a:r>
            <a:r>
              <a:rPr lang="pt-BR" dirty="0" err="1"/>
              <a:t>JavaScript</a:t>
            </a:r>
            <a:r>
              <a:rPr lang="pt-BR" dirty="0"/>
              <a:t> reordena (refaz) os índices automaticamente.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90357-B64D-4E4C-ADED-1648E2FB294E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11200" y="2636912"/>
            <a:ext cx="10976864" cy="290848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3230" lvl="2" indent="-37020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compras =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Arroz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Feijão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Café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Leite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lvl="2" indent="-37020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o tamanho do </a:t>
            </a:r>
            <a:r>
              <a:rPr lang="pt-BR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removendo elementos</a:t>
            </a:r>
            <a:endParaRPr lang="pt-BR" sz="24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lvl="2" indent="-37020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compras.length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  <a:r>
              <a:rPr lang="pt-BR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lvl="2" indent="-37020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compras.</a:t>
            </a:r>
            <a:r>
              <a:rPr lang="pt-BR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último elemento do </a:t>
            </a:r>
            <a:r>
              <a:rPr lang="pt-BR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(`Leite`)</a:t>
            </a:r>
            <a:endParaRPr lang="pt-BR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lvl="2" indent="-37020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compras.</a:t>
            </a:r>
            <a:r>
              <a:rPr lang="pt-BR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1º elemento do </a:t>
            </a:r>
            <a:r>
              <a:rPr lang="pt-BR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(`Arroz`)</a:t>
            </a:r>
            <a:endParaRPr lang="pt-BR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lvl="2" indent="-37020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compras.</a:t>
            </a:r>
            <a:r>
              <a:rPr lang="pt-BR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splice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(2, 1)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pt-BR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pelo índice (`Café`)</a:t>
            </a:r>
            <a:endParaRPr lang="pt-BR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</a:t>
            </a:r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1111784" cy="4495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pt-BR" dirty="0"/>
              <a:t>É possível </a:t>
            </a:r>
            <a:r>
              <a:rPr lang="pt-BR" b="1" dirty="0">
                <a:solidFill>
                  <a:schemeClr val="accent1"/>
                </a:solidFill>
              </a:rPr>
              <a:t>v</a:t>
            </a:r>
            <a:r>
              <a:rPr lang="pt-BR" altLang="pt-BR" b="1" dirty="0">
                <a:solidFill>
                  <a:schemeClr val="accent1"/>
                </a:solidFill>
              </a:rPr>
              <a:t>erificar </a:t>
            </a:r>
            <a:r>
              <a:rPr lang="pt-BR" altLang="pt-BR" dirty="0"/>
              <a:t>se um determinado valor está contido no  </a:t>
            </a:r>
            <a:r>
              <a:rPr lang="pt-BR" altLang="pt-BR" i="1" dirty="0" err="1"/>
              <a:t>array</a:t>
            </a:r>
            <a:r>
              <a:rPr lang="pt-BR" altLang="pt-BR" dirty="0"/>
              <a:t> </a:t>
            </a:r>
            <a:endParaRPr lang="pt-BR" altLang="pt-BR" dirty="0"/>
          </a:p>
          <a:p>
            <a:pPr lvl="1">
              <a:spcBef>
                <a:spcPts val="600"/>
              </a:spcBef>
            </a:pPr>
            <a:r>
              <a:rPr lang="pt-BR" altLang="pt-BR" dirty="0"/>
              <a:t>A função </a:t>
            </a:r>
            <a:r>
              <a:rPr lang="pt-BR" altLang="pt-BR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indexOf</a:t>
            </a:r>
            <a:r>
              <a:rPr lang="pt-BR" alt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() </a:t>
            </a:r>
            <a:r>
              <a:rPr lang="pt-BR" b="1" dirty="0">
                <a:solidFill>
                  <a:schemeClr val="accent1"/>
                </a:solidFill>
              </a:rPr>
              <a:t>procura um índice </a:t>
            </a:r>
            <a:r>
              <a:rPr lang="pt-BR" dirty="0"/>
              <a:t>em um </a:t>
            </a:r>
            <a:r>
              <a:rPr lang="pt-BR" i="1" dirty="0" err="1"/>
              <a:t>array</a:t>
            </a:r>
            <a:r>
              <a:rPr lang="pt-BR" dirty="0"/>
              <a:t> pelo </a:t>
            </a:r>
            <a:r>
              <a:rPr lang="pt-BR" b="1" dirty="0">
                <a:solidFill>
                  <a:schemeClr val="accent1"/>
                </a:solidFill>
              </a:rPr>
              <a:t>valor</a:t>
            </a:r>
            <a:r>
              <a:rPr lang="pt-BR" dirty="0"/>
              <a:t>. </a:t>
            </a:r>
            <a:endParaRPr lang="pt-BR" dirty="0"/>
          </a:p>
          <a:p>
            <a:pPr lvl="1">
              <a:spcBef>
                <a:spcPts val="600"/>
              </a:spcBef>
            </a:pPr>
            <a:r>
              <a:rPr lang="pt-BR" altLang="pt-BR" dirty="0"/>
              <a:t>Exemplo:</a:t>
            </a:r>
            <a:endParaRPr lang="pt-BR" altLang="pt-BR" dirty="0"/>
          </a:p>
          <a:p>
            <a:pPr lvl="1">
              <a:spcBef>
                <a:spcPts val="0"/>
              </a:spcBef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90357-B64D-4E4C-ADED-1648E2FB294E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3392" y="3160127"/>
            <a:ext cx="10990656" cy="324704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530225" lvl="2" indent="-441325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compras =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Arroz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Feijão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Café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Leite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03250" lvl="2" indent="-514350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Pega o índice do 1º elemento que tiver o valor `Feijão`</a:t>
            </a:r>
            <a:endParaRPr lang="pt-BR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03250" lvl="2" indent="-514350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sz="2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compras.</a:t>
            </a:r>
            <a:r>
              <a:rPr lang="pt-BR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indexOf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Feijão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03250" lvl="2" indent="-514350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Índice for diferente de -1 então o valor não está contido no </a:t>
            </a:r>
            <a:r>
              <a:rPr lang="pt-BR" sz="21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pt-BR" sz="21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03250" lvl="2" indent="-514350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pt-BR" sz="2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-1) {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03250" lvl="2" indent="-514350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compras.splice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1);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03250" lvl="2" indent="-514350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26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</a:t>
            </a:r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556385"/>
            <a:ext cx="10871200" cy="4495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sz="2400" dirty="0"/>
              <a:t>Funções e propriedades de </a:t>
            </a:r>
            <a:r>
              <a:rPr lang="pt-BR" sz="2400" i="1" dirty="0" err="1"/>
              <a:t>arrays</a:t>
            </a:r>
            <a:r>
              <a:rPr lang="pt-BR" sz="2400" dirty="0"/>
              <a:t>. Exemplo: Considere o </a:t>
            </a:r>
            <a:r>
              <a:rPr lang="pt-BR" sz="2400" i="1" dirty="0" err="1"/>
              <a:t>array</a:t>
            </a:r>
            <a:r>
              <a:rPr lang="pt-BR" sz="2400" dirty="0"/>
              <a:t> seguinte: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90357-B64D-4E4C-ADED-1648E2FB294E}" type="slidenum">
              <a:rPr lang="pt-BR" smtClean="0"/>
            </a:fld>
            <a:endParaRPr 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216158" y="2633350"/>
          <a:ext cx="11712743" cy="4324985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5015999"/>
                <a:gridCol w="4248472"/>
                <a:gridCol w="2448272"/>
              </a:tblGrid>
              <a:tr h="530225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0000"/>
                        </a:lnSpc>
                      </a:pPr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FUNÇÃO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0000"/>
                        </a:lnSpc>
                      </a:pPr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10000"/>
                        </a:lnSpc>
                      </a:pPr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530305">
                <a:tc>
                  <a:txBody>
                    <a:bodyPr/>
                    <a:lstStyle/>
                    <a:p>
                      <a:pPr marL="88900" marR="0" lvl="0" indent="0" algn="l" defTabSz="914400" rtl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pt-BR" sz="2400" b="1" i="1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indexOf</a:t>
                      </a:r>
                      <a:r>
                        <a:rPr lang="en-US" altLang="pt-BR" sz="2400" b="1" i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pt-BR" sz="2400" b="1" i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– Retorna o índice de um valor de um elemento do </a:t>
                      </a:r>
                      <a:r>
                        <a:rPr lang="pt-BR" sz="2400" b="0" i="1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array</a:t>
                      </a:r>
                      <a:endParaRPr kumimoji="0" lang="pt-BR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0" lvl="0" indent="0" algn="l" defTabSz="914400" rtl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nros.</a:t>
                      </a:r>
                      <a:r>
                        <a:rPr lang="en-US" altLang="pt-BR" sz="2400" b="1" dirty="0" err="1">
                          <a:solidFill>
                            <a:srgbClr val="CC006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indexOf</a:t>
                      </a:r>
                      <a:r>
                        <a:rPr lang="en-US" altLang="pt-BR" sz="2400" b="1" dirty="0">
                          <a:solidFill>
                            <a:srgbClr val="CC006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pt-BR" sz="2400" b="1" dirty="0">
                          <a:solidFill>
                            <a:srgbClr val="CC0066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pt-BR" sz="2400" b="1" dirty="0">
                        <a:solidFill>
                          <a:srgbClr val="CC0066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  <a:p>
                      <a:pPr marL="88900" marR="0" lvl="0" indent="0" algn="l" defTabSz="914400" rtl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nros.</a:t>
                      </a:r>
                      <a:r>
                        <a:rPr lang="en-US" altLang="pt-BR" sz="2400" b="1" dirty="0" err="1">
                          <a:solidFill>
                            <a:srgbClr val="CC006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indexOf</a:t>
                      </a:r>
                      <a:r>
                        <a:rPr lang="en-US" altLang="pt-BR" sz="2400" b="1" dirty="0">
                          <a:solidFill>
                            <a:srgbClr val="CC006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r>
                        <a:rPr lang="pt-BR" sz="2400" b="1" dirty="0">
                          <a:solidFill>
                            <a:srgbClr val="CC0066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pt-BR" sz="2400" b="1" dirty="0">
                        <a:solidFill>
                          <a:srgbClr val="CC0066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-1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marL="88900" marR="0" lvl="0" indent="0" algn="l" defTabSz="914400" rtl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pt-BR" sz="2400" b="1" i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sort(</a:t>
                      </a:r>
                      <a:r>
                        <a:rPr lang="pt-BR" sz="2400" b="1" i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– Ordena os elementos de um </a:t>
                      </a:r>
                      <a:r>
                        <a:rPr lang="pt-BR" sz="2400" b="0" i="1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array</a:t>
                      </a:r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em ordem crescente</a:t>
                      </a:r>
                      <a:endParaRPr kumimoji="0" lang="pt-BR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0" lvl="0" indent="0" algn="l" defTabSz="914400" rtl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nros.</a:t>
                      </a:r>
                      <a:r>
                        <a:rPr lang="en-US" altLang="pt-BR" sz="2400" b="1" dirty="0" err="1">
                          <a:solidFill>
                            <a:srgbClr val="CC006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sort</a:t>
                      </a:r>
                      <a:r>
                        <a:rPr lang="en-US" altLang="pt-BR" sz="2400" b="1" dirty="0">
                          <a:solidFill>
                            <a:srgbClr val="CC006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pt-BR" sz="2400" b="1" dirty="0">
                          <a:solidFill>
                            <a:srgbClr val="CC0066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2400" b="1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1, 2, 4, 5, 8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360">
                <a:tc>
                  <a:txBody>
                    <a:bodyPr/>
                    <a:p>
                      <a:pPr marL="88900" marR="0" lvl="0" indent="0" algn="l" defTabSz="914400" rtl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pt-BR" sz="2400" b="1" i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reverse(</a:t>
                      </a:r>
                      <a:r>
                        <a:rPr lang="pt-BR" sz="2400" b="1" i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– Ordena os elementos do </a:t>
                      </a:r>
                      <a:r>
                        <a:rPr lang="pt-BR" sz="2400" b="0" i="1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array</a:t>
                      </a:r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em ordem descrescente</a:t>
                      </a:r>
                      <a:endParaRPr kumimoji="0" lang="pt-BR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88900" marR="0" lvl="0" indent="0" algn="l" defTabSz="914400" rtl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nros.</a:t>
                      </a:r>
                      <a:r>
                        <a:rPr lang="en-US" altLang="pt-BR" sz="2400" b="1" dirty="0" err="1">
                          <a:solidFill>
                            <a:srgbClr val="CC006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reverse</a:t>
                      </a:r>
                      <a:r>
                        <a:rPr lang="en-US" altLang="pt-BR" sz="2400" b="1" dirty="0">
                          <a:solidFill>
                            <a:srgbClr val="CC006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pt-BR" sz="2400" b="1" dirty="0">
                          <a:solidFill>
                            <a:srgbClr val="CC0066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ctr" defTabSz="914400" rtl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2400" b="1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8, </a:t>
                      </a:r>
                      <a:r>
                        <a:rPr lang="pt-BR" sz="2400" b="1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+mn-ea"/>
                        </a:rPr>
                        <a:t>5, 4, 2, 1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88900" marR="0" lvl="0" indent="0" algn="l" defTabSz="914400" rtl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pt-BR" sz="2400" b="1" i="1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concat</a:t>
                      </a:r>
                      <a:r>
                        <a:rPr lang="en-US" altLang="pt-BR" sz="2400" b="1" i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pt-BR" sz="2400" b="1" i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– junta dois ou mais </a:t>
                      </a:r>
                      <a:r>
                        <a:rPr lang="pt-BR" sz="2400" b="0" i="1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arrays</a:t>
                      </a:r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em um único </a:t>
                      </a:r>
                      <a:r>
                        <a:rPr lang="pt-BR" sz="2400" b="0" i="1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array</a:t>
                      </a:r>
                      <a:endParaRPr kumimoji="0" lang="pt-BR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54330" marR="0" lvl="0" indent="-281305" algn="l" defTabSz="914400" rtl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65000"/>
                        <a:buFont typeface="+mj-lt"/>
                        <a:buAutoNum type="arabicPeriod"/>
                        <a:defRPr/>
                      </a:pP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 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nros2 = 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r>
                        <a:rPr lang="pl-PL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3</a:t>
                      </a:r>
                      <a:r>
                        <a:rPr lang="pl-PL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1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354330" marR="0" lvl="0" indent="-281305" algn="l" defTabSz="914400" rtl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65000"/>
                        <a:buFont typeface="+mj-lt"/>
                        <a:buAutoNum type="arabicPeriod"/>
                        <a:defRPr/>
                      </a:pP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nros.</a:t>
                      </a:r>
                      <a:r>
                        <a:rPr lang="en-US" altLang="pt-BR" sz="2400" b="1" dirty="0" err="1">
                          <a:solidFill>
                            <a:srgbClr val="CC006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concat</a:t>
                      </a:r>
                      <a:r>
                        <a:rPr lang="en-US" altLang="pt-BR" sz="2400" b="1" dirty="0">
                          <a:solidFill>
                            <a:srgbClr val="CC006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nros2</a:t>
                      </a:r>
                      <a:r>
                        <a:rPr lang="pt-BR" sz="2400" b="1" dirty="0">
                          <a:solidFill>
                            <a:srgbClr val="CC0066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pt-BR" sz="2400" b="1" dirty="0">
                        <a:solidFill>
                          <a:srgbClr val="CC0066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[5, 4, 8, 1, 2, 6, 3, 1]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3035660" y="2033920"/>
            <a:ext cx="6120680" cy="50783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0" lvl="2" indent="0" algn="ctr">
              <a:spcBef>
                <a:spcPts val="0"/>
              </a:spcBef>
              <a:spcAft>
                <a:spcPts val="600"/>
              </a:spcAft>
              <a:buSzPct val="60000"/>
            </a:pPr>
            <a:r>
              <a:rPr lang="pt-BR" sz="27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sz="27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nros</a:t>
            </a:r>
            <a:r>
              <a:rPr lang="pt-BR" sz="27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7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l-PL" sz="27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5,</a:t>
            </a:r>
            <a:r>
              <a:rPr lang="pt-BR" sz="27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l-PL" sz="27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4, 8, 1, 2</a:t>
            </a:r>
            <a:r>
              <a:rPr lang="pt-BR" sz="27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pt-BR" sz="27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l-PL" sz="27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</a:t>
            </a:r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535720" cy="4997152"/>
          </a:xfrm>
        </p:spPr>
        <p:txBody>
          <a:bodyPr/>
          <a:lstStyle/>
          <a:p>
            <a:pPr defTabSz="914400">
              <a:spcBef>
                <a:spcPts val="600"/>
              </a:spcBef>
              <a:spcAft>
                <a:spcPts val="0"/>
              </a:spcAft>
            </a:pPr>
            <a:r>
              <a:rPr lang="pt-BR" altLang="pt-BR" b="1" dirty="0">
                <a:solidFill>
                  <a:schemeClr val="accent1"/>
                </a:solidFill>
              </a:rPr>
              <a:t>Ligando</a:t>
            </a:r>
            <a:r>
              <a:rPr lang="pt-BR" altLang="pt-BR" dirty="0"/>
              <a:t> um </a:t>
            </a:r>
            <a:r>
              <a:rPr lang="pt-BR" altLang="pt-BR" i="1" dirty="0" err="1"/>
              <a:t>array</a:t>
            </a:r>
            <a:r>
              <a:rPr lang="pt-BR" altLang="pt-BR" dirty="0"/>
              <a:t> em outro </a:t>
            </a:r>
            <a:r>
              <a:rPr lang="pt-BR" altLang="pt-BR" i="1" dirty="0" err="1"/>
              <a:t>array</a:t>
            </a:r>
            <a:r>
              <a:rPr lang="pt-BR" altLang="pt-BR" dirty="0"/>
              <a:t>.</a:t>
            </a:r>
            <a:endParaRPr lang="pt-BR" altLang="pt-BR" dirty="0"/>
          </a:p>
          <a:p>
            <a:pPr lvl="1" defTabSz="914400">
              <a:spcBef>
                <a:spcPts val="600"/>
              </a:spcBef>
              <a:spcAft>
                <a:spcPts val="0"/>
              </a:spcAft>
            </a:pPr>
            <a:r>
              <a:rPr lang="pt-BR" altLang="pt-BR" dirty="0"/>
              <a:t>Exemplo:</a:t>
            </a:r>
            <a:endParaRPr lang="pt-BR" alt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16864" y="2923778"/>
            <a:ext cx="10391704" cy="338554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530225" lvl="2" indent="-4273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2, 3, 4, 7</a:t>
            </a: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4273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Cria uma ligação entre o vetor 'a' com o vetor 'b'</a:t>
            </a:r>
            <a:endParaRPr lang="pt-BR" sz="24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4273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a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4273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8;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4273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`Vetor A: </a:t>
            </a: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Exibe [2, 3, 8, 7]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4273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`Vetor B: </a:t>
            </a: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Exibe [2, 3, 8, 7]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tângulo: Cantos Arredondados 6"/>
          <p:cNvSpPr/>
          <p:nvPr/>
        </p:nvSpPr>
        <p:spPr>
          <a:xfrm>
            <a:off x="816864" y="4616549"/>
            <a:ext cx="2614840" cy="5220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8" name="Texto explicativo retangular com cantos arredondados 2"/>
          <p:cNvSpPr/>
          <p:nvPr/>
        </p:nvSpPr>
        <p:spPr>
          <a:xfrm>
            <a:off x="4583832" y="4192305"/>
            <a:ext cx="4824536" cy="801707"/>
          </a:xfrm>
          <a:prstGeom prst="wedgeRoundRectCallout">
            <a:avLst>
              <a:gd name="adj1" fmla="val -73821"/>
              <a:gd name="adj2" fmla="val 3296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Altera o valor do elemento de índice 2 do </a:t>
            </a:r>
            <a:r>
              <a:rPr lang="pt-BR" altLang="pt-BR" sz="2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‘a’ e do </a:t>
            </a:r>
            <a:r>
              <a:rPr lang="pt-BR" altLang="pt-BR" sz="2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‘b’</a:t>
            </a:r>
            <a:endParaRPr lang="pt-BR" altLang="pt-BR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752184" y="260648"/>
            <a:ext cx="4058999" cy="28194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2800" b="1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Memória</a:t>
            </a:r>
            <a:endParaRPr lang="pt-BR" sz="2800" b="1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640074" y="832148"/>
            <a:ext cx="235247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[2, 3, 4, 7]</a:t>
            </a:r>
            <a:endParaRPr lang="pt-BR" sz="2800" b="1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424049" y="2399374"/>
            <a:ext cx="1358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2"/>
                </a:solidFill>
                <a:cs typeface="Arial" panose="020B0604020202020204" pitchFamily="34" charset="0"/>
              </a:rPr>
              <a:t>a</a:t>
            </a:r>
            <a:endParaRPr lang="pt-BR" sz="2800" b="1" i="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981845" y="2399374"/>
            <a:ext cx="1358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2"/>
                </a:solidFill>
                <a:cs typeface="Arial" panose="020B0604020202020204" pitchFamily="34" charset="0"/>
              </a:rPr>
              <a:t>b</a:t>
            </a:r>
            <a:endParaRPr lang="pt-BR" sz="2800" b="1" i="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9120336" y="1637374"/>
            <a:ext cx="551136" cy="927530"/>
          </a:xfrm>
          <a:prstGeom prst="straightConnector1">
            <a:avLst/>
          </a:prstGeom>
          <a:ln w="50800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10056440" y="1637374"/>
            <a:ext cx="432048" cy="927530"/>
          </a:xfrm>
          <a:prstGeom prst="straightConnector1">
            <a:avLst/>
          </a:prstGeom>
          <a:ln w="50800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</a:t>
            </a:r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8042754" cy="499715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altLang="pt-BR" b="1" dirty="0">
                <a:solidFill>
                  <a:schemeClr val="accent1"/>
                </a:solidFill>
              </a:rPr>
              <a:t>Copiando</a:t>
            </a:r>
            <a:r>
              <a:rPr lang="pt-BR" altLang="pt-BR" dirty="0"/>
              <a:t> os elementos de um </a:t>
            </a:r>
            <a:r>
              <a:rPr lang="pt-BR" altLang="pt-BR" i="1" dirty="0" err="1"/>
              <a:t>array</a:t>
            </a:r>
            <a:r>
              <a:rPr lang="pt-BR" altLang="pt-BR" dirty="0"/>
              <a:t> para outro </a:t>
            </a:r>
            <a:r>
              <a:rPr lang="pt-BR" altLang="pt-BR" i="1" dirty="0" err="1"/>
              <a:t>array</a:t>
            </a:r>
            <a:r>
              <a:rPr lang="pt-BR" altLang="pt-BR" dirty="0"/>
              <a:t>. Exemplo:</a:t>
            </a:r>
            <a:endParaRPr lang="pt-BR" alt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16864" y="2635746"/>
            <a:ext cx="10391704" cy="397031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530225" lvl="2" indent="-4273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2, 3, 4, 7</a:t>
            </a: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4273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Copia todos os elementos do vetor 'a' para o vetor 'b'</a:t>
            </a:r>
            <a:endParaRPr lang="pt-BR" sz="24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4273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pt-BR" sz="28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a.slice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Forma antiga</a:t>
            </a:r>
            <a:endParaRPr lang="pt-BR" sz="24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4273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[...a]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Forma mais nova</a:t>
            </a:r>
            <a:endParaRPr lang="pt-BR" sz="24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4273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8;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4273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`Vetor A: </a:t>
            </a: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Exibe [2, 3, 4, 7]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4273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`Vetor B: </a:t>
            </a: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Exibe [2, 3, 8, 7]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tângulo: Cantos Arredondados 6"/>
          <p:cNvSpPr/>
          <p:nvPr/>
        </p:nvSpPr>
        <p:spPr>
          <a:xfrm>
            <a:off x="816864" y="4923164"/>
            <a:ext cx="2830864" cy="5220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8" name="Texto explicativo retangular com cantos arredondados 2"/>
          <p:cNvSpPr/>
          <p:nvPr/>
        </p:nvSpPr>
        <p:spPr>
          <a:xfrm>
            <a:off x="7748136" y="4598235"/>
            <a:ext cx="4282016" cy="801707"/>
          </a:xfrm>
          <a:prstGeom prst="wedgeRoundRectCallout">
            <a:avLst>
              <a:gd name="adj1" fmla="val -145729"/>
              <a:gd name="adj2" fmla="val 2560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Altera o valor do elemento de índice 2 somente no </a:t>
            </a:r>
            <a:r>
              <a:rPr lang="pt-BR" altLang="pt-BR" sz="2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‘b’</a:t>
            </a:r>
            <a:endParaRPr lang="pt-BR" altLang="pt-BR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9192344" y="116633"/>
            <a:ext cx="2664296" cy="302433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2800" b="1" i="0" dirty="0">
                <a:solidFill>
                  <a:schemeClr val="tx1"/>
                </a:solidFill>
                <a:latin typeface="Arial" panose="020B0604020202020204" pitchFamily="34" charset="0"/>
              </a:rPr>
              <a:t>Memória</a:t>
            </a:r>
            <a:endParaRPr lang="pt-BR" sz="2800" b="1" i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9546902" y="688133"/>
            <a:ext cx="1931139" cy="53106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</a:rPr>
              <a:t>[2, 3, 4, 7]</a:t>
            </a:r>
            <a:endParaRPr lang="pt-BR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906942" y="1556792"/>
            <a:ext cx="526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i="0" dirty="0">
                <a:solidFill>
                  <a:schemeClr val="tx2"/>
                </a:solidFill>
              </a:rPr>
              <a:t>a</a:t>
            </a:r>
            <a:endParaRPr lang="pt-BR" sz="2800" b="1" i="0" dirty="0">
              <a:solidFill>
                <a:schemeClr val="tx2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0627022" y="1512548"/>
            <a:ext cx="545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i="0" dirty="0">
                <a:solidFill>
                  <a:schemeClr val="tx2"/>
                </a:solidFill>
              </a:rPr>
              <a:t>b</a:t>
            </a:r>
            <a:endParaRPr lang="pt-BR" sz="2800" b="1" i="0" dirty="0">
              <a:solidFill>
                <a:schemeClr val="tx2"/>
              </a:solidFill>
            </a:endParaRPr>
          </a:p>
        </p:txBody>
      </p:sp>
      <p:cxnSp>
        <p:nvCxnSpPr>
          <p:cNvPr id="13" name="Conector de Seta Reta 12"/>
          <p:cNvCxnSpPr>
            <a:endCxn id="10" idx="2"/>
          </p:cNvCxnSpPr>
          <p:nvPr/>
        </p:nvCxnSpPr>
        <p:spPr>
          <a:xfrm flipV="1">
            <a:off x="10200456" y="1219200"/>
            <a:ext cx="312016" cy="481608"/>
          </a:xfrm>
          <a:prstGeom prst="straightConnector1">
            <a:avLst/>
          </a:prstGeom>
          <a:ln w="50800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endCxn id="15" idx="0"/>
          </p:cNvCxnSpPr>
          <p:nvPr/>
        </p:nvCxnSpPr>
        <p:spPr>
          <a:xfrm flipH="1">
            <a:off x="10512472" y="1944596"/>
            <a:ext cx="336056" cy="504056"/>
          </a:xfrm>
          <a:prstGeom prst="straightConnector1">
            <a:avLst/>
          </a:prstGeom>
          <a:ln w="50800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9546902" y="2448652"/>
            <a:ext cx="1931139" cy="53106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</a:rPr>
              <a:t>[2, 3, </a:t>
            </a:r>
            <a:r>
              <a:rPr lang="pt-BR" sz="2800" b="1" dirty="0">
                <a:solidFill>
                  <a:srgbClr val="FFFF00"/>
                </a:solidFill>
                <a:latin typeface="Arial" panose="020B0604020202020204" pitchFamily="34" charset="0"/>
              </a:rPr>
              <a:t>8</a:t>
            </a:r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</a:rPr>
              <a:t>, 7]</a:t>
            </a:r>
            <a:endParaRPr lang="pt-BR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9357995" cy="990600"/>
          </a:xfrm>
        </p:spPr>
        <p:txBody>
          <a:bodyPr/>
          <a:p>
            <a:pPr algn="ctr"/>
            <a:r>
              <a:rPr lang="pt-BR" altLang="en-US" b="1"/>
              <a:t>Array e Estruturas de Repetição</a:t>
            </a:r>
            <a:endParaRPr lang="pt-BR" altLang="en-US" b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Percorrendo um </a:t>
            </a:r>
            <a:r>
              <a:rPr lang="pt-BR" dirty="0" err="1"/>
              <a:t>Array</a:t>
            </a:r>
            <a:endParaRPr lang="pt-BR" alt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pt-BR" altLang="pt-BR" b="1" dirty="0">
                <a:solidFill>
                  <a:schemeClr val="accent1"/>
                </a:solidFill>
              </a:rPr>
              <a:t>Percorrendo</a:t>
            </a:r>
            <a:r>
              <a:rPr lang="pt-BR" altLang="pt-BR" dirty="0"/>
              <a:t> um </a:t>
            </a:r>
            <a:r>
              <a:rPr lang="pt-BR" altLang="pt-BR" i="1" dirty="0" err="1"/>
              <a:t>array</a:t>
            </a:r>
            <a:r>
              <a:rPr lang="pt-BR" altLang="pt-BR" dirty="0"/>
              <a:t> utilizando o comando </a:t>
            </a:r>
            <a:r>
              <a:rPr lang="pt-BR" altLang="pt-BR" b="1" dirty="0"/>
              <a:t>“</a:t>
            </a:r>
            <a:r>
              <a:rPr lang="pt-BR" altLang="pt-BR" b="1" i="1" dirty="0">
                <a:solidFill>
                  <a:schemeClr val="accent1"/>
                </a:solidFill>
              </a:rPr>
              <a:t>for</a:t>
            </a:r>
            <a:r>
              <a:rPr lang="pt-BR" altLang="pt-BR" b="1" dirty="0"/>
              <a:t>”</a:t>
            </a:r>
            <a:r>
              <a:rPr lang="pt-BR" altLang="pt-BR" dirty="0"/>
              <a:t>:</a:t>
            </a:r>
            <a:endParaRPr lang="pt-BR" altLang="pt-BR" dirty="0"/>
          </a:p>
          <a:p>
            <a:pPr lvl="1">
              <a:spcBef>
                <a:spcPts val="600"/>
              </a:spcBef>
            </a:pPr>
            <a:r>
              <a:rPr lang="pt-BR" altLang="pt-BR" dirty="0"/>
              <a:t>Exemplo:</a:t>
            </a:r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8" name="CaixaDeTexto 4"/>
          <p:cNvSpPr txBox="1">
            <a:spLocks noChangeArrowheads="1"/>
          </p:cNvSpPr>
          <p:nvPr/>
        </p:nvSpPr>
        <p:spPr bwMode="auto">
          <a:xfrm>
            <a:off x="235588" y="2800087"/>
            <a:ext cx="11707808" cy="33547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7147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compras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`Arroz`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`Feijão`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`Café`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`Leite`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7147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Percorre o </a:t>
            </a:r>
            <a:r>
              <a:rPr lang="pt-B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utilizando comando `for` padrão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7147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pt-BR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compras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.length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pt-BR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pt-BR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7147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  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`Produto na posição ${</a:t>
            </a:r>
            <a:r>
              <a:rPr lang="pt-BR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}: ${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compras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}`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7147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Percorrendo um </a:t>
            </a:r>
            <a:r>
              <a:rPr lang="pt-BR" dirty="0" err="1"/>
              <a:t>Array</a:t>
            </a:r>
            <a:endParaRPr lang="pt-BR" alt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pt-BR" altLang="pt-BR" b="1" dirty="0">
                <a:solidFill>
                  <a:schemeClr val="accent1"/>
                </a:solidFill>
              </a:rPr>
              <a:t>Percorrendo</a:t>
            </a:r>
            <a:r>
              <a:rPr lang="pt-BR" altLang="pt-BR" dirty="0"/>
              <a:t> um </a:t>
            </a:r>
            <a:r>
              <a:rPr lang="pt-BR" altLang="pt-BR" i="1" dirty="0" err="1"/>
              <a:t>array</a:t>
            </a:r>
            <a:r>
              <a:rPr lang="pt-BR" altLang="pt-BR" dirty="0"/>
              <a:t> utilizando o comando </a:t>
            </a:r>
            <a:r>
              <a:rPr lang="pt-BR" altLang="pt-BR" b="1" dirty="0"/>
              <a:t>“</a:t>
            </a:r>
            <a:r>
              <a:rPr lang="pt-BR" altLang="pt-BR" b="1" i="1" dirty="0">
                <a:solidFill>
                  <a:schemeClr val="accent1"/>
                </a:solidFill>
              </a:rPr>
              <a:t>for / in</a:t>
            </a:r>
            <a:r>
              <a:rPr lang="pt-BR" altLang="pt-BR" b="1" dirty="0"/>
              <a:t>”</a:t>
            </a:r>
            <a:r>
              <a:rPr lang="pt-BR" altLang="pt-BR" dirty="0"/>
              <a:t>:</a:t>
            </a:r>
            <a:endParaRPr lang="pt-BR" altLang="pt-BR" b="1" dirty="0"/>
          </a:p>
          <a:p>
            <a:pPr lvl="1">
              <a:spcBef>
                <a:spcPts val="600"/>
              </a:spcBef>
            </a:pPr>
            <a:r>
              <a:rPr lang="pt-BR" altLang="pt-BR" dirty="0"/>
              <a:t>Exemplo:</a:t>
            </a:r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8" name="CaixaDeTexto 4"/>
          <p:cNvSpPr txBox="1">
            <a:spLocks noChangeArrowheads="1"/>
          </p:cNvSpPr>
          <p:nvPr/>
        </p:nvSpPr>
        <p:spPr bwMode="auto">
          <a:xfrm>
            <a:off x="235588" y="2798805"/>
            <a:ext cx="11707808" cy="3322955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7147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compras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`Arroz`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`Feijão`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`Café`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`Leite`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7147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Percorre o </a:t>
            </a:r>
            <a:r>
              <a:rPr lang="pt-B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utilizando comando `for` padrão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7147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compras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pt-BR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7147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  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`Produto na posição ${</a:t>
            </a:r>
            <a:r>
              <a:rPr lang="pt-BR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}: ${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compras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}`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7147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Percorrendo um </a:t>
            </a:r>
            <a:r>
              <a:rPr lang="pt-BR" dirty="0" err="1"/>
              <a:t>Array</a:t>
            </a:r>
            <a:endParaRPr lang="pt-BR" alt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pt-BR" altLang="pt-BR" b="1" dirty="0">
                <a:solidFill>
                  <a:schemeClr val="accent1"/>
                </a:solidFill>
              </a:rPr>
              <a:t>Percorrendo</a:t>
            </a:r>
            <a:r>
              <a:rPr lang="pt-BR" altLang="pt-BR" dirty="0"/>
              <a:t> um </a:t>
            </a:r>
            <a:r>
              <a:rPr lang="pt-BR" altLang="pt-BR" i="1" dirty="0" err="1"/>
              <a:t>array</a:t>
            </a:r>
            <a:r>
              <a:rPr lang="pt-BR" altLang="pt-BR" dirty="0"/>
              <a:t> utilizando o comando </a:t>
            </a:r>
            <a:r>
              <a:rPr lang="pt-BR" altLang="pt-BR" b="1" dirty="0"/>
              <a:t>“</a:t>
            </a:r>
            <a:r>
              <a:rPr lang="pt-BR" altLang="pt-BR" b="1" i="1" dirty="0">
                <a:solidFill>
                  <a:schemeClr val="accent1"/>
                </a:solidFill>
              </a:rPr>
              <a:t>for / in</a:t>
            </a:r>
            <a:r>
              <a:rPr lang="pt-BR" altLang="pt-BR" b="1" dirty="0"/>
              <a:t>”</a:t>
            </a:r>
            <a:r>
              <a:rPr lang="pt-BR" altLang="pt-BR" dirty="0"/>
              <a:t>:</a:t>
            </a:r>
            <a:endParaRPr lang="pt-BR" altLang="pt-BR" b="1" dirty="0"/>
          </a:p>
          <a:p>
            <a:pPr lvl="1">
              <a:spcBef>
                <a:spcPts val="600"/>
              </a:spcBef>
            </a:pPr>
            <a:r>
              <a:rPr lang="pt-BR" altLang="pt-BR" dirty="0"/>
              <a:t>Exemplo:</a:t>
            </a:r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8" name="CaixaDeTexto 4"/>
          <p:cNvSpPr txBox="1">
            <a:spLocks noChangeArrowheads="1"/>
          </p:cNvSpPr>
          <p:nvPr/>
        </p:nvSpPr>
        <p:spPr bwMode="auto">
          <a:xfrm>
            <a:off x="235588" y="2798805"/>
            <a:ext cx="11707808" cy="3322955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7147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compras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`Arroz`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`Feijão`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`Café`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`Leite`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7147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Percorre o </a:t>
            </a:r>
            <a:r>
              <a:rPr lang="pt-B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utilizando comando `for/in`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7147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compras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pt-BR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7147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  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`Produto na posição ${</a:t>
            </a:r>
            <a:r>
              <a:rPr lang="pt-BR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}: ${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compras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}`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71475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tângulo: Cantos Arredondados 8"/>
          <p:cNvSpPr/>
          <p:nvPr/>
        </p:nvSpPr>
        <p:spPr>
          <a:xfrm>
            <a:off x="2307340" y="4251552"/>
            <a:ext cx="720080" cy="4746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0" name="Texto explicativo retangular com cantos arredondados 2"/>
          <p:cNvSpPr/>
          <p:nvPr/>
        </p:nvSpPr>
        <p:spPr>
          <a:xfrm>
            <a:off x="2020570" y="5786120"/>
            <a:ext cx="6856095" cy="843280"/>
          </a:xfrm>
          <a:prstGeom prst="wedgeRoundRectCallout">
            <a:avLst>
              <a:gd name="adj1" fmla="val -40673"/>
              <a:gd name="adj2" fmla="val -17612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cada repetição do comando “</a:t>
            </a:r>
            <a:r>
              <a:rPr lang="pt-BR" altLang="pt-BR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a variável “</a:t>
            </a:r>
            <a:r>
              <a:rPr lang="pt-BR" altLang="pt-BR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recebe o índice de um elemento da lista “</a:t>
            </a:r>
            <a:r>
              <a:rPr lang="pt-BR" altLang="pt-BR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compras</a:t>
            </a:r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pt-BR" alt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ítulo 1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Simples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0" y="1271591"/>
            <a:ext cx="711200" cy="244475"/>
          </a:xfrm>
        </p:spPr>
        <p:txBody>
          <a:bodyPr>
            <a:normAutofit fontScale="85000" lnSpcReduction="20000"/>
          </a:bodyPr>
          <a:lstStyle/>
          <a:p>
            <a:fld id="{BD266BE7-899D-4075-917F-DBDE33B6B692}" type="slidenum">
              <a:rPr lang="pt-BR" smtClean="0"/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67408" y="1628800"/>
            <a:ext cx="10871200" cy="5112568"/>
          </a:xfrm>
          <a:prstGeom prst="rect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36" name="Agrupar 135"/>
          <p:cNvGrpSpPr/>
          <p:nvPr/>
        </p:nvGrpSpPr>
        <p:grpSpPr>
          <a:xfrm rot="5400000">
            <a:off x="2122662" y="1637370"/>
            <a:ext cx="774002" cy="1365886"/>
            <a:chOff x="3215680" y="2132856"/>
            <a:chExt cx="1224136" cy="2160240"/>
          </a:xfrm>
        </p:grpSpPr>
        <p:cxnSp>
          <p:nvCxnSpPr>
            <p:cNvPr id="131" name="Conector Reto 130"/>
            <p:cNvCxnSpPr/>
            <p:nvPr/>
          </p:nvCxnSpPr>
          <p:spPr>
            <a:xfrm>
              <a:off x="323042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to 131"/>
            <p:cNvCxnSpPr/>
            <p:nvPr/>
          </p:nvCxnSpPr>
          <p:spPr>
            <a:xfrm>
              <a:off x="442506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to 132"/>
            <p:cNvCxnSpPr/>
            <p:nvPr/>
          </p:nvCxnSpPr>
          <p:spPr>
            <a:xfrm>
              <a:off x="3215680" y="4270957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Agrupar 136"/>
          <p:cNvGrpSpPr/>
          <p:nvPr/>
        </p:nvGrpSpPr>
        <p:grpSpPr>
          <a:xfrm rot="5400000">
            <a:off x="2122662" y="2547316"/>
            <a:ext cx="774002" cy="1365886"/>
            <a:chOff x="3215680" y="2132856"/>
            <a:chExt cx="1224136" cy="2160240"/>
          </a:xfrm>
        </p:grpSpPr>
        <p:cxnSp>
          <p:nvCxnSpPr>
            <p:cNvPr id="138" name="Conector Reto 137"/>
            <p:cNvCxnSpPr/>
            <p:nvPr/>
          </p:nvCxnSpPr>
          <p:spPr>
            <a:xfrm>
              <a:off x="323042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to 138"/>
            <p:cNvCxnSpPr/>
            <p:nvPr/>
          </p:nvCxnSpPr>
          <p:spPr>
            <a:xfrm>
              <a:off x="442506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to 139"/>
            <p:cNvCxnSpPr/>
            <p:nvPr/>
          </p:nvCxnSpPr>
          <p:spPr>
            <a:xfrm>
              <a:off x="3215680" y="4270957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Agrupar 140"/>
          <p:cNvGrpSpPr/>
          <p:nvPr/>
        </p:nvGrpSpPr>
        <p:grpSpPr>
          <a:xfrm rot="5400000">
            <a:off x="2124928" y="3466940"/>
            <a:ext cx="774002" cy="1365886"/>
            <a:chOff x="3215680" y="2132856"/>
            <a:chExt cx="1224136" cy="2160240"/>
          </a:xfrm>
        </p:grpSpPr>
        <p:cxnSp>
          <p:nvCxnSpPr>
            <p:cNvPr id="142" name="Conector Reto 141"/>
            <p:cNvCxnSpPr/>
            <p:nvPr/>
          </p:nvCxnSpPr>
          <p:spPr>
            <a:xfrm>
              <a:off x="323042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to 142"/>
            <p:cNvCxnSpPr/>
            <p:nvPr/>
          </p:nvCxnSpPr>
          <p:spPr>
            <a:xfrm>
              <a:off x="442506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to 143"/>
            <p:cNvCxnSpPr/>
            <p:nvPr/>
          </p:nvCxnSpPr>
          <p:spPr>
            <a:xfrm>
              <a:off x="3215680" y="4270957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Agrupar 144"/>
          <p:cNvGrpSpPr/>
          <p:nvPr/>
        </p:nvGrpSpPr>
        <p:grpSpPr>
          <a:xfrm rot="5400000">
            <a:off x="2122662" y="4373548"/>
            <a:ext cx="774002" cy="1365886"/>
            <a:chOff x="3215680" y="2132856"/>
            <a:chExt cx="1224136" cy="2160240"/>
          </a:xfrm>
        </p:grpSpPr>
        <p:cxnSp>
          <p:nvCxnSpPr>
            <p:cNvPr id="146" name="Conector Reto 145"/>
            <p:cNvCxnSpPr/>
            <p:nvPr/>
          </p:nvCxnSpPr>
          <p:spPr>
            <a:xfrm>
              <a:off x="323042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to 146"/>
            <p:cNvCxnSpPr/>
            <p:nvPr/>
          </p:nvCxnSpPr>
          <p:spPr>
            <a:xfrm>
              <a:off x="442506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to 147"/>
            <p:cNvCxnSpPr/>
            <p:nvPr/>
          </p:nvCxnSpPr>
          <p:spPr>
            <a:xfrm>
              <a:off x="3215680" y="4270957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Agrupar 148"/>
          <p:cNvGrpSpPr/>
          <p:nvPr/>
        </p:nvGrpSpPr>
        <p:grpSpPr>
          <a:xfrm rot="5400000">
            <a:off x="2122662" y="5293172"/>
            <a:ext cx="774002" cy="1365886"/>
            <a:chOff x="3215680" y="2132856"/>
            <a:chExt cx="1224136" cy="2160240"/>
          </a:xfrm>
        </p:grpSpPr>
        <p:cxnSp>
          <p:nvCxnSpPr>
            <p:cNvPr id="150" name="Conector Reto 149"/>
            <p:cNvCxnSpPr/>
            <p:nvPr/>
          </p:nvCxnSpPr>
          <p:spPr>
            <a:xfrm>
              <a:off x="323042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to 150"/>
            <p:cNvCxnSpPr/>
            <p:nvPr/>
          </p:nvCxnSpPr>
          <p:spPr>
            <a:xfrm>
              <a:off x="442506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/>
            <p:cNvCxnSpPr/>
            <p:nvPr/>
          </p:nvCxnSpPr>
          <p:spPr>
            <a:xfrm>
              <a:off x="3215680" y="4270957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etângulo: Cantos Arredondados 156"/>
          <p:cNvSpPr/>
          <p:nvPr/>
        </p:nvSpPr>
        <p:spPr>
          <a:xfrm>
            <a:off x="1133656" y="2053438"/>
            <a:ext cx="576061" cy="533750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tângulo: Cantos Arredondados 157"/>
          <p:cNvSpPr/>
          <p:nvPr/>
        </p:nvSpPr>
        <p:spPr>
          <a:xfrm>
            <a:off x="1128432" y="2963384"/>
            <a:ext cx="576061" cy="533750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Retângulo: Cantos Arredondados 158"/>
          <p:cNvSpPr/>
          <p:nvPr/>
        </p:nvSpPr>
        <p:spPr>
          <a:xfrm>
            <a:off x="1128431" y="3883008"/>
            <a:ext cx="576061" cy="533750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tângulo: Cantos Arredondados 159"/>
          <p:cNvSpPr/>
          <p:nvPr/>
        </p:nvSpPr>
        <p:spPr>
          <a:xfrm>
            <a:off x="1128430" y="4728482"/>
            <a:ext cx="576061" cy="533750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a4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Retângulo: Cantos Arredondados 160"/>
          <p:cNvSpPr/>
          <p:nvPr/>
        </p:nvSpPr>
        <p:spPr>
          <a:xfrm>
            <a:off x="1128430" y="5709240"/>
            <a:ext cx="576061" cy="533750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a5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0" name="Imagem 2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08" y="3882378"/>
            <a:ext cx="1292358" cy="508990"/>
          </a:xfrm>
          <a:prstGeom prst="rect">
            <a:avLst/>
          </a:prstGeom>
        </p:spPr>
      </p:pic>
      <p:pic>
        <p:nvPicPr>
          <p:cNvPr id="223" name="Imagem 2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2144" y="2112035"/>
            <a:ext cx="1284991" cy="408561"/>
          </a:xfrm>
          <a:prstGeom prst="rect">
            <a:avLst/>
          </a:prstGeom>
        </p:spPr>
      </p:pic>
      <p:sp>
        <p:nvSpPr>
          <p:cNvPr id="89" name="Espaço Reservado para Conteúdo 2"/>
          <p:cNvSpPr txBox="1"/>
          <p:nvPr/>
        </p:nvSpPr>
        <p:spPr bwMode="auto">
          <a:xfrm>
            <a:off x="7352958" y="1966611"/>
            <a:ext cx="2304256" cy="808823"/>
          </a:xfrm>
          <a:prstGeom prst="rect">
            <a:avLst/>
          </a:prstGeom>
          <a:noFill/>
          <a:ln w="28575">
            <a:noFill/>
          </a:ln>
        </p:spPr>
        <p:txBody>
          <a:bodyPr vert="horz" wrap="none" lIns="91440" tIns="45720" rIns="91440" bIns="45720" numCol="1" anchor="ctr" anchorCtr="0" compatLnSpc="1">
            <a:noAutofit/>
          </a:bodyPr>
          <a:lstStyle>
            <a:lvl1pPr marL="319405" indent="-319405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40080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5895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None/>
            </a:pPr>
            <a:r>
              <a:rPr lang="pt-BR" sz="4000" b="1" i="0" dirty="0">
                <a:solidFill>
                  <a:srgbClr val="CC0066"/>
                </a:solidFill>
              </a:rPr>
              <a:t>vaga </a:t>
            </a:r>
            <a:r>
              <a:rPr lang="pt-BR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a1</a:t>
            </a:r>
            <a:endParaRPr lang="pt-BR" sz="4000" b="1" i="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Espaço Reservado para Conteúdo 2"/>
          <p:cNvSpPr txBox="1"/>
          <p:nvPr/>
        </p:nvSpPr>
        <p:spPr bwMode="auto">
          <a:xfrm>
            <a:off x="7352958" y="2860049"/>
            <a:ext cx="2304256" cy="808823"/>
          </a:xfrm>
          <a:prstGeom prst="rect">
            <a:avLst/>
          </a:prstGeom>
          <a:noFill/>
          <a:ln w="28575">
            <a:noFill/>
          </a:ln>
        </p:spPr>
        <p:txBody>
          <a:bodyPr vert="horz" wrap="none" lIns="91440" tIns="45720" rIns="91440" bIns="45720" numCol="1" anchor="ctr" anchorCtr="0" compatLnSpc="1">
            <a:noAutofit/>
          </a:bodyPr>
          <a:lstStyle>
            <a:lvl1pPr marL="319405" indent="-319405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40080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5895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None/>
            </a:pPr>
            <a:r>
              <a:rPr lang="pt-BR" sz="4000" b="1" i="0" dirty="0">
                <a:solidFill>
                  <a:srgbClr val="CC0066"/>
                </a:solidFill>
              </a:rPr>
              <a:t>vaga </a:t>
            </a:r>
            <a:r>
              <a:rPr lang="pt-BR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a2</a:t>
            </a:r>
            <a:endParaRPr lang="pt-BR" sz="4000" b="1" i="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Espaço Reservado para Conteúdo 2"/>
          <p:cNvSpPr txBox="1"/>
          <p:nvPr/>
        </p:nvSpPr>
        <p:spPr bwMode="auto">
          <a:xfrm>
            <a:off x="7352958" y="3738651"/>
            <a:ext cx="2304256" cy="808823"/>
          </a:xfrm>
          <a:prstGeom prst="rect">
            <a:avLst/>
          </a:prstGeom>
          <a:noFill/>
          <a:ln w="28575">
            <a:noFill/>
          </a:ln>
        </p:spPr>
        <p:txBody>
          <a:bodyPr vert="horz" wrap="none" lIns="91440" tIns="45720" rIns="91440" bIns="45720" numCol="1" anchor="ctr" anchorCtr="0" compatLnSpc="1">
            <a:noAutofit/>
          </a:bodyPr>
          <a:lstStyle>
            <a:lvl1pPr marL="319405" indent="-319405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40080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5895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None/>
            </a:pPr>
            <a:r>
              <a:rPr lang="pt-BR" sz="4000" b="1" i="0" dirty="0">
                <a:solidFill>
                  <a:srgbClr val="CC0066"/>
                </a:solidFill>
              </a:rPr>
              <a:t>vaga </a:t>
            </a:r>
            <a:r>
              <a:rPr lang="pt-BR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a3</a:t>
            </a:r>
            <a:endParaRPr lang="pt-BR" sz="4000" b="1" i="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6" name="Espaço Reservado para Conteúdo 2"/>
          <p:cNvSpPr txBox="1"/>
          <p:nvPr/>
        </p:nvSpPr>
        <p:spPr bwMode="auto">
          <a:xfrm>
            <a:off x="7352958" y="5467812"/>
            <a:ext cx="2304256" cy="808823"/>
          </a:xfrm>
          <a:prstGeom prst="rect">
            <a:avLst/>
          </a:prstGeom>
          <a:noFill/>
          <a:ln w="28575">
            <a:noFill/>
          </a:ln>
        </p:spPr>
        <p:txBody>
          <a:bodyPr vert="horz" wrap="none" lIns="91440" tIns="45720" rIns="91440" bIns="45720" numCol="1" anchor="ctr" anchorCtr="0" compatLnSpc="1">
            <a:noAutofit/>
          </a:bodyPr>
          <a:lstStyle>
            <a:lvl1pPr marL="319405" indent="-319405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40080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5895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None/>
            </a:pPr>
            <a:r>
              <a:rPr lang="pt-BR" sz="4000" b="1" i="0" dirty="0">
                <a:solidFill>
                  <a:srgbClr val="CC0066"/>
                </a:solidFill>
              </a:rPr>
              <a:t>vaga </a:t>
            </a:r>
            <a:r>
              <a:rPr lang="pt-BR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a5</a:t>
            </a:r>
            <a:endParaRPr lang="pt-BR" sz="4000" b="1" i="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Espaço Reservado para Conteúdo 2"/>
          <p:cNvSpPr txBox="1"/>
          <p:nvPr/>
        </p:nvSpPr>
        <p:spPr bwMode="auto">
          <a:xfrm>
            <a:off x="7352958" y="4593802"/>
            <a:ext cx="2304256" cy="808823"/>
          </a:xfrm>
          <a:prstGeom prst="rect">
            <a:avLst/>
          </a:prstGeom>
          <a:noFill/>
          <a:ln w="28575">
            <a:noFill/>
          </a:ln>
        </p:spPr>
        <p:txBody>
          <a:bodyPr vert="horz" wrap="none" lIns="91440" tIns="45720" rIns="91440" bIns="45720" numCol="1" anchor="ctr" anchorCtr="0" compatLnSpc="1">
            <a:noAutofit/>
          </a:bodyPr>
          <a:lstStyle>
            <a:lvl1pPr marL="319405" indent="-319405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40080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5895" indent="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None/>
            </a:pPr>
            <a:r>
              <a:rPr lang="pt-BR" sz="4000" b="1" i="0" dirty="0">
                <a:solidFill>
                  <a:srgbClr val="CC0066"/>
                </a:solidFill>
              </a:rPr>
              <a:t>vaga </a:t>
            </a:r>
            <a:r>
              <a:rPr lang="pt-BR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a4</a:t>
            </a:r>
            <a:endParaRPr lang="pt-BR" sz="4000" b="1" i="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0" name="Imagem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3708" y="4813131"/>
            <a:ext cx="1224031" cy="4848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8" grpId="0" animBg="1"/>
      <p:bldP spid="159" grpId="0" animBg="1"/>
      <p:bldP spid="160" grpId="0" animBg="1"/>
      <p:bldP spid="161" grpId="0" animBg="1"/>
      <p:bldP spid="89" grpId="0"/>
      <p:bldP spid="94" grpId="0"/>
      <p:bldP spid="95" grpId="0"/>
      <p:bldP spid="96" grpId="0"/>
      <p:bldP spid="9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9357995" cy="990600"/>
          </a:xfrm>
        </p:spPr>
        <p:txBody>
          <a:bodyPr/>
          <a:p>
            <a:pPr algn="ctr"/>
            <a:r>
              <a:rPr lang="pt-BR" altLang="en-US" b="1"/>
              <a:t>Array e Funções em JavaScript</a:t>
            </a:r>
            <a:endParaRPr lang="pt-BR" altLang="en-US" b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967768" cy="990600"/>
          </a:xfrm>
        </p:spPr>
        <p:txBody>
          <a:bodyPr/>
          <a:lstStyle/>
          <a:p>
            <a:r>
              <a:rPr lang="pt-BR" sz="3600" dirty="0" err="1"/>
              <a:t>JavaScript</a:t>
            </a:r>
            <a:r>
              <a:rPr lang="pt-BR" sz="3600" dirty="0"/>
              <a:t> – Funções: Número Variável de Parâmetros</a:t>
            </a:r>
            <a:endParaRPr lang="pt-BR" altLang="pt-BR" sz="3600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1111784" cy="4495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altLang="pt-BR" dirty="0"/>
              <a:t>Pode-se passar um </a:t>
            </a:r>
            <a:r>
              <a:rPr lang="pt-BR" altLang="pt-BR" b="1" dirty="0">
                <a:solidFill>
                  <a:schemeClr val="accent1"/>
                </a:solidFill>
              </a:rPr>
              <a:t>número variável de parâmetros </a:t>
            </a:r>
            <a:r>
              <a:rPr lang="pt-BR" altLang="pt-BR" dirty="0"/>
              <a:t>para a função, u</a:t>
            </a:r>
            <a:r>
              <a:rPr lang="pt-BR" dirty="0"/>
              <a:t>tilizando o símbolo “</a:t>
            </a:r>
            <a:r>
              <a:rPr lang="pt-BR" b="1" i="1" dirty="0">
                <a:solidFill>
                  <a:srgbClr val="CC0066"/>
                </a:solidFill>
              </a:rPr>
              <a:t>...</a:t>
            </a:r>
            <a:r>
              <a:rPr lang="pt-BR" dirty="0"/>
              <a:t>” juntamente com o nome do parâmetro;</a:t>
            </a:r>
            <a:endParaRPr lang="pt-BR" dirty="0"/>
          </a:p>
          <a:p>
            <a:pPr lvl="1">
              <a:spcBef>
                <a:spcPts val="0"/>
              </a:spcBef>
            </a:pPr>
            <a:r>
              <a:rPr lang="pt-BR" altLang="pt-BR" dirty="0"/>
              <a:t>Os parâmetros passados são reconhecidos como um “</a:t>
            </a:r>
            <a:r>
              <a:rPr lang="pt-BR" altLang="pt-BR" b="1" i="1" dirty="0" err="1">
                <a:solidFill>
                  <a:schemeClr val="accent1"/>
                </a:solidFill>
              </a:rPr>
              <a:t>array</a:t>
            </a:r>
            <a:r>
              <a:rPr lang="pt-BR" altLang="pt-BR" dirty="0"/>
              <a:t>”. Exemplo:</a:t>
            </a:r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911424" y="2961239"/>
            <a:ext cx="10463712" cy="36925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function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somaNumeros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numeros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pt-BR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pt-B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let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</a:rPr>
              <a:t> soma = 0;</a:t>
            </a:r>
            <a:endParaRPr lang="pt-BR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 for (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pos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in </a:t>
            </a: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numeros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){</a:t>
            </a:r>
            <a:endParaRPr lang="pt-BR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soma +=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pos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pt-BR" b="1" dirty="0">
              <a:solidFill>
                <a:srgbClr val="0000CC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`Soma = ${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soma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}`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somaNumeros</a:t>
            </a: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5, 8, 4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Imprime ‘Soma = 17’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somaNumeros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1, 2, 3, 4, 5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Imprime ‘Soma = 15’</a:t>
            </a:r>
            <a:endParaRPr lang="pt-BR" b="1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967768" cy="990600"/>
          </a:xfrm>
        </p:spPr>
        <p:txBody>
          <a:bodyPr/>
          <a:lstStyle/>
          <a:p>
            <a:r>
              <a:rPr lang="pt-BR" sz="3600" dirty="0" err="1"/>
              <a:t>JavaScript</a:t>
            </a:r>
            <a:r>
              <a:rPr lang="pt-BR" sz="3600" dirty="0"/>
              <a:t> – Funções: Número Variável de Parâmetros</a:t>
            </a:r>
            <a:endParaRPr lang="pt-BR" altLang="pt-BR" sz="3600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1111784" cy="4495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altLang="pt-BR" dirty="0"/>
              <a:t>Pode-se passar um </a:t>
            </a:r>
            <a:r>
              <a:rPr lang="pt-BR" altLang="pt-BR" b="1" dirty="0">
                <a:solidFill>
                  <a:schemeClr val="accent1"/>
                </a:solidFill>
              </a:rPr>
              <a:t>número variável de parâmetros </a:t>
            </a:r>
            <a:r>
              <a:rPr lang="pt-BR" altLang="pt-BR" dirty="0"/>
              <a:t>para a função, u</a:t>
            </a:r>
            <a:r>
              <a:rPr lang="pt-BR" dirty="0"/>
              <a:t>tilizando o símbolo “</a:t>
            </a:r>
            <a:r>
              <a:rPr lang="pt-BR" b="1" i="1" dirty="0">
                <a:solidFill>
                  <a:srgbClr val="CC0066"/>
                </a:solidFill>
              </a:rPr>
              <a:t>...</a:t>
            </a:r>
            <a:r>
              <a:rPr lang="pt-BR" dirty="0"/>
              <a:t>” juntamente com o nome do parâmetro;</a:t>
            </a:r>
            <a:endParaRPr lang="pt-BR" dirty="0"/>
          </a:p>
          <a:p>
            <a:pPr lvl="1">
              <a:spcBef>
                <a:spcPts val="0"/>
              </a:spcBef>
            </a:pPr>
            <a:r>
              <a:rPr lang="pt-BR" altLang="pt-BR" dirty="0"/>
              <a:t>Os parâmetros passados são reconhecidos como um “</a:t>
            </a:r>
            <a:r>
              <a:rPr lang="pt-BR" altLang="pt-BR" b="1" i="1" dirty="0" err="1">
                <a:solidFill>
                  <a:schemeClr val="accent1"/>
                </a:solidFill>
              </a:rPr>
              <a:t>array</a:t>
            </a:r>
            <a:r>
              <a:rPr lang="pt-BR" altLang="pt-BR" dirty="0"/>
              <a:t>”. Exemplo:</a:t>
            </a:r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911424" y="2961239"/>
            <a:ext cx="10463712" cy="36925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function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somaNumeros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...</a:t>
            </a: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numeros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 {</a:t>
            </a:r>
            <a:endParaRPr lang="pt-BR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sym typeface="+mn-ea"/>
              </a:rPr>
              <a:t>    </a:t>
            </a:r>
            <a:r>
              <a:rPr lang="pt-BR" b="1" dirty="0" err="1">
                <a:latin typeface="Consolas" panose="020B0609020204030204" pitchFamily="49" charset="0"/>
                <a:sym typeface="+mn-ea"/>
              </a:rPr>
              <a:t>let</a:t>
            </a:r>
            <a:r>
              <a:rPr lang="pt-BR" b="1" dirty="0">
                <a:latin typeface="Consolas" panose="020B0609020204030204" pitchFamily="49" charset="0"/>
                <a:sym typeface="+mn-ea"/>
              </a:rPr>
              <a:t> soma = 0;</a:t>
            </a:r>
            <a:endParaRPr lang="pt-BR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    for (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let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 </a:t>
            </a:r>
            <a:r>
              <a:rPr lang="pt-BR" b="1" dirty="0" err="1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pos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 in </a:t>
            </a: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numeros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){</a:t>
            </a:r>
            <a:endParaRPr lang="pt-BR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        soma +=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numeros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[</a:t>
            </a:r>
            <a:r>
              <a:rPr lang="pt-BR" b="1" dirty="0" err="1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pos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];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    }</a:t>
            </a:r>
            <a:endParaRPr lang="pt-BR" b="1" dirty="0">
              <a:solidFill>
                <a:srgbClr val="0000CC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    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sym typeface="+mn-ea"/>
              </a:rPr>
              <a:t>`Soma = ${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soma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sym typeface="+mn-ea"/>
              </a:rPr>
              <a:t>}`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);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}</a:t>
            </a:r>
            <a:endParaRPr lang="pt-BR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somaNumeros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5, 8, 4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);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pt-BR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// Imprime ‘Soma = 17’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somaNumeros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1, 2, 3, 4, 5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);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pt-BR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// Imprime ‘Soma = 15’</a:t>
            </a:r>
            <a:endParaRPr lang="pt-BR" b="1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tângulo: Cantos Arredondados 5"/>
          <p:cNvSpPr/>
          <p:nvPr/>
        </p:nvSpPr>
        <p:spPr>
          <a:xfrm>
            <a:off x="911424" y="3813303"/>
            <a:ext cx="6192688" cy="11958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8" name="Texto explicativo retangular com cantos arredondados 2"/>
          <p:cNvSpPr/>
          <p:nvPr/>
        </p:nvSpPr>
        <p:spPr>
          <a:xfrm>
            <a:off x="7911015" y="3429000"/>
            <a:ext cx="2577473" cy="746168"/>
          </a:xfrm>
          <a:prstGeom prst="wedgeRoundRectCallout">
            <a:avLst>
              <a:gd name="adj1" fmla="val -81403"/>
              <a:gd name="adj2" fmla="val 56517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Percorre o “</a:t>
            </a:r>
            <a:r>
              <a:rPr lang="pt-BR" altLang="pt-BR" sz="2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de parâmetros</a:t>
            </a:r>
            <a:endParaRPr lang="pt-BR" alt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/>
          <p:cNvSpPr/>
          <p:nvPr/>
        </p:nvSpPr>
        <p:spPr>
          <a:xfrm>
            <a:off x="911424" y="5799549"/>
            <a:ext cx="10463712" cy="8434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0" name="Texto explicativo retangular com cantos arredondados 2"/>
          <p:cNvSpPr/>
          <p:nvPr/>
        </p:nvSpPr>
        <p:spPr>
          <a:xfrm>
            <a:off x="7968208" y="4437113"/>
            <a:ext cx="3600400" cy="936104"/>
          </a:xfrm>
          <a:prstGeom prst="wedgeRoundRectCallout">
            <a:avLst>
              <a:gd name="adj1" fmla="val -40356"/>
              <a:gd name="adj2" fmla="val 9149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Chama a Função passando diferentes quantidades de parâmetros.</a:t>
            </a:r>
            <a:endParaRPr lang="pt-BR" alt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: Cantos Arredondados 10"/>
          <p:cNvSpPr/>
          <p:nvPr/>
        </p:nvSpPr>
        <p:spPr>
          <a:xfrm>
            <a:off x="5320931" y="3023708"/>
            <a:ext cx="2000382" cy="4669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2" name="Texto explicativo retangular com cantos arredondados 2"/>
          <p:cNvSpPr/>
          <p:nvPr/>
        </p:nvSpPr>
        <p:spPr>
          <a:xfrm>
            <a:off x="6041880" y="1927944"/>
            <a:ext cx="3294480" cy="636960"/>
          </a:xfrm>
          <a:prstGeom prst="wedgeRoundRectCallout">
            <a:avLst>
              <a:gd name="adj1" fmla="val -36334"/>
              <a:gd name="adj2" fmla="val 11636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Vários valores passados por parâmetro</a:t>
            </a:r>
            <a:endParaRPr lang="pt-BR" alt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967768" cy="990600"/>
          </a:xfrm>
        </p:spPr>
        <p:txBody>
          <a:bodyPr/>
          <a:lstStyle/>
          <a:p>
            <a:r>
              <a:rPr lang="pt-BR" sz="3600" dirty="0" err="1"/>
              <a:t>JavaScript</a:t>
            </a:r>
            <a:r>
              <a:rPr lang="pt-BR" sz="3600" dirty="0"/>
              <a:t> – Funções: Parâmetros do tipo “</a:t>
            </a:r>
            <a:r>
              <a:rPr lang="pt-BR" sz="3600" i="1" dirty="0" err="1"/>
              <a:t>Array</a:t>
            </a:r>
            <a:r>
              <a:rPr lang="pt-BR" sz="3600" i="1" dirty="0"/>
              <a:t>”</a:t>
            </a:r>
            <a:endParaRPr lang="pt-BR" altLang="pt-BR" sz="3600" i="1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1111784" cy="4495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altLang="pt-BR" dirty="0"/>
              <a:t>Os </a:t>
            </a:r>
            <a:r>
              <a:rPr lang="pt-BR" altLang="pt-BR" i="1" dirty="0" err="1"/>
              <a:t>arrays</a:t>
            </a:r>
            <a:r>
              <a:rPr lang="pt-BR" altLang="pt-BR" dirty="0"/>
              <a:t> são passadas por parâmetro como “</a:t>
            </a:r>
            <a:r>
              <a:rPr lang="pt-BR" altLang="pt-BR" b="1" dirty="0">
                <a:solidFill>
                  <a:schemeClr val="accent1"/>
                </a:solidFill>
              </a:rPr>
              <a:t>referência</a:t>
            </a:r>
            <a:r>
              <a:rPr lang="pt-BR" altLang="pt-BR" dirty="0"/>
              <a:t>”. Exemplo:</a:t>
            </a:r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711835" y="2110105"/>
            <a:ext cx="10935970" cy="46462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dobraValores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numeros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for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pos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in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numeros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{</a:t>
            </a:r>
            <a:endParaRPr lang="pt-BR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numeros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pos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] *= 2;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}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43230" indent="-33845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`Dobro: </a:t>
            </a:r>
            <a:r>
              <a:rPr lang="pt-BR" b="1" dirty="0">
                <a:latin typeface="Consolas" panose="020B0609020204030204" pitchFamily="49" charset="0"/>
              </a:rPr>
              <a:t>${</a:t>
            </a: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numeros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sz="2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Imprime [4, 10, 6]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43230" indent="-33845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pt-BR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[2, 5, 3];  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`Antes: </a:t>
            </a:r>
            <a:r>
              <a:rPr lang="pt-BR" b="1" dirty="0">
                <a:latin typeface="Consolas" panose="020B0609020204030204" pitchFamily="49" charset="0"/>
              </a:rPr>
              <a:t>${</a:t>
            </a:r>
            <a:r>
              <a:rPr lang="pt-BR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nros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pt-BR" sz="2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Imprime [2, 5, 3]</a:t>
            </a:r>
            <a:endParaRPr lang="pt-B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dobraValores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  <a:sym typeface="+mn-ea"/>
              </a:rPr>
              <a:t>Depois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: </a:t>
            </a:r>
            <a:r>
              <a:rPr lang="pt-BR" b="1" dirty="0">
                <a:latin typeface="Consolas" panose="020B0609020204030204" pitchFamily="49" charset="0"/>
              </a:rPr>
              <a:t>${</a:t>
            </a:r>
            <a:r>
              <a:rPr lang="pt-BR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nros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pt-BR" sz="2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Imprime [4, 10, 6]</a:t>
            </a:r>
            <a:endParaRPr lang="pt-B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967768" cy="990600"/>
          </a:xfrm>
        </p:spPr>
        <p:txBody>
          <a:bodyPr/>
          <a:lstStyle/>
          <a:p>
            <a:r>
              <a:rPr lang="pt-BR" sz="3600" dirty="0" err="1"/>
              <a:t>JavaScript</a:t>
            </a:r>
            <a:r>
              <a:rPr lang="pt-BR" sz="3600" dirty="0"/>
              <a:t> – Funções: Parâmetros do tipo “</a:t>
            </a:r>
            <a:r>
              <a:rPr lang="pt-BR" sz="3600" i="1" dirty="0" err="1"/>
              <a:t>Array</a:t>
            </a:r>
            <a:r>
              <a:rPr lang="pt-BR" sz="3600" i="1" dirty="0"/>
              <a:t>”</a:t>
            </a:r>
            <a:endParaRPr lang="pt-BR" altLang="pt-BR" sz="3600" i="1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1111784" cy="4495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altLang="pt-BR" dirty="0"/>
              <a:t>Os </a:t>
            </a:r>
            <a:r>
              <a:rPr lang="pt-BR" altLang="pt-BR" i="1" dirty="0" err="1"/>
              <a:t>arrays</a:t>
            </a:r>
            <a:r>
              <a:rPr lang="pt-BR" altLang="pt-BR" dirty="0"/>
              <a:t> são passadas por parâmetro como “</a:t>
            </a:r>
            <a:r>
              <a:rPr lang="pt-BR" altLang="pt-BR" b="1" dirty="0">
                <a:solidFill>
                  <a:schemeClr val="accent1"/>
                </a:solidFill>
              </a:rPr>
              <a:t>referência</a:t>
            </a:r>
            <a:r>
              <a:rPr lang="pt-BR" altLang="pt-BR" dirty="0"/>
              <a:t>”. Exemplo:</a:t>
            </a:r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711835" y="2110105"/>
            <a:ext cx="10935970" cy="46462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dobraValores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numeros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for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pos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in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numeros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{</a:t>
            </a:r>
            <a:endParaRPr lang="pt-BR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numeros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pos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] *= 2;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}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43230" indent="-33845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`Dobro: </a:t>
            </a:r>
            <a:r>
              <a:rPr lang="pt-BR" b="1" dirty="0">
                <a:latin typeface="Consolas" panose="020B0609020204030204" pitchFamily="49" charset="0"/>
              </a:rPr>
              <a:t>${</a:t>
            </a: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numeros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sz="2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Imprime [4, 10, 6]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43230" indent="-33845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pt-BR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[2, 5, 3];  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`Antes: </a:t>
            </a:r>
            <a:r>
              <a:rPr lang="pt-BR" b="1" dirty="0">
                <a:latin typeface="Consolas" panose="020B0609020204030204" pitchFamily="49" charset="0"/>
              </a:rPr>
              <a:t>${</a:t>
            </a:r>
            <a:r>
              <a:rPr lang="pt-BR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nros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pt-BR" sz="2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Imprime [2, 5, 3]</a:t>
            </a:r>
            <a:endParaRPr lang="pt-B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dobraValores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`Depois: </a:t>
            </a:r>
            <a:r>
              <a:rPr lang="pt-BR" b="1" dirty="0">
                <a:latin typeface="Consolas" panose="020B0609020204030204" pitchFamily="49" charset="0"/>
              </a:rPr>
              <a:t>${</a:t>
            </a:r>
            <a:r>
              <a:rPr lang="pt-BR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nros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pt-BR" sz="2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Imprime [4, 10, 6]</a:t>
            </a:r>
            <a:endParaRPr lang="pt-B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tângulo: Cantos Arredondados 5"/>
          <p:cNvSpPr/>
          <p:nvPr/>
        </p:nvSpPr>
        <p:spPr>
          <a:xfrm>
            <a:off x="711200" y="2632075"/>
            <a:ext cx="6969125" cy="13100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8" name="Retângulo: Cantos Arredondados 7"/>
          <p:cNvSpPr/>
          <p:nvPr/>
        </p:nvSpPr>
        <p:spPr>
          <a:xfrm>
            <a:off x="5304418" y="2144807"/>
            <a:ext cx="1502916" cy="4245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9" name="Texto explicativo retangular com cantos arredondados 2"/>
          <p:cNvSpPr/>
          <p:nvPr/>
        </p:nvSpPr>
        <p:spPr>
          <a:xfrm>
            <a:off x="8681174" y="2559822"/>
            <a:ext cx="2590606" cy="1022138"/>
          </a:xfrm>
          <a:prstGeom prst="wedgeRoundRectCallout">
            <a:avLst>
              <a:gd name="adj1" fmla="val -89418"/>
              <a:gd name="adj2" fmla="val 2111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Percorre o </a:t>
            </a:r>
            <a:r>
              <a:rPr lang="pt-BR" altLang="pt-BR" sz="2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dobra o valor de cada item do </a:t>
            </a:r>
            <a:r>
              <a:rPr lang="pt-BR" altLang="pt-BR" sz="2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altLang="pt-BR" sz="2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o explicativo retangular com cantos arredondados 2"/>
          <p:cNvSpPr/>
          <p:nvPr/>
        </p:nvSpPr>
        <p:spPr>
          <a:xfrm>
            <a:off x="6041880" y="1021204"/>
            <a:ext cx="2088232" cy="636960"/>
          </a:xfrm>
          <a:prstGeom prst="wedgeRoundRectCallout">
            <a:avLst>
              <a:gd name="adj1" fmla="val -39684"/>
              <a:gd name="adj2" fmla="val 12663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passado por parâmetro</a:t>
            </a:r>
            <a:endParaRPr lang="pt-BR" alt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o explicativo retangular com cantos arredondados 2"/>
          <p:cNvSpPr/>
          <p:nvPr/>
        </p:nvSpPr>
        <p:spPr>
          <a:xfrm>
            <a:off x="5474325" y="5780471"/>
            <a:ext cx="6397426" cy="465785"/>
          </a:xfrm>
          <a:prstGeom prst="wedgeRoundRectCallout">
            <a:avLst>
              <a:gd name="adj1" fmla="val -59292"/>
              <a:gd name="adj2" fmla="val 587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Chama Função passando o </a:t>
            </a:r>
            <a:r>
              <a:rPr lang="pt-BR" altLang="pt-BR" sz="2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parâmetro.</a:t>
            </a:r>
            <a:endParaRPr lang="pt-BR" alt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: Cantos Arredondados 11"/>
          <p:cNvSpPr/>
          <p:nvPr/>
        </p:nvSpPr>
        <p:spPr>
          <a:xfrm>
            <a:off x="711200" y="5779135"/>
            <a:ext cx="4161155" cy="4667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967768" cy="990600"/>
          </a:xfrm>
        </p:spPr>
        <p:txBody>
          <a:bodyPr/>
          <a:lstStyle/>
          <a:p>
            <a:r>
              <a:rPr lang="pt-BR" sz="3600" dirty="0" err="1"/>
              <a:t>JavaScript</a:t>
            </a:r>
            <a:r>
              <a:rPr lang="pt-BR" sz="3600" dirty="0"/>
              <a:t> – Funções: Parâmetros do tipo “</a:t>
            </a:r>
            <a:r>
              <a:rPr lang="pt-BR" sz="3600" i="1" dirty="0" err="1"/>
              <a:t>Array</a:t>
            </a:r>
            <a:r>
              <a:rPr lang="pt-BR" sz="3600" i="1" dirty="0"/>
              <a:t>”</a:t>
            </a:r>
            <a:endParaRPr lang="pt-BR" altLang="pt-BR" sz="3600" i="1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1111784" cy="4495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altLang="pt-BR" dirty="0">
                <a:sym typeface="+mn-ea"/>
              </a:rPr>
              <a:t>Passadando um </a:t>
            </a:r>
            <a:r>
              <a:rPr lang="pt-BR" altLang="pt-BR" i="1" dirty="0" err="1">
                <a:sym typeface="+mn-ea"/>
              </a:rPr>
              <a:t>array </a:t>
            </a:r>
            <a:r>
              <a:rPr lang="pt-BR" altLang="pt-BR" dirty="0">
                <a:sym typeface="+mn-ea"/>
              </a:rPr>
              <a:t>como </a:t>
            </a:r>
            <a:r>
              <a:rPr lang="pt-BR" altLang="pt-BR" dirty="0"/>
              <a:t>“</a:t>
            </a:r>
            <a:r>
              <a:rPr lang="pt-BR" altLang="pt-BR" b="1" dirty="0">
                <a:solidFill>
                  <a:schemeClr val="accent1"/>
                </a:solidFill>
              </a:rPr>
              <a:t>cópia</a:t>
            </a:r>
            <a:r>
              <a:rPr lang="pt-BR" altLang="pt-BR" dirty="0"/>
              <a:t>” </a:t>
            </a:r>
            <a:r>
              <a:rPr lang="pt-BR" altLang="pt-BR" dirty="0">
                <a:sym typeface="+mn-ea"/>
              </a:rPr>
              <a:t>por parâmetro</a:t>
            </a:r>
            <a:r>
              <a:rPr lang="pt-BR" altLang="pt-BR" dirty="0"/>
              <a:t>. Exemplo:</a:t>
            </a:r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A2CD286-EBB0-47AF-B0A8-E74E3C124EEA}" type="slidenum">
              <a:rPr lang="pt-BR" smtClean="0"/>
            </a:fld>
            <a:endParaRPr lang="pt-BR"/>
          </a:p>
        </p:txBody>
      </p:sp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711835" y="2110105"/>
            <a:ext cx="10935970" cy="46462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9398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marL="443230" indent="-33845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dobraValores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[...numeros]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for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pos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in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numeros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{</a:t>
            </a:r>
            <a:endParaRPr lang="pt-BR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numeros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pos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] *= 2;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  }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43230" indent="-33845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`Dobro: </a:t>
            </a:r>
            <a:r>
              <a:rPr lang="pt-BR" b="1" dirty="0">
                <a:latin typeface="Consolas" panose="020B0609020204030204" pitchFamily="49" charset="0"/>
              </a:rPr>
              <a:t>${</a:t>
            </a:r>
            <a:r>
              <a:rPr lang="pt-BR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numeros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sz="2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Imprime [4, 10, 6]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marL="443230" indent="-33845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pt-BR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pt-BR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[2, 5, 3];  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`Antes: </a:t>
            </a:r>
            <a:r>
              <a:rPr lang="pt-BR" b="1" dirty="0">
                <a:latin typeface="Consolas" panose="020B0609020204030204" pitchFamily="49" charset="0"/>
              </a:rPr>
              <a:t>${</a:t>
            </a:r>
            <a:r>
              <a:rPr lang="pt-BR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nros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pt-BR" sz="2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Imprime [2, 5, 3]</a:t>
            </a:r>
            <a:endParaRPr lang="pt-B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3230" indent="-33845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dobraValores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nros</a:t>
            </a:r>
            <a:r>
              <a:rPr lang="pt-BR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indent="-338455"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`Depois: </a:t>
            </a:r>
            <a:r>
              <a:rPr lang="pt-BR" b="1" dirty="0">
                <a:latin typeface="Consolas" panose="020B0609020204030204" pitchFamily="49" charset="0"/>
              </a:rPr>
              <a:t>${</a:t>
            </a:r>
            <a:r>
              <a:rPr lang="pt-BR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nros</a:t>
            </a:r>
            <a:r>
              <a:rPr lang="pt-BR" b="1" dirty="0"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FF3300"/>
                </a:solidFill>
                <a:latin typeface="Consolas" panose="020B0609020204030204" pitchFamily="49" charset="0"/>
              </a:rPr>
              <a:t>`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pt-BR" sz="2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// Imprime [2, 5, 3]</a:t>
            </a:r>
            <a:endParaRPr lang="pt-B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tângulo: Cantos Arredondados 5"/>
          <p:cNvSpPr/>
          <p:nvPr/>
        </p:nvSpPr>
        <p:spPr>
          <a:xfrm>
            <a:off x="711200" y="2632075"/>
            <a:ext cx="6470015" cy="13100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8" name="Retângulo: Cantos Arredondados 7"/>
          <p:cNvSpPr/>
          <p:nvPr/>
        </p:nvSpPr>
        <p:spPr>
          <a:xfrm>
            <a:off x="5304155" y="2145030"/>
            <a:ext cx="2376170" cy="4248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9" name="Texto explicativo retangular com cantos arredondados 2"/>
          <p:cNvSpPr/>
          <p:nvPr/>
        </p:nvSpPr>
        <p:spPr>
          <a:xfrm>
            <a:off x="8482330" y="2453640"/>
            <a:ext cx="3165475" cy="1382395"/>
          </a:xfrm>
          <a:prstGeom prst="wedgeRoundRectCallout">
            <a:avLst>
              <a:gd name="adj1" fmla="val -90381"/>
              <a:gd name="adj2" fmla="val 1233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Percorre o </a:t>
            </a:r>
            <a:r>
              <a:rPr lang="pt-BR" altLang="pt-BR" sz="2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dobra o valor de cada item do </a:t>
            </a:r>
            <a:r>
              <a:rPr lang="pt-BR" altLang="pt-BR" sz="2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</a:t>
            </a:r>
            <a:r>
              <a:rPr lang="pt-BR" altLang="pt-BR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passado por parâmetro.</a:t>
            </a:r>
            <a:endParaRPr lang="pt-BR" altLang="pt-BR" sz="2000" b="1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o explicativo retangular com cantos arredondados 2"/>
          <p:cNvSpPr/>
          <p:nvPr/>
        </p:nvSpPr>
        <p:spPr>
          <a:xfrm>
            <a:off x="6042025" y="1021080"/>
            <a:ext cx="3102610" cy="636905"/>
          </a:xfrm>
          <a:prstGeom prst="wedgeRoundRectCallout">
            <a:avLst>
              <a:gd name="adj1" fmla="val -39684"/>
              <a:gd name="adj2" fmla="val 12663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passado como “cópia ”por parâmetro</a:t>
            </a:r>
            <a:endParaRPr lang="pt-BR" alt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o explicativo retangular com cantos arredondados 2"/>
          <p:cNvSpPr/>
          <p:nvPr/>
        </p:nvSpPr>
        <p:spPr>
          <a:xfrm>
            <a:off x="5474325" y="5780471"/>
            <a:ext cx="6397426" cy="465785"/>
          </a:xfrm>
          <a:prstGeom prst="wedgeRoundRectCallout">
            <a:avLst>
              <a:gd name="adj1" fmla="val -59292"/>
              <a:gd name="adj2" fmla="val 5879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Chama Função passando o </a:t>
            </a:r>
            <a:r>
              <a:rPr lang="pt-BR" altLang="pt-BR" sz="2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parâmetro.</a:t>
            </a:r>
            <a:endParaRPr lang="pt-BR" altLang="pt-B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: Cantos Arredondados 11"/>
          <p:cNvSpPr/>
          <p:nvPr/>
        </p:nvSpPr>
        <p:spPr>
          <a:xfrm>
            <a:off x="711200" y="5779135"/>
            <a:ext cx="4161155" cy="4667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</a:t>
            </a:r>
            <a:r>
              <a:rPr lang="pt-BR" dirty="0"/>
              <a:t> em </a:t>
            </a:r>
            <a:r>
              <a:rPr lang="pt-BR" dirty="0" err="1"/>
              <a:t>JavaScript</a:t>
            </a:r>
            <a:r>
              <a:rPr lang="pt-BR" dirty="0"/>
              <a:t> – exemplo prático</a:t>
            </a:r>
            <a:endParaRPr lang="pt-BR" alt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Crie uma pasta com o nome ‘</a:t>
            </a:r>
            <a:r>
              <a:rPr lang="pt-BR" b="1" i="1" dirty="0" err="1"/>
              <a:t>exemploarray</a:t>
            </a:r>
            <a:r>
              <a:rPr lang="pt-BR" dirty="0"/>
              <a:t>’</a:t>
            </a:r>
            <a:endParaRPr lang="pt-BR" dirty="0"/>
          </a:p>
          <a:p>
            <a:r>
              <a:rPr lang="pt-BR" dirty="0"/>
              <a:t>Dentro desta pasta crie dois arquivos </a:t>
            </a:r>
            <a:endParaRPr lang="pt-BR" dirty="0"/>
          </a:p>
          <a:p>
            <a:pPr marL="835025" lvl="1" indent="-514350">
              <a:buFont typeface="+mj-lt"/>
              <a:buAutoNum type="arabicPeriod"/>
            </a:pPr>
            <a:r>
              <a:rPr lang="pt-BR" dirty="0"/>
              <a:t>Arquivo ‘</a:t>
            </a:r>
            <a:r>
              <a:rPr lang="pt-BR" b="1" i="1" dirty="0"/>
              <a:t>index.html</a:t>
            </a:r>
            <a:r>
              <a:rPr lang="pt-BR" dirty="0"/>
              <a:t>’</a:t>
            </a:r>
            <a:endParaRPr lang="pt-BR" dirty="0"/>
          </a:p>
          <a:p>
            <a:pPr marL="835025" lvl="1" indent="-514350">
              <a:buFont typeface="+mj-lt"/>
              <a:buAutoNum type="arabicPeriod"/>
            </a:pPr>
            <a:r>
              <a:rPr lang="pt-BR" dirty="0"/>
              <a:t>Arquivo ‘</a:t>
            </a:r>
            <a:r>
              <a:rPr lang="pt-BR" b="1" i="1" dirty="0"/>
              <a:t>index.js</a:t>
            </a:r>
            <a:r>
              <a:rPr lang="pt-BR" dirty="0"/>
              <a:t>’</a:t>
            </a:r>
            <a:endParaRPr lang="pt-BR" dirty="0"/>
          </a:p>
        </p:txBody>
      </p:sp>
      <p:sp>
        <p:nvSpPr>
          <p:cNvPr id="6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3767631"/>
            <a:ext cx="3612492" cy="270936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286" y="3768755"/>
            <a:ext cx="2389070" cy="27137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ítulo 1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Compostas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0" y="1271591"/>
            <a:ext cx="711200" cy="244475"/>
          </a:xfrm>
        </p:spPr>
        <p:txBody>
          <a:bodyPr>
            <a:normAutofit fontScale="85000" lnSpcReduction="20000"/>
          </a:bodyPr>
          <a:lstStyle/>
          <a:p>
            <a:fld id="{BD266BE7-899D-4075-917F-DBDE33B6B692}" type="slidenum">
              <a:rPr lang="pt-BR" smtClean="0"/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67408" y="1628800"/>
            <a:ext cx="10871200" cy="5112568"/>
          </a:xfrm>
          <a:prstGeom prst="rect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36" name="Agrupar 135"/>
          <p:cNvGrpSpPr/>
          <p:nvPr/>
        </p:nvGrpSpPr>
        <p:grpSpPr>
          <a:xfrm rot="5400000">
            <a:off x="2122662" y="1637370"/>
            <a:ext cx="774002" cy="1365886"/>
            <a:chOff x="3215680" y="2132856"/>
            <a:chExt cx="1224136" cy="2160240"/>
          </a:xfrm>
        </p:grpSpPr>
        <p:cxnSp>
          <p:nvCxnSpPr>
            <p:cNvPr id="131" name="Conector Reto 130"/>
            <p:cNvCxnSpPr/>
            <p:nvPr/>
          </p:nvCxnSpPr>
          <p:spPr>
            <a:xfrm>
              <a:off x="323042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to 131"/>
            <p:cNvCxnSpPr/>
            <p:nvPr/>
          </p:nvCxnSpPr>
          <p:spPr>
            <a:xfrm>
              <a:off x="442506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to 132"/>
            <p:cNvCxnSpPr/>
            <p:nvPr/>
          </p:nvCxnSpPr>
          <p:spPr>
            <a:xfrm>
              <a:off x="3215680" y="4270957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Agrupar 136"/>
          <p:cNvGrpSpPr/>
          <p:nvPr/>
        </p:nvGrpSpPr>
        <p:grpSpPr>
          <a:xfrm rot="5400000">
            <a:off x="2122662" y="2547316"/>
            <a:ext cx="774002" cy="1365886"/>
            <a:chOff x="3215680" y="2132856"/>
            <a:chExt cx="1224136" cy="2160240"/>
          </a:xfrm>
        </p:grpSpPr>
        <p:cxnSp>
          <p:nvCxnSpPr>
            <p:cNvPr id="138" name="Conector Reto 137"/>
            <p:cNvCxnSpPr/>
            <p:nvPr/>
          </p:nvCxnSpPr>
          <p:spPr>
            <a:xfrm>
              <a:off x="323042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to 138"/>
            <p:cNvCxnSpPr/>
            <p:nvPr/>
          </p:nvCxnSpPr>
          <p:spPr>
            <a:xfrm>
              <a:off x="442506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to 139"/>
            <p:cNvCxnSpPr/>
            <p:nvPr/>
          </p:nvCxnSpPr>
          <p:spPr>
            <a:xfrm>
              <a:off x="3215680" y="4270957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Agrupar 140"/>
          <p:cNvGrpSpPr/>
          <p:nvPr/>
        </p:nvGrpSpPr>
        <p:grpSpPr>
          <a:xfrm rot="5400000">
            <a:off x="2124928" y="3466940"/>
            <a:ext cx="774002" cy="1365886"/>
            <a:chOff x="3215680" y="2132856"/>
            <a:chExt cx="1224136" cy="2160240"/>
          </a:xfrm>
        </p:grpSpPr>
        <p:cxnSp>
          <p:nvCxnSpPr>
            <p:cNvPr id="142" name="Conector Reto 141"/>
            <p:cNvCxnSpPr/>
            <p:nvPr/>
          </p:nvCxnSpPr>
          <p:spPr>
            <a:xfrm>
              <a:off x="323042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to 142"/>
            <p:cNvCxnSpPr/>
            <p:nvPr/>
          </p:nvCxnSpPr>
          <p:spPr>
            <a:xfrm>
              <a:off x="442506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to 143"/>
            <p:cNvCxnSpPr/>
            <p:nvPr/>
          </p:nvCxnSpPr>
          <p:spPr>
            <a:xfrm>
              <a:off x="3215680" y="4270957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Agrupar 144"/>
          <p:cNvGrpSpPr/>
          <p:nvPr/>
        </p:nvGrpSpPr>
        <p:grpSpPr>
          <a:xfrm rot="5400000">
            <a:off x="2122662" y="4373548"/>
            <a:ext cx="774002" cy="1365886"/>
            <a:chOff x="3215680" y="2132856"/>
            <a:chExt cx="1224136" cy="2160240"/>
          </a:xfrm>
        </p:grpSpPr>
        <p:cxnSp>
          <p:nvCxnSpPr>
            <p:cNvPr id="146" name="Conector Reto 145"/>
            <p:cNvCxnSpPr/>
            <p:nvPr/>
          </p:nvCxnSpPr>
          <p:spPr>
            <a:xfrm>
              <a:off x="323042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to 146"/>
            <p:cNvCxnSpPr/>
            <p:nvPr/>
          </p:nvCxnSpPr>
          <p:spPr>
            <a:xfrm>
              <a:off x="442506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to 147"/>
            <p:cNvCxnSpPr/>
            <p:nvPr/>
          </p:nvCxnSpPr>
          <p:spPr>
            <a:xfrm>
              <a:off x="3215680" y="4270957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Agrupar 148"/>
          <p:cNvGrpSpPr/>
          <p:nvPr/>
        </p:nvGrpSpPr>
        <p:grpSpPr>
          <a:xfrm rot="5400000">
            <a:off x="2122662" y="5293172"/>
            <a:ext cx="774002" cy="1365886"/>
            <a:chOff x="3215680" y="2132856"/>
            <a:chExt cx="1224136" cy="2160240"/>
          </a:xfrm>
        </p:grpSpPr>
        <p:cxnSp>
          <p:nvCxnSpPr>
            <p:cNvPr id="150" name="Conector Reto 149"/>
            <p:cNvCxnSpPr/>
            <p:nvPr/>
          </p:nvCxnSpPr>
          <p:spPr>
            <a:xfrm>
              <a:off x="323042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to 150"/>
            <p:cNvCxnSpPr/>
            <p:nvPr/>
          </p:nvCxnSpPr>
          <p:spPr>
            <a:xfrm>
              <a:off x="442506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/>
            <p:cNvCxnSpPr/>
            <p:nvPr/>
          </p:nvCxnSpPr>
          <p:spPr>
            <a:xfrm>
              <a:off x="3215680" y="4270957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0" name="Imagem 2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08" y="3882378"/>
            <a:ext cx="1292358" cy="508990"/>
          </a:xfrm>
          <a:prstGeom prst="rect">
            <a:avLst/>
          </a:prstGeom>
        </p:spPr>
      </p:pic>
      <p:pic>
        <p:nvPicPr>
          <p:cNvPr id="223" name="Imagem 2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2144" y="2112035"/>
            <a:ext cx="1284991" cy="408561"/>
          </a:xfrm>
          <a:prstGeom prst="rect">
            <a:avLst/>
          </a:prstGeom>
        </p:spPr>
      </p:pic>
      <p:pic>
        <p:nvPicPr>
          <p:cNvPr id="224" name="Imagem 2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3708" y="4813131"/>
            <a:ext cx="1224031" cy="484844"/>
          </a:xfrm>
          <a:prstGeom prst="rect">
            <a:avLst/>
          </a:prstGeom>
        </p:spPr>
      </p:pic>
      <p:sp>
        <p:nvSpPr>
          <p:cNvPr id="33" name="Retângulo 32"/>
          <p:cNvSpPr/>
          <p:nvPr/>
        </p:nvSpPr>
        <p:spPr>
          <a:xfrm>
            <a:off x="1415480" y="1781200"/>
            <a:ext cx="2088232" cy="4773640"/>
          </a:xfrm>
          <a:prstGeom prst="rect">
            <a:avLst/>
          </a:prstGeom>
          <a:noFill/>
          <a:ln w="635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: Cantos Arredondados 33"/>
          <p:cNvSpPr/>
          <p:nvPr/>
        </p:nvSpPr>
        <p:spPr>
          <a:xfrm>
            <a:off x="3332033" y="1560506"/>
            <a:ext cx="695434" cy="644355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tângulo: Cantos Arredondados 156"/>
          <p:cNvSpPr/>
          <p:nvPr/>
        </p:nvSpPr>
        <p:spPr>
          <a:xfrm>
            <a:off x="1133656" y="2053438"/>
            <a:ext cx="576061" cy="533750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tângulo: Cantos Arredondados 157"/>
          <p:cNvSpPr/>
          <p:nvPr/>
        </p:nvSpPr>
        <p:spPr>
          <a:xfrm>
            <a:off x="1128432" y="2963384"/>
            <a:ext cx="576061" cy="533750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Retângulo: Cantos Arredondados 158"/>
          <p:cNvSpPr/>
          <p:nvPr/>
        </p:nvSpPr>
        <p:spPr>
          <a:xfrm>
            <a:off x="1128431" y="3883008"/>
            <a:ext cx="576061" cy="533750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tângulo: Cantos Arredondados 159"/>
          <p:cNvSpPr/>
          <p:nvPr/>
        </p:nvSpPr>
        <p:spPr>
          <a:xfrm>
            <a:off x="1128430" y="4728482"/>
            <a:ext cx="576061" cy="533750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Retângulo: Cantos Arredondados 160"/>
          <p:cNvSpPr/>
          <p:nvPr/>
        </p:nvSpPr>
        <p:spPr>
          <a:xfrm>
            <a:off x="1128430" y="5709240"/>
            <a:ext cx="576061" cy="533750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Espaço Reservado para Conteúdo 2"/>
          <p:cNvSpPr txBox="1"/>
          <p:nvPr/>
        </p:nvSpPr>
        <p:spPr bwMode="auto">
          <a:xfrm>
            <a:off x="5445692" y="2204864"/>
            <a:ext cx="3890668" cy="808823"/>
          </a:xfrm>
          <a:prstGeom prst="rect">
            <a:avLst/>
          </a:prstGeom>
          <a:noFill/>
          <a:ln w="28575">
            <a:noFill/>
          </a:ln>
        </p:spPr>
        <p:txBody>
          <a:bodyPr vert="horz" wrap="none" lIns="91440" tIns="45720" rIns="91440" bIns="45720" numCol="1" anchor="ctr" anchorCtr="0" compatLnSpc="1">
            <a:noAutofit/>
          </a:bodyPr>
          <a:lstStyle>
            <a:lvl1pPr marL="319405" indent="-319405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40080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5895" indent="0" algn="ctr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None/>
            </a:pPr>
            <a:r>
              <a:rPr lang="pt-BR" sz="4000" b="1" i="0" dirty="0">
                <a:solidFill>
                  <a:srgbClr val="CC0066"/>
                </a:solidFill>
              </a:rPr>
              <a:t>vaga </a:t>
            </a:r>
            <a:r>
              <a:rPr lang="pt-BR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pt-BR" sz="4000" b="1" i="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endParaRPr lang="pt-BR" sz="4000" b="1" i="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Retângulo: Cantos Arredondados 50"/>
          <p:cNvSpPr/>
          <p:nvPr/>
        </p:nvSpPr>
        <p:spPr>
          <a:xfrm>
            <a:off x="5721007" y="2252159"/>
            <a:ext cx="3583821" cy="8088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52" name="Texto explicativo retangular com cantos arredondados 2"/>
          <p:cNvSpPr/>
          <p:nvPr/>
        </p:nvSpPr>
        <p:spPr>
          <a:xfrm>
            <a:off x="7195166" y="3607935"/>
            <a:ext cx="3066516" cy="944233"/>
          </a:xfrm>
          <a:prstGeom prst="wedgeRoundRectCallout">
            <a:avLst>
              <a:gd name="adj1" fmla="val -35807"/>
              <a:gd name="adj2" fmla="val -108195"/>
              <a:gd name="adj3" fmla="val 1666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 uma variável composta</a:t>
            </a:r>
            <a:endParaRPr lang="pt-BR" altLang="pt-BR" sz="2400" b="1" i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35" grpId="0"/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ítulo 1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Compostas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0" y="1271591"/>
            <a:ext cx="711200" cy="244475"/>
          </a:xfrm>
        </p:spPr>
        <p:txBody>
          <a:bodyPr>
            <a:normAutofit fontScale="85000" lnSpcReduction="20000"/>
          </a:bodyPr>
          <a:lstStyle/>
          <a:p>
            <a:fld id="{BD266BE7-899D-4075-917F-DBDE33B6B692}" type="slidenum">
              <a:rPr lang="pt-BR" smtClean="0"/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67408" y="1628800"/>
            <a:ext cx="10871200" cy="5112568"/>
          </a:xfrm>
          <a:prstGeom prst="rect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36" name="Agrupar 135"/>
          <p:cNvGrpSpPr/>
          <p:nvPr/>
        </p:nvGrpSpPr>
        <p:grpSpPr>
          <a:xfrm rot="5400000">
            <a:off x="2122662" y="1637370"/>
            <a:ext cx="774002" cy="1365886"/>
            <a:chOff x="3215680" y="2132856"/>
            <a:chExt cx="1224136" cy="2160240"/>
          </a:xfrm>
        </p:grpSpPr>
        <p:cxnSp>
          <p:nvCxnSpPr>
            <p:cNvPr id="131" name="Conector Reto 130"/>
            <p:cNvCxnSpPr/>
            <p:nvPr/>
          </p:nvCxnSpPr>
          <p:spPr>
            <a:xfrm>
              <a:off x="323042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to 131"/>
            <p:cNvCxnSpPr/>
            <p:nvPr/>
          </p:nvCxnSpPr>
          <p:spPr>
            <a:xfrm>
              <a:off x="442506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to 132"/>
            <p:cNvCxnSpPr/>
            <p:nvPr/>
          </p:nvCxnSpPr>
          <p:spPr>
            <a:xfrm>
              <a:off x="3215680" y="4270957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Agrupar 136"/>
          <p:cNvGrpSpPr/>
          <p:nvPr/>
        </p:nvGrpSpPr>
        <p:grpSpPr>
          <a:xfrm rot="5400000">
            <a:off x="2122662" y="2547316"/>
            <a:ext cx="774002" cy="1365886"/>
            <a:chOff x="3215680" y="2132856"/>
            <a:chExt cx="1224136" cy="2160240"/>
          </a:xfrm>
        </p:grpSpPr>
        <p:cxnSp>
          <p:nvCxnSpPr>
            <p:cNvPr id="138" name="Conector Reto 137"/>
            <p:cNvCxnSpPr/>
            <p:nvPr/>
          </p:nvCxnSpPr>
          <p:spPr>
            <a:xfrm>
              <a:off x="323042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to 138"/>
            <p:cNvCxnSpPr/>
            <p:nvPr/>
          </p:nvCxnSpPr>
          <p:spPr>
            <a:xfrm>
              <a:off x="442506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to 139"/>
            <p:cNvCxnSpPr/>
            <p:nvPr/>
          </p:nvCxnSpPr>
          <p:spPr>
            <a:xfrm>
              <a:off x="3215680" y="4270957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Agrupar 140"/>
          <p:cNvGrpSpPr/>
          <p:nvPr/>
        </p:nvGrpSpPr>
        <p:grpSpPr>
          <a:xfrm rot="5400000">
            <a:off x="2124928" y="3466940"/>
            <a:ext cx="774002" cy="1365886"/>
            <a:chOff x="3215680" y="2132856"/>
            <a:chExt cx="1224136" cy="2160240"/>
          </a:xfrm>
        </p:grpSpPr>
        <p:cxnSp>
          <p:nvCxnSpPr>
            <p:cNvPr id="142" name="Conector Reto 141"/>
            <p:cNvCxnSpPr/>
            <p:nvPr/>
          </p:nvCxnSpPr>
          <p:spPr>
            <a:xfrm>
              <a:off x="323042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to 142"/>
            <p:cNvCxnSpPr/>
            <p:nvPr/>
          </p:nvCxnSpPr>
          <p:spPr>
            <a:xfrm>
              <a:off x="442506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to 143"/>
            <p:cNvCxnSpPr/>
            <p:nvPr/>
          </p:nvCxnSpPr>
          <p:spPr>
            <a:xfrm>
              <a:off x="3215680" y="4270957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Agrupar 144"/>
          <p:cNvGrpSpPr/>
          <p:nvPr/>
        </p:nvGrpSpPr>
        <p:grpSpPr>
          <a:xfrm rot="5400000">
            <a:off x="2122662" y="4373548"/>
            <a:ext cx="774002" cy="1365886"/>
            <a:chOff x="3215680" y="2132856"/>
            <a:chExt cx="1224136" cy="2160240"/>
          </a:xfrm>
        </p:grpSpPr>
        <p:cxnSp>
          <p:nvCxnSpPr>
            <p:cNvPr id="146" name="Conector Reto 145"/>
            <p:cNvCxnSpPr/>
            <p:nvPr/>
          </p:nvCxnSpPr>
          <p:spPr>
            <a:xfrm>
              <a:off x="323042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to 146"/>
            <p:cNvCxnSpPr/>
            <p:nvPr/>
          </p:nvCxnSpPr>
          <p:spPr>
            <a:xfrm>
              <a:off x="442506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to 147"/>
            <p:cNvCxnSpPr/>
            <p:nvPr/>
          </p:nvCxnSpPr>
          <p:spPr>
            <a:xfrm>
              <a:off x="3215680" y="4270957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Agrupar 148"/>
          <p:cNvGrpSpPr/>
          <p:nvPr/>
        </p:nvGrpSpPr>
        <p:grpSpPr>
          <a:xfrm rot="5400000">
            <a:off x="2122662" y="5293172"/>
            <a:ext cx="774002" cy="1365886"/>
            <a:chOff x="3215680" y="2132856"/>
            <a:chExt cx="1224136" cy="2160240"/>
          </a:xfrm>
        </p:grpSpPr>
        <p:cxnSp>
          <p:nvCxnSpPr>
            <p:cNvPr id="150" name="Conector Reto 149"/>
            <p:cNvCxnSpPr/>
            <p:nvPr/>
          </p:nvCxnSpPr>
          <p:spPr>
            <a:xfrm>
              <a:off x="323042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to 150"/>
            <p:cNvCxnSpPr/>
            <p:nvPr/>
          </p:nvCxnSpPr>
          <p:spPr>
            <a:xfrm>
              <a:off x="442506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/>
            <p:cNvCxnSpPr/>
            <p:nvPr/>
          </p:nvCxnSpPr>
          <p:spPr>
            <a:xfrm>
              <a:off x="3215680" y="4270957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0" name="Imagem 2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08" y="3882378"/>
            <a:ext cx="1292358" cy="508990"/>
          </a:xfrm>
          <a:prstGeom prst="rect">
            <a:avLst/>
          </a:prstGeom>
        </p:spPr>
      </p:pic>
      <p:pic>
        <p:nvPicPr>
          <p:cNvPr id="223" name="Imagem 2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2144" y="2112035"/>
            <a:ext cx="1284991" cy="408561"/>
          </a:xfrm>
          <a:prstGeom prst="rect">
            <a:avLst/>
          </a:prstGeom>
        </p:spPr>
      </p:pic>
      <p:pic>
        <p:nvPicPr>
          <p:cNvPr id="224" name="Imagem 2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3708" y="4813131"/>
            <a:ext cx="1224031" cy="484844"/>
          </a:xfrm>
          <a:prstGeom prst="rect">
            <a:avLst/>
          </a:prstGeom>
        </p:spPr>
      </p:pic>
      <p:sp>
        <p:nvSpPr>
          <p:cNvPr id="33" name="Retângulo 32"/>
          <p:cNvSpPr/>
          <p:nvPr/>
        </p:nvSpPr>
        <p:spPr>
          <a:xfrm>
            <a:off x="1415480" y="1781200"/>
            <a:ext cx="2088232" cy="4773640"/>
          </a:xfrm>
          <a:prstGeom prst="rect">
            <a:avLst/>
          </a:prstGeom>
          <a:noFill/>
          <a:ln w="635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: Cantos Arredondados 33"/>
          <p:cNvSpPr/>
          <p:nvPr/>
        </p:nvSpPr>
        <p:spPr>
          <a:xfrm>
            <a:off x="3332033" y="1560506"/>
            <a:ext cx="695434" cy="644355"/>
          </a:xfrm>
          <a:prstGeom prst="round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tângulo: Cantos Arredondados 156"/>
          <p:cNvSpPr/>
          <p:nvPr/>
        </p:nvSpPr>
        <p:spPr>
          <a:xfrm>
            <a:off x="1133656" y="2053438"/>
            <a:ext cx="576061" cy="533750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tângulo: Cantos Arredondados 157"/>
          <p:cNvSpPr/>
          <p:nvPr/>
        </p:nvSpPr>
        <p:spPr>
          <a:xfrm>
            <a:off x="1128432" y="2963384"/>
            <a:ext cx="576061" cy="533750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Retângulo: Cantos Arredondados 158"/>
          <p:cNvSpPr/>
          <p:nvPr/>
        </p:nvSpPr>
        <p:spPr>
          <a:xfrm>
            <a:off x="1128431" y="3883008"/>
            <a:ext cx="576061" cy="533750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tângulo: Cantos Arredondados 159"/>
          <p:cNvSpPr/>
          <p:nvPr/>
        </p:nvSpPr>
        <p:spPr>
          <a:xfrm>
            <a:off x="1128430" y="4728482"/>
            <a:ext cx="576061" cy="533750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Retângulo: Cantos Arredondados 160"/>
          <p:cNvSpPr/>
          <p:nvPr/>
        </p:nvSpPr>
        <p:spPr>
          <a:xfrm>
            <a:off x="1128430" y="5709240"/>
            <a:ext cx="576061" cy="533750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5445692" y="2204864"/>
            <a:ext cx="6122916" cy="808823"/>
            <a:chOff x="5445692" y="1916832"/>
            <a:chExt cx="6122916" cy="808823"/>
          </a:xfrm>
        </p:grpSpPr>
        <p:sp>
          <p:nvSpPr>
            <p:cNvPr id="35" name="Espaço Reservado para Conteúdo 2"/>
            <p:cNvSpPr txBox="1"/>
            <p:nvPr/>
          </p:nvSpPr>
          <p:spPr bwMode="auto">
            <a:xfrm>
              <a:off x="5445692" y="1916832"/>
              <a:ext cx="6122916" cy="808823"/>
            </a:xfrm>
            <a:prstGeom prst="rect">
              <a:avLst/>
            </a:prstGeom>
            <a:noFill/>
            <a:ln w="28575">
              <a:noFill/>
            </a:ln>
          </p:spPr>
          <p:txBody>
            <a:bodyPr vert="horz" wrap="none" lIns="91440" tIns="45720" rIns="91440" bIns="45720" numCol="1" anchor="ctr" anchorCtr="0" compatLnSpc="1">
              <a:noAutofit/>
            </a:bodyPr>
            <a:lstStyle>
              <a:lvl1pPr marL="319405" indent="-319405" algn="l" rtl="0" eaLnBrk="1" fontAlgn="base" hangingPunct="1">
                <a:spcBef>
                  <a:spcPts val="7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80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40080" indent="-273050" algn="l" rtl="0" eaLnBrk="1" fontAlgn="base" hangingPunct="1">
                <a:spcBef>
                  <a:spcPts val="55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914400" indent="-228600" algn="l" rtl="0" eaLnBrk="1" fontAlgn="base" hangingPunct="1">
                <a:spcBef>
                  <a:spcPts val="5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371600" indent="-228600" algn="l" rtl="0" eaLnBrk="1" fontAlgn="base" hangingPunct="1">
                <a:spcBef>
                  <a:spcPts val="400"/>
                </a:spcBef>
                <a:spcAft>
                  <a:spcPct val="0"/>
                </a:spcAft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1828800" indent="-228600" algn="l" rtl="0" eaLnBrk="1" fontAlgn="base" hangingPunct="1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103120" indent="-22860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" panose="05000000000000000000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7440" indent="-22860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51760" indent="-22860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anose="05000000000000000000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26080" indent="-228600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Wingdings" panose="05000000000000000000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5895" indent="0" algn="r">
                <a:spcBef>
                  <a:spcPts val="1200"/>
                </a:spcBef>
                <a:spcAft>
                  <a:spcPts val="600"/>
                </a:spcAft>
                <a:buClr>
                  <a:schemeClr val="tx2"/>
                </a:buClr>
                <a:buSzPct val="65000"/>
                <a:buNone/>
              </a:pPr>
              <a:r>
                <a:rPr lang="pt-BR" sz="4000" b="1" i="0" dirty="0">
                  <a:solidFill>
                    <a:srgbClr val="CC0066"/>
                  </a:solidFill>
                </a:rPr>
                <a:t>vaga </a:t>
              </a:r>
              <a:r>
                <a:rPr lang="pt-BR" sz="4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 = </a:t>
              </a:r>
              <a:r>
                <a:rPr lang="pt-BR" sz="4000" b="1" i="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     ,     ,     ]</a:t>
              </a:r>
              <a:endParaRPr lang="pt-BR" sz="4000" b="1" i="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4" name="Agrupar 3"/>
            <p:cNvGrpSpPr/>
            <p:nvPr/>
          </p:nvGrpSpPr>
          <p:grpSpPr>
            <a:xfrm>
              <a:off x="6522647" y="2104432"/>
              <a:ext cx="4569446" cy="508990"/>
              <a:chOff x="6522647" y="2104432"/>
              <a:chExt cx="4569446" cy="508990"/>
            </a:xfrm>
          </p:grpSpPr>
          <p:pic>
            <p:nvPicPr>
              <p:cNvPr id="39" name="Imagem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522647" y="2204861"/>
                <a:ext cx="1284991" cy="408561"/>
              </a:xfrm>
              <a:prstGeom prst="rect">
                <a:avLst/>
              </a:prstGeom>
            </p:spPr>
          </p:pic>
          <p:pic>
            <p:nvPicPr>
              <p:cNvPr id="40" name="Imagem 39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5030" y="2104432"/>
                <a:ext cx="1292358" cy="508990"/>
              </a:xfrm>
              <a:prstGeom prst="rect">
                <a:avLst/>
              </a:prstGeom>
            </p:spPr>
          </p:pic>
          <p:pic>
            <p:nvPicPr>
              <p:cNvPr id="42" name="Imagem 4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9868062" y="2104432"/>
                <a:ext cx="1224031" cy="484844"/>
              </a:xfrm>
              <a:prstGeom prst="rect">
                <a:avLst/>
              </a:prstGeom>
            </p:spPr>
          </p:pic>
        </p:grpSp>
      </p:grpSp>
      <p:sp>
        <p:nvSpPr>
          <p:cNvPr id="41" name="Retângulo: Cantos Arredondados 40"/>
          <p:cNvSpPr/>
          <p:nvPr/>
        </p:nvSpPr>
        <p:spPr>
          <a:xfrm>
            <a:off x="3646473" y="2252159"/>
            <a:ext cx="7922135" cy="8088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43" name="Texto explicativo retangular com cantos arredondados 2"/>
          <p:cNvSpPr/>
          <p:nvPr/>
        </p:nvSpPr>
        <p:spPr>
          <a:xfrm>
            <a:off x="7195166" y="3761276"/>
            <a:ext cx="3066516" cy="1205196"/>
          </a:xfrm>
          <a:prstGeom prst="wedgeRoundRectCallout">
            <a:avLst>
              <a:gd name="adj1" fmla="val -35807"/>
              <a:gd name="adj2" fmla="val -108195"/>
              <a:gd name="adj3" fmla="val 1666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 uma variável composta e insere elementos</a:t>
            </a:r>
            <a:endParaRPr lang="pt-BR" altLang="pt-BR" sz="2400" b="1" i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ítulo 1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Compostas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0" y="1271591"/>
            <a:ext cx="711200" cy="244475"/>
          </a:xfrm>
        </p:spPr>
        <p:txBody>
          <a:bodyPr>
            <a:normAutofit fontScale="85000" lnSpcReduction="20000"/>
          </a:bodyPr>
          <a:lstStyle/>
          <a:p>
            <a:fld id="{BD266BE7-899D-4075-917F-DBDE33B6B692}" type="slidenum">
              <a:rPr lang="pt-BR" smtClean="0"/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11200" y="1671145"/>
            <a:ext cx="10871200" cy="5112568"/>
          </a:xfrm>
          <a:prstGeom prst="rect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" name="Agrupar 4"/>
          <p:cNvGrpSpPr/>
          <p:nvPr/>
        </p:nvGrpSpPr>
        <p:grpSpPr>
          <a:xfrm>
            <a:off x="2783632" y="1978759"/>
            <a:ext cx="6122916" cy="808823"/>
            <a:chOff x="5445692" y="1916832"/>
            <a:chExt cx="6122916" cy="808823"/>
          </a:xfrm>
        </p:grpSpPr>
        <p:sp>
          <p:nvSpPr>
            <p:cNvPr id="35" name="Espaço Reservado para Conteúdo 2"/>
            <p:cNvSpPr txBox="1"/>
            <p:nvPr/>
          </p:nvSpPr>
          <p:spPr bwMode="auto">
            <a:xfrm>
              <a:off x="5445692" y="1916832"/>
              <a:ext cx="6122916" cy="808823"/>
            </a:xfrm>
            <a:prstGeom prst="rect">
              <a:avLst/>
            </a:prstGeom>
            <a:noFill/>
            <a:ln w="28575">
              <a:noFill/>
            </a:ln>
          </p:spPr>
          <p:txBody>
            <a:bodyPr vert="horz" wrap="none" lIns="91440" tIns="45720" rIns="91440" bIns="45720" numCol="1" anchor="ctr" anchorCtr="0" compatLnSpc="1">
              <a:noAutofit/>
            </a:bodyPr>
            <a:lstStyle>
              <a:lvl1pPr marL="319405" indent="-319405" algn="l" rtl="0" eaLnBrk="1" fontAlgn="base" hangingPunct="1">
                <a:spcBef>
                  <a:spcPts val="7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80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1pPr>
              <a:lvl2pPr marL="640080" indent="-273050" algn="l" rtl="0" eaLnBrk="1" fontAlgn="base" hangingPunct="1">
                <a:spcBef>
                  <a:spcPts val="55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2pPr>
              <a:lvl3pPr marL="914400" indent="-228600" algn="l" rtl="0" eaLnBrk="1" fontAlgn="base" hangingPunct="1">
                <a:spcBef>
                  <a:spcPts val="5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3pPr>
              <a:lvl4pPr marL="1371600" indent="-228600" algn="l" rtl="0" eaLnBrk="1" fontAlgn="base" hangingPunct="1">
                <a:spcBef>
                  <a:spcPts val="400"/>
                </a:spcBef>
                <a:spcAft>
                  <a:spcPct val="0"/>
                </a:spcAft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4pPr>
              <a:lvl5pPr marL="1828800" indent="-228600" algn="l" rtl="0" eaLnBrk="1" fontAlgn="base" hangingPunct="1">
                <a:spcBef>
                  <a:spcPts val="4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defRPr>
              </a:lvl5pPr>
              <a:lvl6pPr marL="2103120" indent="-22860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Wingdings" panose="05000000000000000000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7440" indent="-22860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51760" indent="-22860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" panose="05000000000000000000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26080" indent="-228600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Wingdings" panose="05000000000000000000"/>
                <a:buChar char="§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5895" indent="0" algn="r">
                <a:spcBef>
                  <a:spcPts val="1200"/>
                </a:spcBef>
                <a:spcAft>
                  <a:spcPts val="600"/>
                </a:spcAft>
                <a:buClr>
                  <a:schemeClr val="tx2"/>
                </a:buClr>
                <a:buSzPct val="65000"/>
                <a:buNone/>
              </a:pPr>
              <a:r>
                <a:rPr lang="pt-BR" sz="4000" b="1" i="0" dirty="0">
                  <a:solidFill>
                    <a:srgbClr val="CC0066"/>
                  </a:solidFill>
                </a:rPr>
                <a:t>vaga </a:t>
              </a:r>
              <a:r>
                <a:rPr lang="pt-BR" sz="4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 = </a:t>
              </a:r>
              <a:r>
                <a:rPr lang="pt-BR" sz="4000" b="1" i="0" dirty="0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     ,     ,     ]</a:t>
              </a:r>
              <a:endParaRPr lang="pt-BR" sz="4000" b="1" i="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4" name="Agrupar 3"/>
            <p:cNvGrpSpPr/>
            <p:nvPr/>
          </p:nvGrpSpPr>
          <p:grpSpPr>
            <a:xfrm>
              <a:off x="6522647" y="2104432"/>
              <a:ext cx="4569446" cy="508990"/>
              <a:chOff x="6522647" y="2104432"/>
              <a:chExt cx="4569446" cy="508990"/>
            </a:xfrm>
          </p:grpSpPr>
          <p:pic>
            <p:nvPicPr>
              <p:cNvPr id="39" name="Imagem 38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522647" y="2204861"/>
                <a:ext cx="1284991" cy="408561"/>
              </a:xfrm>
              <a:prstGeom prst="rect">
                <a:avLst/>
              </a:prstGeom>
            </p:spPr>
          </p:pic>
          <p:pic>
            <p:nvPicPr>
              <p:cNvPr id="40" name="Imagem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55030" y="2104432"/>
                <a:ext cx="1292358" cy="508990"/>
              </a:xfrm>
              <a:prstGeom prst="rect">
                <a:avLst/>
              </a:prstGeom>
            </p:spPr>
          </p:pic>
          <p:pic>
            <p:nvPicPr>
              <p:cNvPr id="42" name="Imagem 4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9868062" y="2104432"/>
                <a:ext cx="1224031" cy="484844"/>
              </a:xfrm>
              <a:prstGeom prst="rect">
                <a:avLst/>
              </a:prstGeom>
            </p:spPr>
          </p:pic>
        </p:grpSp>
      </p:grpSp>
      <p:sp>
        <p:nvSpPr>
          <p:cNvPr id="43" name="Espaço Reservado para Conteúdo 2"/>
          <p:cNvSpPr txBox="1"/>
          <p:nvPr/>
        </p:nvSpPr>
        <p:spPr bwMode="auto">
          <a:xfrm>
            <a:off x="3472960" y="3861047"/>
            <a:ext cx="678824" cy="576065"/>
          </a:xfrm>
          <a:prstGeom prst="rect">
            <a:avLst/>
          </a:prstGeom>
          <a:noFill/>
          <a:ln w="28575">
            <a:noFill/>
          </a:ln>
        </p:spPr>
        <p:txBody>
          <a:bodyPr vert="horz" wrap="none" lIns="91440" tIns="45720" rIns="91440" bIns="45720" numCol="1" anchor="ctr" anchorCtr="0" compatLnSpc="1">
            <a:noAutofit/>
          </a:bodyPr>
          <a:lstStyle>
            <a:lvl1pPr marL="319405" indent="-319405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40080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None/>
            </a:pPr>
            <a:r>
              <a:rPr lang="pt-BR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pt-BR" sz="40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562027" y="4466462"/>
            <a:ext cx="5644009" cy="936104"/>
          </a:xfrm>
          <a:prstGeom prst="rect">
            <a:avLst/>
          </a:prstGeom>
          <a:noFill/>
          <a:ln w="635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5448554" y="4466462"/>
            <a:ext cx="0" cy="936104"/>
          </a:xfrm>
          <a:prstGeom prst="line">
            <a:avLst/>
          </a:prstGeom>
          <a:ln w="6032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7320136" y="4478124"/>
            <a:ext cx="0" cy="936104"/>
          </a:xfrm>
          <a:prstGeom prst="line">
            <a:avLst/>
          </a:prstGeom>
          <a:ln w="6032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m 5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73638" y="4745341"/>
            <a:ext cx="1284991" cy="408561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53" y="4644912"/>
            <a:ext cx="1292358" cy="508990"/>
          </a:xfrm>
          <a:prstGeom prst="rect">
            <a:avLst/>
          </a:prstGeom>
        </p:spPr>
      </p:pic>
      <p:pic>
        <p:nvPicPr>
          <p:cNvPr id="57" name="Imagem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08168" y="4644912"/>
            <a:ext cx="1224031" cy="484844"/>
          </a:xfrm>
          <a:prstGeom prst="rect">
            <a:avLst/>
          </a:prstGeom>
        </p:spPr>
      </p:pic>
      <p:sp>
        <p:nvSpPr>
          <p:cNvPr id="58" name="Espaço Reservado para Conteúdo 2"/>
          <p:cNvSpPr txBox="1"/>
          <p:nvPr/>
        </p:nvSpPr>
        <p:spPr bwMode="auto">
          <a:xfrm>
            <a:off x="4193041" y="5445224"/>
            <a:ext cx="678824" cy="576065"/>
          </a:xfrm>
          <a:prstGeom prst="rect">
            <a:avLst/>
          </a:prstGeom>
          <a:noFill/>
          <a:ln w="28575">
            <a:noFill/>
          </a:ln>
        </p:spPr>
        <p:txBody>
          <a:bodyPr vert="horz" wrap="none" lIns="91440" tIns="45720" rIns="91440" bIns="45720" numCol="1" anchor="ctr" anchorCtr="0" compatLnSpc="1">
            <a:noAutofit/>
          </a:bodyPr>
          <a:lstStyle>
            <a:lvl1pPr marL="319405" indent="-319405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40080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None/>
            </a:pPr>
            <a:r>
              <a:rPr lang="pt-BR" sz="40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pt-BR" sz="40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Espaço Reservado para Conteúdo 2"/>
          <p:cNvSpPr txBox="1"/>
          <p:nvPr/>
        </p:nvSpPr>
        <p:spPr bwMode="auto">
          <a:xfrm>
            <a:off x="6065248" y="5445224"/>
            <a:ext cx="678824" cy="576065"/>
          </a:xfrm>
          <a:prstGeom prst="rect">
            <a:avLst/>
          </a:prstGeom>
          <a:noFill/>
          <a:ln w="28575">
            <a:noFill/>
          </a:ln>
        </p:spPr>
        <p:txBody>
          <a:bodyPr vert="horz" wrap="none" lIns="91440" tIns="45720" rIns="91440" bIns="45720" numCol="1" anchor="ctr" anchorCtr="0" compatLnSpc="1">
            <a:noAutofit/>
          </a:bodyPr>
          <a:lstStyle>
            <a:lvl1pPr marL="319405" indent="-319405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40080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None/>
            </a:pPr>
            <a:r>
              <a:rPr lang="pt-BR" sz="40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pt-BR" sz="40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Espaço Reservado para Conteúdo 2"/>
          <p:cNvSpPr txBox="1"/>
          <p:nvPr/>
        </p:nvSpPr>
        <p:spPr bwMode="auto">
          <a:xfrm>
            <a:off x="7896200" y="5445224"/>
            <a:ext cx="678824" cy="576065"/>
          </a:xfrm>
          <a:prstGeom prst="rect">
            <a:avLst/>
          </a:prstGeom>
          <a:noFill/>
          <a:ln w="28575">
            <a:noFill/>
          </a:ln>
        </p:spPr>
        <p:txBody>
          <a:bodyPr vert="horz" wrap="none" lIns="91440" tIns="45720" rIns="91440" bIns="45720" numCol="1" anchor="ctr" anchorCtr="0" compatLnSpc="1">
            <a:noAutofit/>
          </a:bodyPr>
          <a:lstStyle>
            <a:lvl1pPr marL="319405" indent="-319405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40080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None/>
            </a:pPr>
            <a:r>
              <a:rPr lang="pt-BR" sz="40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t-BR" sz="40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969244" y="3364742"/>
            <a:ext cx="1494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>
                <a:solidFill>
                  <a:srgbClr val="FF0000"/>
                </a:solidFill>
              </a:rPr>
              <a:t>array</a:t>
            </a:r>
            <a:endParaRPr lang="pt-BR" sz="3200" b="1" dirty="0">
              <a:solidFill>
                <a:srgbClr val="FF0000"/>
              </a:solidFill>
            </a:endParaRPr>
          </a:p>
          <a:p>
            <a:pPr algn="ctr"/>
            <a:r>
              <a:rPr lang="pt-BR" sz="3200" b="1" dirty="0">
                <a:solidFill>
                  <a:srgbClr val="FF0000"/>
                </a:solidFill>
              </a:rPr>
              <a:t>(vetor)</a:t>
            </a:r>
            <a:endParaRPr lang="pt-BR" sz="3200" b="1" dirty="0">
              <a:solidFill>
                <a:srgbClr val="FF0000"/>
              </a:solidFill>
            </a:endParaRPr>
          </a:p>
        </p:txBody>
      </p:sp>
      <p:cxnSp>
        <p:nvCxnSpPr>
          <p:cNvPr id="62" name="Conector de Seta Reta 4"/>
          <p:cNvCxnSpPr/>
          <p:nvPr/>
        </p:nvCxnSpPr>
        <p:spPr>
          <a:xfrm>
            <a:off x="2279576" y="3861047"/>
            <a:ext cx="1368152" cy="274757"/>
          </a:xfrm>
          <a:prstGeom prst="curvedConnector3">
            <a:avLst>
              <a:gd name="adj1" fmla="val 85722"/>
            </a:avLst>
          </a:prstGeom>
          <a:ln w="50800">
            <a:solidFill>
              <a:srgbClr val="FF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1295143" y="5547752"/>
            <a:ext cx="1661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FF0000"/>
                </a:solidFill>
              </a:rPr>
              <a:t>índice</a:t>
            </a:r>
            <a:endParaRPr lang="pt-BR" sz="3200" b="1" dirty="0">
              <a:solidFill>
                <a:srgbClr val="FF0000"/>
              </a:solidFill>
            </a:endParaRPr>
          </a:p>
          <a:p>
            <a:pPr algn="ctr"/>
            <a:r>
              <a:rPr lang="pt-BR" sz="3200" b="1" dirty="0">
                <a:solidFill>
                  <a:srgbClr val="FF0000"/>
                </a:solidFill>
              </a:rPr>
              <a:t>(chave)</a:t>
            </a:r>
            <a:endParaRPr lang="pt-BR" sz="3200" b="1" dirty="0">
              <a:solidFill>
                <a:srgbClr val="FF0000"/>
              </a:solidFill>
            </a:endParaRPr>
          </a:p>
        </p:txBody>
      </p:sp>
      <p:cxnSp>
        <p:nvCxnSpPr>
          <p:cNvPr id="75" name="Conector de Seta Reta 4"/>
          <p:cNvCxnSpPr/>
          <p:nvPr/>
        </p:nvCxnSpPr>
        <p:spPr>
          <a:xfrm flipV="1">
            <a:off x="2783632" y="5877272"/>
            <a:ext cx="1512168" cy="144018"/>
          </a:xfrm>
          <a:prstGeom prst="curvedConnector3">
            <a:avLst>
              <a:gd name="adj1" fmla="val 86490"/>
            </a:avLst>
          </a:prstGeom>
          <a:ln w="50800">
            <a:solidFill>
              <a:srgbClr val="FF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/>
          <p:cNvSpPr txBox="1"/>
          <p:nvPr/>
        </p:nvSpPr>
        <p:spPr>
          <a:xfrm>
            <a:off x="9264352" y="3348281"/>
            <a:ext cx="20728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FF0000"/>
                </a:solidFill>
              </a:rPr>
              <a:t>elemento</a:t>
            </a:r>
            <a:endParaRPr lang="pt-BR" sz="3200" b="1" dirty="0">
              <a:solidFill>
                <a:srgbClr val="FF0000"/>
              </a:solidFill>
            </a:endParaRPr>
          </a:p>
          <a:p>
            <a:pPr algn="ctr"/>
            <a:r>
              <a:rPr lang="pt-BR" sz="3200" b="1" dirty="0">
                <a:solidFill>
                  <a:srgbClr val="FF0000"/>
                </a:solidFill>
              </a:rPr>
              <a:t>(item)</a:t>
            </a:r>
            <a:endParaRPr lang="pt-BR" sz="3200" b="1" dirty="0">
              <a:solidFill>
                <a:srgbClr val="FF0000"/>
              </a:solidFill>
            </a:endParaRPr>
          </a:p>
        </p:txBody>
      </p:sp>
      <p:cxnSp>
        <p:nvCxnSpPr>
          <p:cNvPr id="82" name="Conector de Seta Reta 4"/>
          <p:cNvCxnSpPr/>
          <p:nvPr/>
        </p:nvCxnSpPr>
        <p:spPr>
          <a:xfrm rot="10800000" flipV="1">
            <a:off x="8235886" y="3896214"/>
            <a:ext cx="1244490" cy="488785"/>
          </a:xfrm>
          <a:prstGeom prst="curvedConnector3">
            <a:avLst>
              <a:gd name="adj1" fmla="val 92663"/>
            </a:avLst>
          </a:prstGeom>
          <a:ln w="50800">
            <a:solidFill>
              <a:srgbClr val="FF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/>
          <p:cNvSpPr txBox="1"/>
          <p:nvPr/>
        </p:nvSpPr>
        <p:spPr>
          <a:xfrm>
            <a:off x="9336360" y="5376118"/>
            <a:ext cx="20931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FF0000"/>
                </a:solidFill>
              </a:rPr>
              <a:t>conteúdo</a:t>
            </a:r>
            <a:endParaRPr lang="pt-BR" sz="3200" b="1" dirty="0">
              <a:solidFill>
                <a:srgbClr val="FF0000"/>
              </a:solidFill>
            </a:endParaRPr>
          </a:p>
          <a:p>
            <a:pPr algn="ctr"/>
            <a:r>
              <a:rPr lang="pt-BR" sz="3200" b="1" dirty="0">
                <a:solidFill>
                  <a:srgbClr val="FF0000"/>
                </a:solidFill>
              </a:rPr>
              <a:t>(valor)</a:t>
            </a:r>
            <a:endParaRPr lang="pt-BR" sz="3200" b="1" dirty="0">
              <a:solidFill>
                <a:srgbClr val="FF0000"/>
              </a:solidFill>
            </a:endParaRPr>
          </a:p>
        </p:txBody>
      </p:sp>
      <p:cxnSp>
        <p:nvCxnSpPr>
          <p:cNvPr id="90" name="Conector de Seta Reta 4"/>
          <p:cNvCxnSpPr>
            <a:stCxn id="89" idx="0"/>
            <a:endCxn id="57" idx="3"/>
          </p:cNvCxnSpPr>
          <p:nvPr/>
        </p:nvCxnSpPr>
        <p:spPr>
          <a:xfrm rot="16200000" flipV="1">
            <a:off x="9363178" y="4356355"/>
            <a:ext cx="488784" cy="1550741"/>
          </a:xfrm>
          <a:prstGeom prst="curvedConnector2">
            <a:avLst/>
          </a:prstGeom>
          <a:ln w="50800">
            <a:solidFill>
              <a:srgbClr val="FF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74" grpId="0"/>
      <p:bldP spid="81" grpId="0"/>
      <p:bldP spid="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Compostas – Definição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dirty="0"/>
              <a:t>Uma variável composta é variável que pode possuir um </a:t>
            </a:r>
            <a:r>
              <a:rPr lang="pt-BR" b="1" dirty="0">
                <a:solidFill>
                  <a:schemeClr val="accent1"/>
                </a:solidFill>
              </a:rPr>
              <a:t>conjunto sequencial de valores</a:t>
            </a:r>
            <a:r>
              <a:rPr lang="pt-BR" dirty="0"/>
              <a:t>.</a:t>
            </a:r>
            <a:endParaRPr lang="pt-BR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dirty="0"/>
              <a:t>Estes </a:t>
            </a:r>
            <a:r>
              <a:rPr lang="pt-BR" b="1" dirty="0">
                <a:solidFill>
                  <a:schemeClr val="accent1"/>
                </a:solidFill>
              </a:rPr>
              <a:t>valores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são chamados </a:t>
            </a:r>
            <a:r>
              <a:rPr lang="pt-BR" dirty="0"/>
              <a:t>de </a:t>
            </a:r>
            <a:r>
              <a:rPr lang="pt-BR" b="1" dirty="0">
                <a:solidFill>
                  <a:schemeClr val="accent1"/>
                </a:solidFill>
              </a:rPr>
              <a:t>elementos</a:t>
            </a:r>
            <a:r>
              <a:rPr lang="pt-BR" dirty="0"/>
              <a:t> ou </a:t>
            </a:r>
            <a:r>
              <a:rPr lang="pt-BR" b="1" dirty="0">
                <a:solidFill>
                  <a:schemeClr val="accent1"/>
                </a:solidFill>
              </a:rPr>
              <a:t>itens</a:t>
            </a:r>
            <a:r>
              <a:rPr lang="pt-BR" dirty="0"/>
              <a:t>;</a:t>
            </a:r>
            <a:endParaRPr lang="pt-BR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b="1" dirty="0">
                <a:solidFill>
                  <a:schemeClr val="accent1"/>
                </a:solidFill>
              </a:rPr>
              <a:t>Cada elemento </a:t>
            </a:r>
            <a:r>
              <a:rPr lang="pt-BR" dirty="0"/>
              <a:t>(valor) </a:t>
            </a:r>
            <a:r>
              <a:rPr lang="pt-BR" b="1" dirty="0">
                <a:solidFill>
                  <a:srgbClr val="FF0000"/>
                </a:solidFill>
              </a:rPr>
              <a:t>é identificado </a:t>
            </a:r>
            <a:r>
              <a:rPr lang="pt-BR" dirty="0"/>
              <a:t>/ acessado por um </a:t>
            </a:r>
            <a:r>
              <a:rPr lang="pt-BR" b="1" dirty="0">
                <a:solidFill>
                  <a:schemeClr val="accent1"/>
                </a:solidFill>
              </a:rPr>
              <a:t>índice</a:t>
            </a:r>
            <a:r>
              <a:rPr lang="pt-BR" dirty="0"/>
              <a:t>.</a:t>
            </a:r>
            <a:endParaRPr lang="pt-BR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dirty="0"/>
              <a:t>Também são chamadas de </a:t>
            </a:r>
            <a:r>
              <a:rPr lang="pt-BR" b="1" dirty="0">
                <a:solidFill>
                  <a:schemeClr val="accent1"/>
                </a:solidFill>
              </a:rPr>
              <a:t>Estruturas de Dados Compostas</a:t>
            </a:r>
            <a:endParaRPr lang="pt-BR" b="1" dirty="0">
              <a:solidFill>
                <a:schemeClr val="accent1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dirty="0"/>
              <a:t>Em </a:t>
            </a:r>
            <a:r>
              <a:rPr lang="pt-BR" dirty="0" err="1"/>
              <a:t>JavaScript</a:t>
            </a:r>
            <a:r>
              <a:rPr lang="pt-BR" dirty="0"/>
              <a:t> uma variável composta é representada por um </a:t>
            </a:r>
            <a:r>
              <a:rPr lang="pt-BR" b="1" dirty="0" err="1">
                <a:solidFill>
                  <a:srgbClr val="FF0000"/>
                </a:solidFill>
              </a:rPr>
              <a:t>Array</a:t>
            </a:r>
            <a:r>
              <a:rPr lang="pt-BR" dirty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</a:t>
            </a:r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Um </a:t>
            </a:r>
            <a:r>
              <a:rPr lang="pt-BR" b="1" i="1" dirty="0" err="1">
                <a:solidFill>
                  <a:schemeClr val="accent1"/>
                </a:solidFill>
              </a:rPr>
              <a:t>array</a:t>
            </a:r>
            <a:r>
              <a:rPr lang="pt-BR" dirty="0"/>
              <a:t> é um </a:t>
            </a:r>
            <a:r>
              <a:rPr lang="pt-BR" b="1" dirty="0">
                <a:solidFill>
                  <a:schemeClr val="accent1"/>
                </a:solidFill>
              </a:rPr>
              <a:t>conjunto sequencial de valores </a:t>
            </a:r>
            <a:r>
              <a:rPr lang="pt-BR" dirty="0"/>
              <a:t>(elementos, ou itens), onde cada valor é </a:t>
            </a:r>
            <a:r>
              <a:rPr lang="pt-BR" b="1" dirty="0">
                <a:solidFill>
                  <a:srgbClr val="FF0000"/>
                </a:solidFill>
              </a:rPr>
              <a:t>identificado</a:t>
            </a:r>
            <a:r>
              <a:rPr lang="pt-BR" dirty="0"/>
              <a:t> por um </a:t>
            </a:r>
            <a:r>
              <a:rPr lang="pt-BR" b="1" dirty="0">
                <a:solidFill>
                  <a:schemeClr val="accent1"/>
                </a:solidFill>
              </a:rPr>
              <a:t>índice</a:t>
            </a:r>
            <a:r>
              <a:rPr lang="pt-BR" dirty="0"/>
              <a:t>.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Os </a:t>
            </a:r>
            <a:r>
              <a:rPr lang="pt-BR" i="1" dirty="0" err="1"/>
              <a:t>arrays</a:t>
            </a:r>
            <a:r>
              <a:rPr lang="pt-BR" dirty="0"/>
              <a:t> são semelhantes às listas de outras linguagens.</a:t>
            </a:r>
            <a:endParaRPr lang="pt-BR" dirty="0"/>
          </a:p>
          <a:p>
            <a:pPr lvl="1">
              <a:spcBef>
                <a:spcPts val="0"/>
              </a:spcBef>
            </a:pPr>
            <a:r>
              <a:rPr lang="pt-BR" dirty="0"/>
              <a:t>Sintaxe:</a:t>
            </a:r>
            <a:endParaRPr lang="pt-BR" dirty="0"/>
          </a:p>
          <a:p>
            <a:pPr>
              <a:spcBef>
                <a:spcPts val="0"/>
              </a:spcBef>
            </a:pPr>
            <a:endParaRPr lang="pt-BR" sz="2400" dirty="0"/>
          </a:p>
          <a:p>
            <a:pPr>
              <a:spcBef>
                <a:spcPts val="0"/>
              </a:spcBef>
            </a:pPr>
            <a:endParaRPr lang="pt-BR" dirty="0"/>
          </a:p>
          <a:p>
            <a:pPr lvl="1">
              <a:spcBef>
                <a:spcPts val="0"/>
              </a:spcBef>
            </a:pPr>
            <a:r>
              <a:rPr lang="pt-BR" dirty="0"/>
              <a:t>Exemplo:</a:t>
            </a:r>
            <a:endParaRPr lang="pt-BR" dirty="0"/>
          </a:p>
          <a:p>
            <a:pPr>
              <a:spcBef>
                <a:spcPts val="0"/>
              </a:spcBef>
            </a:pPr>
            <a:endParaRPr lang="pt-BR" sz="2400" dirty="0"/>
          </a:p>
          <a:p>
            <a:pPr marL="0" indent="0">
              <a:spcBef>
                <a:spcPts val="0"/>
              </a:spcBef>
              <a:buNone/>
            </a:pPr>
            <a:endParaRPr lang="pt-BR" sz="2000" b="1" i="1" dirty="0"/>
          </a:p>
          <a:p>
            <a:pPr marL="0" indent="0">
              <a:spcBef>
                <a:spcPts val="0"/>
              </a:spcBef>
              <a:buNone/>
            </a:pPr>
            <a:r>
              <a:rPr lang="pt-BR" b="1" i="1" dirty="0"/>
              <a:t>compras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90357-B64D-4E4C-ADED-1648E2FB294E}" type="slidenum">
              <a:rPr lang="pt-BR" smtClean="0"/>
            </a:fld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23392" y="3429000"/>
            <a:ext cx="10976864" cy="49244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88900" lvl="2" indent="0">
              <a:spcBef>
                <a:spcPts val="0"/>
              </a:spcBef>
              <a:spcAft>
                <a:spcPts val="600"/>
              </a:spcAft>
              <a:buSzPct val="60000"/>
              <a:buNone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=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&lt;elemento1&gt;, &lt;elemento2&gt;, ..., &lt;</a:t>
            </a: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elementoN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816864" y="5724480"/>
          <a:ext cx="10247688" cy="94488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561922"/>
                <a:gridCol w="2561922"/>
                <a:gridCol w="2561922"/>
                <a:gridCol w="256192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kumimoji="0" lang="pt-BR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Arroz</a:t>
                      </a:r>
                      <a:endParaRPr kumimoji="0" lang="pt-BR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kumimoji="0" lang="pt-BR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Feijão</a:t>
                      </a:r>
                      <a:endParaRPr kumimoji="0" lang="pt-BR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kumimoji="0" lang="pt-BR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Café</a:t>
                      </a:r>
                      <a:endParaRPr kumimoji="0" lang="pt-BR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kumimoji="0" lang="pt-BR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Leite</a:t>
                      </a:r>
                      <a:endParaRPr kumimoji="0" lang="pt-BR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816864" y="4561964"/>
            <a:ext cx="10247688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0" lvl="2" indent="0" algn="ctr">
              <a:spcBef>
                <a:spcPts val="0"/>
              </a:spcBef>
              <a:spcAft>
                <a:spcPts val="600"/>
              </a:spcAft>
              <a:buSzPct val="60000"/>
              <a:buNone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compras = </a:t>
            </a: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`Arroz`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`Feijão`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`Café`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`Leite`</a:t>
            </a: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</a:t>
            </a:r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 </a:t>
            </a:r>
            <a:r>
              <a:rPr lang="pt-BR" dirty="0" err="1"/>
              <a:t>JavaScript</a:t>
            </a:r>
            <a:r>
              <a:rPr lang="pt-BR" dirty="0"/>
              <a:t> usa colchetes para acessar um elemento do </a:t>
            </a:r>
            <a:r>
              <a:rPr lang="pt-BR" i="1" dirty="0" err="1"/>
              <a:t>array</a:t>
            </a:r>
            <a:r>
              <a:rPr lang="pt-BR" dirty="0"/>
              <a:t>. </a:t>
            </a:r>
            <a:endParaRPr lang="pt-BR" dirty="0"/>
          </a:p>
          <a:p>
            <a:pPr lvl="1">
              <a:spcBef>
                <a:spcPts val="0"/>
              </a:spcBef>
            </a:pPr>
            <a:r>
              <a:rPr lang="pt-BR" dirty="0"/>
              <a:t>Exemplo:</a:t>
            </a:r>
            <a:endParaRPr lang="pt-BR" dirty="0"/>
          </a:p>
          <a:p>
            <a:pPr>
              <a:spcBef>
                <a:spcPts val="0"/>
              </a:spcBef>
            </a:pPr>
            <a:endParaRPr lang="pt-BR" dirty="0"/>
          </a:p>
          <a:p>
            <a:pPr>
              <a:spcBef>
                <a:spcPts val="0"/>
              </a:spcBef>
            </a:pPr>
            <a:endParaRPr lang="pt-BR" dirty="0"/>
          </a:p>
          <a:p>
            <a:pPr>
              <a:spcBef>
                <a:spcPts val="0"/>
              </a:spcBef>
            </a:pPr>
            <a:endParaRPr lang="pt-BR" dirty="0"/>
          </a:p>
          <a:p>
            <a:pPr>
              <a:spcBef>
                <a:spcPts val="0"/>
              </a:spcBef>
            </a:pPr>
            <a:endParaRPr lang="pt-BR" dirty="0"/>
          </a:p>
          <a:p>
            <a:pPr>
              <a:spcBef>
                <a:spcPts val="0"/>
              </a:spcBef>
            </a:pPr>
            <a:endParaRPr lang="pt-BR" sz="2400" dirty="0"/>
          </a:p>
          <a:p>
            <a:pPr marL="0" indent="0">
              <a:spcBef>
                <a:spcPts val="0"/>
              </a:spcBef>
              <a:buNone/>
            </a:pPr>
            <a:r>
              <a:rPr lang="pt-BR" b="1" i="1" dirty="0"/>
              <a:t>compras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90357-B64D-4E4C-ADED-1648E2FB294E}" type="slidenum">
              <a:rPr lang="pt-BR" smtClean="0"/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16864" y="2708920"/>
            <a:ext cx="10247688" cy="1492716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3230" lvl="2" indent="-338455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7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sz="27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compras = </a:t>
            </a:r>
            <a:r>
              <a:rPr lang="pt-BR" sz="27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7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Arroz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7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7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Feijão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7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7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Café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7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7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Leite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7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pt-BR" sz="27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7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lvl="2" indent="-338455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7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sz="27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primeiro = compras</a:t>
            </a:r>
            <a:r>
              <a:rPr lang="pt-BR" sz="27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pt-BR" sz="27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7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lvl="2" indent="-338455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7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sz="27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ultimo = compras</a:t>
            </a:r>
            <a:r>
              <a:rPr lang="pt-BR" sz="27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pt-BR" sz="27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compras.length</a:t>
            </a:r>
            <a:r>
              <a:rPr lang="pt-BR" sz="27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- 1]</a:t>
            </a:r>
            <a:r>
              <a:rPr lang="pt-BR" sz="27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7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816864" y="5085184"/>
          <a:ext cx="10247688" cy="94488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561922"/>
                <a:gridCol w="2561922"/>
                <a:gridCol w="2561922"/>
                <a:gridCol w="256192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kumimoji="0" lang="pt-BR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Arroz</a:t>
                      </a:r>
                      <a:endParaRPr kumimoji="0" lang="pt-BR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kumimoji="0" lang="pt-BR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Feijão</a:t>
                      </a:r>
                      <a:endParaRPr kumimoji="0" lang="pt-BR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kumimoji="0" lang="pt-BR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Café</a:t>
                      </a:r>
                      <a:endParaRPr kumimoji="0" lang="pt-BR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kumimoji="0" lang="pt-BR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Leite</a:t>
                      </a:r>
                      <a:endParaRPr kumimoji="0" lang="pt-BR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</a:t>
            </a:r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É possível </a:t>
            </a:r>
            <a:r>
              <a:rPr lang="pt-BR" b="1" dirty="0">
                <a:solidFill>
                  <a:schemeClr val="accent1"/>
                </a:solidFill>
              </a:rPr>
              <a:t>iniciar</a:t>
            </a:r>
            <a:r>
              <a:rPr lang="pt-BR" dirty="0"/>
              <a:t> um </a:t>
            </a:r>
            <a:r>
              <a:rPr lang="pt-BR" i="1" dirty="0" err="1"/>
              <a:t>array</a:t>
            </a:r>
            <a:r>
              <a:rPr lang="pt-BR" dirty="0"/>
              <a:t> </a:t>
            </a:r>
            <a:r>
              <a:rPr lang="pt-BR" b="1" dirty="0">
                <a:solidFill>
                  <a:schemeClr val="accent1"/>
                </a:solidFill>
              </a:rPr>
              <a:t>sem nenhum elemento</a:t>
            </a:r>
            <a:r>
              <a:rPr lang="pt-BR" dirty="0"/>
              <a:t> (</a:t>
            </a:r>
            <a:r>
              <a:rPr lang="pt-BR" i="1" dirty="0" err="1"/>
              <a:t>array</a:t>
            </a:r>
            <a:r>
              <a:rPr lang="pt-BR" dirty="0"/>
              <a:t> vazio). </a:t>
            </a:r>
            <a:endParaRPr lang="pt-BR" dirty="0"/>
          </a:p>
          <a:p>
            <a:pPr lvl="1">
              <a:spcBef>
                <a:spcPts val="0"/>
              </a:spcBef>
            </a:pPr>
            <a:r>
              <a:rPr lang="pt-BR" dirty="0"/>
              <a:t>Exemplo:</a:t>
            </a:r>
            <a:endParaRPr lang="pt-BR" dirty="0"/>
          </a:p>
          <a:p>
            <a:pPr>
              <a:spcBef>
                <a:spcPts val="0"/>
              </a:spcBef>
            </a:pPr>
            <a:endParaRPr lang="pt-BR" dirty="0"/>
          </a:p>
          <a:p>
            <a:pPr>
              <a:spcBef>
                <a:spcPts val="0"/>
              </a:spcBef>
            </a:pPr>
            <a:endParaRPr lang="pt-BR" dirty="0"/>
          </a:p>
          <a:p>
            <a:pPr>
              <a:spcBef>
                <a:spcPts val="0"/>
              </a:spcBef>
            </a:pPr>
            <a:endParaRPr lang="pt-BR" sz="2400" dirty="0"/>
          </a:p>
          <a:p>
            <a:pPr>
              <a:spcBef>
                <a:spcPts val="0"/>
              </a:spcBef>
            </a:pPr>
            <a:r>
              <a:rPr lang="pt-BR" dirty="0"/>
              <a:t>É possível </a:t>
            </a:r>
            <a:r>
              <a:rPr lang="pt-BR" b="1" dirty="0">
                <a:solidFill>
                  <a:schemeClr val="accent1"/>
                </a:solidFill>
              </a:rPr>
              <a:t>adicionar</a:t>
            </a:r>
            <a:r>
              <a:rPr lang="pt-BR" dirty="0"/>
              <a:t> </a:t>
            </a:r>
            <a:r>
              <a:rPr lang="pt-BR" b="1" dirty="0">
                <a:solidFill>
                  <a:schemeClr val="accent1"/>
                </a:solidFill>
              </a:rPr>
              <a:t>elementos</a:t>
            </a:r>
            <a:r>
              <a:rPr lang="pt-BR" dirty="0"/>
              <a:t> em um </a:t>
            </a:r>
            <a:r>
              <a:rPr lang="pt-BR" i="1" dirty="0" err="1"/>
              <a:t>array</a:t>
            </a:r>
            <a:r>
              <a:rPr lang="pt-BR" dirty="0"/>
              <a:t>. </a:t>
            </a:r>
            <a:endParaRPr lang="pt-BR" dirty="0"/>
          </a:p>
          <a:p>
            <a:pPr lvl="1">
              <a:spcBef>
                <a:spcPts val="0"/>
              </a:spcBef>
            </a:pPr>
            <a:r>
              <a:rPr lang="pt-BR" dirty="0"/>
              <a:t>Exemplo: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90357-B64D-4E4C-ADED-1648E2FB294E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11200" y="2577678"/>
            <a:ext cx="10871200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530225" lvl="2" indent="-4273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compras = 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pt-BR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Forma mais indicada</a:t>
            </a:r>
            <a:endParaRPr lang="pt-BR" sz="24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427355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compras = 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pt-BR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pt-BR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Forma menos indicada</a:t>
            </a:r>
            <a:endParaRPr lang="pt-BR" sz="26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11200" y="4580775"/>
            <a:ext cx="10871200" cy="206210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603250" lvl="2" indent="-5143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compras = [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Arroz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Feijão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6100" lvl="2" indent="-45720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Adiciona um elemento no final do </a:t>
            </a:r>
            <a:r>
              <a:rPr lang="pt-BR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pt-BR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03250" lvl="2" indent="-5143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compras.</a:t>
            </a:r>
            <a:r>
              <a:rPr lang="pt-BR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Café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6100" lvl="2" indent="-45720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Adiciona um elemento no início do </a:t>
            </a:r>
            <a:r>
              <a:rPr lang="pt-BR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pt-BR" sz="24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03250" lvl="2" indent="-5143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compras.</a:t>
            </a:r>
            <a:r>
              <a:rPr lang="pt-BR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unshift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Leite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aixaSuperior_16x9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Segoe UI Semibold"/>
        <a:ea typeface="Arial"/>
        <a:cs typeface="Arial"/>
      </a:majorFont>
      <a:minorFont>
        <a:latin typeface="Segoe UI"/>
        <a:ea typeface="Arial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edian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zul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FaixaSuperior_16x9</Template>
  <TotalTime>0</TotalTime>
  <Words>7972</Words>
  <Application>WPS Presentation</Application>
  <PresentationFormat>Widescreen</PresentationFormat>
  <Paragraphs>514</Paragraphs>
  <Slides>26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51" baseType="lpstr">
      <vt:lpstr>Arial</vt:lpstr>
      <vt:lpstr>SimSun</vt:lpstr>
      <vt:lpstr>Wingdings</vt:lpstr>
      <vt:lpstr>Times New Roman</vt:lpstr>
      <vt:lpstr>Segoe UI Semibold</vt:lpstr>
      <vt:lpstr>Trebuchet MS</vt:lpstr>
      <vt:lpstr>Droid Sans Fallback</vt:lpstr>
      <vt:lpstr>DejaVu Sans</vt:lpstr>
      <vt:lpstr>Calibri</vt:lpstr>
      <vt:lpstr>Segoe UI</vt:lpstr>
      <vt:lpstr>FreeSans</vt:lpstr>
      <vt:lpstr>Tw Cen MT</vt:lpstr>
      <vt:lpstr>MT Extra</vt:lpstr>
      <vt:lpstr>Wingdings 2</vt:lpstr>
      <vt:lpstr>Webdings</vt:lpstr>
      <vt:lpstr>Wingdings</vt:lpstr>
      <vt:lpstr>Consolas</vt:lpstr>
      <vt:lpstr>Liberation Sans Narrow</vt:lpstr>
      <vt:lpstr>Perpetua</vt:lpstr>
      <vt:lpstr>Georgia</vt:lpstr>
      <vt:lpstr>微软雅黑</vt:lpstr>
      <vt:lpstr>Arial Unicode MS</vt:lpstr>
      <vt:lpstr>FaixaSuperior_16x9</vt:lpstr>
      <vt:lpstr>Tema do Office</vt:lpstr>
      <vt:lpstr>Mediano</vt:lpstr>
      <vt:lpstr>JavaScript – Variáveis Compostas  Disciplina: Desenvolvimento Web II </vt:lpstr>
      <vt:lpstr>Variáveis Simples</vt:lpstr>
      <vt:lpstr>Variáveis Compostas</vt:lpstr>
      <vt:lpstr>Variáveis Compostas</vt:lpstr>
      <vt:lpstr>Variáveis Compostas</vt:lpstr>
      <vt:lpstr>Variáveis Compostas – Definição </vt:lpstr>
      <vt:lpstr>JavaScript – Array</vt:lpstr>
      <vt:lpstr>JavaScript – Array</vt:lpstr>
      <vt:lpstr>JavaScript – Array</vt:lpstr>
      <vt:lpstr>JavaScript – Array</vt:lpstr>
      <vt:lpstr>JavaScript – Array</vt:lpstr>
      <vt:lpstr>JavaScript – Array</vt:lpstr>
      <vt:lpstr>JavaScript – Array</vt:lpstr>
      <vt:lpstr>JavaScript – Array</vt:lpstr>
      <vt:lpstr>JavaScript – Array</vt:lpstr>
      <vt:lpstr>Array e Estruturas de Repetição</vt:lpstr>
      <vt:lpstr>JavaScript – Percorrendo um Array</vt:lpstr>
      <vt:lpstr>JavaScript – Percorrendo um Array</vt:lpstr>
      <vt:lpstr>JavaScript – Percorrendo um Array</vt:lpstr>
      <vt:lpstr>Array e Funções em JavaScript</vt:lpstr>
      <vt:lpstr>JavaScript – Funções: Número Variável de Parâmetros</vt:lpstr>
      <vt:lpstr>JavaScript – Funções: Número Variável de Parâmetros</vt:lpstr>
      <vt:lpstr>JavaScript – Funções: Parâmetros do tipo “Array”</vt:lpstr>
      <vt:lpstr>JavaScript – Funções: Parâmetros do tipo “Array”</vt:lpstr>
      <vt:lpstr>JavaScript – Funções: Parâmetros do tipo “Array”</vt:lpstr>
      <vt:lpstr>Array em JavaScript – exemplo prático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Roberto Proenca</dc:creator>
  <cp:keywords>FRP</cp:keywords>
  <cp:lastModifiedBy>ely</cp:lastModifiedBy>
  <cp:revision>835</cp:revision>
  <dcterms:created xsi:type="dcterms:W3CDTF">2023-11-21T22:11:52Z</dcterms:created>
  <dcterms:modified xsi:type="dcterms:W3CDTF">2023-11-21T22:11:52Z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1046-11.1.0.8865</vt:lpwstr>
  </property>
</Properties>
</file>