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8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70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7F726-5EF1-4379-B9B5-B0218F3AA9BA}" type="datetimeFigureOut">
              <a:rPr lang="pt-BR" smtClean="0"/>
              <a:pPr/>
              <a:t>9/11/2018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9553C-7346-401B-A1D7-907387CF960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129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13475423" y="-11797834"/>
            <a:ext cx="15148309" cy="1253647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64556" y="4644707"/>
            <a:ext cx="5311390" cy="261610"/>
          </a:xfrm>
        </p:spPr>
        <p:txBody>
          <a:bodyPr vert="horz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>
              <a:spcBef>
                <a:spcPts val="393"/>
              </a:spcBef>
              <a:tabLst>
                <a:tab pos="0" algn="l"/>
                <a:tab pos="393567" algn="l"/>
                <a:tab pos="787451" algn="l"/>
                <a:tab pos="1181336" algn="l"/>
                <a:tab pos="1575219" algn="l"/>
                <a:tab pos="1969103" algn="l"/>
                <a:tab pos="2362987" algn="l"/>
                <a:tab pos="2756871" algn="l"/>
                <a:tab pos="3150755" algn="l"/>
                <a:tab pos="3544637" algn="l"/>
                <a:tab pos="3938522" algn="l"/>
                <a:tab pos="4332405" algn="l"/>
                <a:tab pos="4726290" algn="l"/>
                <a:tab pos="5120173" algn="l"/>
                <a:tab pos="5514057" algn="l"/>
                <a:tab pos="5907941" algn="l"/>
                <a:tab pos="6301825" algn="l"/>
                <a:tab pos="6695709" algn="l"/>
                <a:tab pos="7089591" algn="l"/>
                <a:tab pos="7483476" algn="l"/>
                <a:tab pos="7877360" algn="l"/>
              </a:tabLst>
            </a:pPr>
            <a:endParaRPr lang="fi-FI" sz="1100">
              <a:solidFill>
                <a:srgbClr val="000000"/>
              </a:solidFill>
              <a:latin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407206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CC66-420E-4AD0-B2E3-1225A4C8CF12}" type="datetimeFigureOut">
              <a:rPr lang="pt-BR" smtClean="0"/>
              <a:pPr/>
              <a:t>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6F8D-DB14-48CA-8C31-B64BFC0CCC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64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CC66-420E-4AD0-B2E3-1225A4C8CF12}" type="datetimeFigureOut">
              <a:rPr lang="pt-BR" smtClean="0"/>
              <a:pPr/>
              <a:t>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6F8D-DB14-48CA-8C31-B64BFC0CCC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1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CC66-420E-4AD0-B2E3-1225A4C8CF12}" type="datetimeFigureOut">
              <a:rPr lang="pt-BR" smtClean="0"/>
              <a:pPr/>
              <a:t>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6F8D-DB14-48CA-8C31-B64BFC0CCCE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537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CC66-420E-4AD0-B2E3-1225A4C8CF12}" type="datetimeFigureOut">
              <a:rPr lang="pt-BR" smtClean="0"/>
              <a:pPr/>
              <a:t>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6F8D-DB14-48CA-8C31-B64BFC0CCC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895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CC66-420E-4AD0-B2E3-1225A4C8CF12}" type="datetimeFigureOut">
              <a:rPr lang="pt-BR" smtClean="0"/>
              <a:pPr/>
              <a:t>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6F8D-DB14-48CA-8C31-B64BFC0CCCE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290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CC66-420E-4AD0-B2E3-1225A4C8CF12}" type="datetimeFigureOut">
              <a:rPr lang="pt-BR" smtClean="0"/>
              <a:pPr/>
              <a:t>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6F8D-DB14-48CA-8C31-B64BFC0CCC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788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CC66-420E-4AD0-B2E3-1225A4C8CF12}" type="datetimeFigureOut">
              <a:rPr lang="pt-BR" smtClean="0"/>
              <a:pPr/>
              <a:t>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6F8D-DB14-48CA-8C31-B64BFC0CCC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79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CC66-420E-4AD0-B2E3-1225A4C8CF12}" type="datetimeFigureOut">
              <a:rPr lang="pt-BR" smtClean="0"/>
              <a:pPr/>
              <a:t>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6F8D-DB14-48CA-8C31-B64BFC0CCC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05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CC66-420E-4AD0-B2E3-1225A4C8CF12}" type="datetimeFigureOut">
              <a:rPr lang="pt-BR" smtClean="0"/>
              <a:pPr/>
              <a:t>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6F8D-DB14-48CA-8C31-B64BFC0CCC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4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CC66-420E-4AD0-B2E3-1225A4C8CF12}" type="datetimeFigureOut">
              <a:rPr lang="pt-BR" smtClean="0"/>
              <a:pPr/>
              <a:t>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6F8D-DB14-48CA-8C31-B64BFC0CCC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79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CC66-420E-4AD0-B2E3-1225A4C8CF12}" type="datetimeFigureOut">
              <a:rPr lang="pt-BR" smtClean="0"/>
              <a:pPr/>
              <a:t>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6F8D-DB14-48CA-8C31-B64BFC0CCC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42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CC66-420E-4AD0-B2E3-1225A4C8CF12}" type="datetimeFigureOut">
              <a:rPr lang="pt-BR" smtClean="0"/>
              <a:pPr/>
              <a:t>9/11/2018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6F8D-DB14-48CA-8C31-B64BFC0CCC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86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CC66-420E-4AD0-B2E3-1225A4C8CF12}" type="datetimeFigureOut">
              <a:rPr lang="pt-BR" smtClean="0"/>
              <a:pPr/>
              <a:t>9/11/2018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6F8D-DB14-48CA-8C31-B64BFC0CCC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89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CC66-420E-4AD0-B2E3-1225A4C8CF12}" type="datetimeFigureOut">
              <a:rPr lang="pt-BR" smtClean="0"/>
              <a:pPr/>
              <a:t>9/11/2018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6F8D-DB14-48CA-8C31-B64BFC0CCC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28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CC66-420E-4AD0-B2E3-1225A4C8CF12}" type="datetimeFigureOut">
              <a:rPr lang="pt-BR" smtClean="0"/>
              <a:pPr/>
              <a:t>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6F8D-DB14-48CA-8C31-B64BFC0CCC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51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CC66-420E-4AD0-B2E3-1225A4C8CF12}" type="datetimeFigureOut">
              <a:rPr lang="pt-BR" smtClean="0"/>
              <a:pPr/>
              <a:t>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6F8D-DB14-48CA-8C31-B64BFC0CCC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1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ECC66-420E-4AD0-B2E3-1225A4C8CF12}" type="datetimeFigureOut">
              <a:rPr lang="pt-BR" smtClean="0"/>
              <a:pPr/>
              <a:t>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3E6F8D-DB14-48CA-8C31-B64BFC0CCC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33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pt-BR"/>
              <a:t>Javascript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idx="1"/>
          </p:nvPr>
        </p:nvSpPr>
        <p:spPr>
          <a:xfrm>
            <a:off x="1828800" y="1554162"/>
            <a:ext cx="8686800" cy="2569934"/>
          </a:xfrm>
        </p:spPr>
        <p:txBody>
          <a:bodyPr wrap="square">
            <a:spAutoFit/>
          </a:bodyPr>
          <a:lstStyle>
            <a:defPPr marL="342720" marR="0" lvl="0" indent="-342720" algn="l" rtl="0" hangingPunct="0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fi-FI" sz="2600" b="0" i="0" u="none" strike="noStrike" baseline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DejaVu Sans" pitchFamily="2"/>
                <a:cs typeface="DejaVu Sans" pitchFamily="2"/>
              </a:defRPr>
            </a:defPPr>
            <a:lvl1pPr marL="342720" marR="0" lvl="0" indent="-342720" algn="l" rtl="0" hangingPunct="0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fi-FI" sz="2600" b="0" i="0" u="none" strike="noStrike" baseline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DejaVu Sans" pitchFamily="2"/>
                <a:cs typeface="DejaVu Sans" pitchFamily="2"/>
              </a:defRPr>
            </a:lvl1pPr>
            <a:lvl2pPr marL="742680" marR="0" lvl="1" indent="-28548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898200" algn="l"/>
                <a:tab pos="1347480" algn="l"/>
                <a:tab pos="1796760" algn="l"/>
                <a:tab pos="2246040" algn="l"/>
                <a:tab pos="2694960" algn="l"/>
                <a:tab pos="3144240" algn="l"/>
                <a:tab pos="3593520" algn="l"/>
                <a:tab pos="4042800" algn="l"/>
                <a:tab pos="4492080" algn="l"/>
                <a:tab pos="4941360" algn="l"/>
                <a:tab pos="5390640" algn="l"/>
                <a:tab pos="5839920" algn="l"/>
                <a:tab pos="6289200" algn="l"/>
                <a:tab pos="6738480" algn="l"/>
                <a:tab pos="7187759" algn="l"/>
                <a:tab pos="7637040" algn="l"/>
                <a:tab pos="8086320" algn="l"/>
                <a:tab pos="8535600" algn="l"/>
                <a:tab pos="8984880" algn="l"/>
                <a:tab pos="9434160" algn="l"/>
              </a:tabLst>
              <a:defRPr lang="fi-FI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DejaVu Sans" pitchFamily="2"/>
                <a:cs typeface="DejaVu Sans" pitchFamily="2"/>
              </a:defRPr>
            </a:lvl2pPr>
            <a:lvl3pPr marL="1143000" marR="0" lvl="2" indent="-228600" algn="l" rtl="0" hangingPunct="0">
              <a:lnSpc>
                <a:spcPct val="100000"/>
              </a:lnSpc>
              <a:spcBef>
                <a:spcPts val="52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80" algn="l"/>
                <a:tab pos="1796760" algn="l"/>
                <a:tab pos="2246040" algn="l"/>
                <a:tab pos="2695319" algn="l"/>
                <a:tab pos="3144599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400" algn="l"/>
                <a:tab pos="8086679" algn="l"/>
                <a:tab pos="8535960" algn="l"/>
                <a:tab pos="8985240" algn="l"/>
                <a:tab pos="9434160" algn="l"/>
                <a:tab pos="9883440" algn="l"/>
              </a:tabLst>
              <a:defRPr lang="fi-FI" sz="2100" b="0" i="0" u="none" strike="noStrike" baseline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DejaVu Sans" pitchFamily="2"/>
                <a:cs typeface="DejaVu Sans" pitchFamily="2"/>
              </a:defRPr>
            </a:lvl3pPr>
            <a:lvl4pPr marL="1600199" marR="0" lvl="3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59" algn="l"/>
                <a:tab pos="8985240" algn="l"/>
                <a:tab pos="9434160" algn="l"/>
                <a:tab pos="9883440" algn="l"/>
                <a:tab pos="10332720" algn="l"/>
              </a:tabLst>
              <a:defRPr lang="fi-FI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DejaVu Sans" pitchFamily="2"/>
                <a:cs typeface="DejaVu Sans" pitchFamily="2"/>
              </a:defRPr>
            </a:lvl4pPr>
            <a:lvl5pPr marL="2057400" marR="0" lvl="4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fi-FI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DejaVu Sans" pitchFamily="2"/>
                <a:cs typeface="DejaVu Sans" pitchFamily="2"/>
              </a:defRPr>
            </a:lvl5pPr>
            <a:lvl6pPr marL="2057400" marR="0" lvl="5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fi-FI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DejaVu Sans" pitchFamily="2"/>
                <a:cs typeface="DejaVu Sans" pitchFamily="2"/>
              </a:defRPr>
            </a:lvl6pPr>
            <a:lvl7pPr marL="2057400" marR="0" lvl="6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fi-FI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DejaVu Sans" pitchFamily="2"/>
                <a:cs typeface="DejaVu Sans" pitchFamily="2"/>
              </a:defRPr>
            </a:lvl7pPr>
            <a:lvl8pPr marL="2057400" marR="0" lvl="7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fi-FI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DejaVu Sans" pitchFamily="2"/>
                <a:cs typeface="DejaVu Sans" pitchFamily="2"/>
              </a:defRPr>
            </a:lvl8pPr>
            <a:lvl9pPr marL="2057400" marR="0" lvl="8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fi-FI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DejaVu Sans" pitchFamily="2"/>
                <a:cs typeface="DejaVu Sans" pitchFamily="2"/>
              </a:defRPr>
            </a:lvl9pPr>
          </a:lstStyle>
          <a:p>
            <a:pPr indent="-309575"/>
            <a:r>
              <a:rPr lang="pt-BR" dirty="0"/>
              <a:t>Segundo site oficial da Sun:</a:t>
            </a:r>
          </a:p>
          <a:p>
            <a:pPr indent="-309575"/>
            <a:r>
              <a:rPr lang="pt-BR" dirty="0"/>
              <a:t>“A linguagem de programação </a:t>
            </a:r>
            <a:r>
              <a:rPr lang="pt-BR" dirty="0" err="1"/>
              <a:t>JavaScript</a:t>
            </a:r>
            <a:r>
              <a:rPr lang="pt-BR" dirty="0"/>
              <a:t>, desenvolvida pela Netscape, Inc., não faz parte da plataforma Java. Essa linguagem de programação compartilha alguns atributos com a linguagem de programação Java, mas foi desenvolvida separadamente.”</a:t>
            </a:r>
          </a:p>
        </p:txBody>
      </p:sp>
    </p:spTree>
    <p:extLst>
      <p:ext uri="{BB962C8B-B14F-4D97-AF65-F5344CB8AC3E}">
        <p14:creationId xmlns:p14="http://schemas.microsoft.com/office/powerpoint/2010/main" val="258386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78634"/>
            <a:ext cx="8596668" cy="527538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BR" dirty="0">
                <a:solidFill>
                  <a:srgbClr val="0000FF"/>
                </a:solidFill>
                <a:latin typeface="Courier New"/>
              </a:rPr>
              <a:t>&lt;</a:t>
            </a:r>
            <a:r>
              <a:rPr lang="pt-BR" dirty="0" err="1">
                <a:solidFill>
                  <a:srgbClr val="0000FF"/>
                </a:solidFill>
                <a:latin typeface="Courier New"/>
              </a:rPr>
              <a:t>html</a:t>
            </a:r>
            <a:r>
              <a:rPr lang="pt-BR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pt-BR" dirty="0">
                <a:solidFill>
                  <a:srgbClr val="0000FF"/>
                </a:solidFill>
                <a:latin typeface="Courier New"/>
              </a:rPr>
              <a:t>&lt;</a:t>
            </a:r>
            <a:r>
              <a:rPr lang="pt-BR" dirty="0" err="1">
                <a:solidFill>
                  <a:srgbClr val="0000FF"/>
                </a:solidFill>
                <a:latin typeface="Courier New"/>
              </a:rPr>
              <a:t>head</a:t>
            </a:r>
            <a:r>
              <a:rPr lang="pt-BR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pt-BR" dirty="0">
                <a:solidFill>
                  <a:srgbClr val="0000FF"/>
                </a:solidFill>
                <a:latin typeface="Courier New"/>
              </a:rPr>
              <a:t>&lt;script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urier New"/>
              </a:rPr>
              <a:t>type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pt-BR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pt-BR" b="1" dirty="0" err="1">
                <a:solidFill>
                  <a:srgbClr val="8000FF"/>
                </a:solidFill>
                <a:latin typeface="Courier New"/>
              </a:rPr>
              <a:t>text</a:t>
            </a:r>
            <a:r>
              <a:rPr lang="pt-BR" b="1" dirty="0">
                <a:solidFill>
                  <a:srgbClr val="8000FF"/>
                </a:solidFill>
                <a:latin typeface="Courier New"/>
              </a:rPr>
              <a:t>/</a:t>
            </a:r>
            <a:r>
              <a:rPr lang="pt-BR" b="1" dirty="0" err="1">
                <a:solidFill>
                  <a:srgbClr val="8000FF"/>
                </a:solidFill>
                <a:latin typeface="Courier New"/>
              </a:rPr>
              <a:t>javascript</a:t>
            </a:r>
            <a:r>
              <a:rPr lang="pt-BR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pt-BR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pt-BR" b="1" i="1" dirty="0">
                <a:solidFill>
                  <a:srgbClr val="000080"/>
                </a:solidFill>
                <a:latin typeface="Courier New"/>
              </a:rPr>
              <a:t>   </a:t>
            </a:r>
            <a:r>
              <a:rPr lang="pt-BR" b="1" i="1" dirty="0" err="1">
                <a:solidFill>
                  <a:srgbClr val="000080"/>
                </a:solidFill>
                <a:latin typeface="Courier New"/>
              </a:rPr>
              <a:t>function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escreve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urier New"/>
              </a:rPr>
              <a:t>txt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{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pPr>
              <a:buNone/>
            </a:pPr>
            <a:r>
              <a:rPr lang="pt-BR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pt-BR" dirty="0" err="1">
                <a:solidFill>
                  <a:srgbClr val="000000"/>
                </a:solidFill>
                <a:latin typeface="Courier New"/>
              </a:rPr>
              <a:t>document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pt-BR" dirty="0" err="1">
                <a:solidFill>
                  <a:srgbClr val="000000"/>
                </a:solidFill>
                <a:latin typeface="Courier New"/>
              </a:rPr>
              <a:t>getElementById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pt-BR" dirty="0" err="1">
                <a:solidFill>
                  <a:srgbClr val="808080"/>
                </a:solidFill>
                <a:latin typeface="Courier New"/>
              </a:rPr>
              <a:t>desc</a:t>
            </a:r>
            <a:r>
              <a:rPr lang="pt-BR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).</a:t>
            </a:r>
            <a:r>
              <a:rPr lang="pt-BR" dirty="0" err="1">
                <a:solidFill>
                  <a:srgbClr val="000000"/>
                </a:solidFill>
                <a:latin typeface="Courier New"/>
              </a:rPr>
              <a:t>innerHTML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pt-BR" dirty="0" err="1">
                <a:solidFill>
                  <a:srgbClr val="000000"/>
                </a:solidFill>
                <a:latin typeface="Courier New"/>
              </a:rPr>
              <a:t>txt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pt-BR" b="1" dirty="0">
                <a:solidFill>
                  <a:srgbClr val="000000"/>
                </a:solidFill>
                <a:latin typeface="Courier New"/>
              </a:rPr>
              <a:t>   }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pt-BR" dirty="0">
                <a:solidFill>
                  <a:srgbClr val="0000FF"/>
                </a:solidFill>
                <a:latin typeface="Courier New"/>
              </a:rPr>
              <a:t>&lt;/script&gt;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pt-BR" dirty="0">
                <a:solidFill>
                  <a:srgbClr val="0000FF"/>
                </a:solidFill>
                <a:latin typeface="Courier New"/>
              </a:rPr>
              <a:t>&lt;/</a:t>
            </a:r>
            <a:r>
              <a:rPr lang="pt-BR" dirty="0" err="1">
                <a:solidFill>
                  <a:srgbClr val="0000FF"/>
                </a:solidFill>
                <a:latin typeface="Courier New"/>
              </a:rPr>
              <a:t>head</a:t>
            </a:r>
            <a:r>
              <a:rPr lang="pt-BR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pt-BR" dirty="0">
                <a:solidFill>
                  <a:srgbClr val="0000FF"/>
                </a:solidFill>
                <a:latin typeface="Courier New"/>
              </a:rPr>
              <a:t>&lt;</a:t>
            </a:r>
            <a:r>
              <a:rPr lang="pt-BR" dirty="0" err="1">
                <a:solidFill>
                  <a:srgbClr val="0000FF"/>
                </a:solidFill>
                <a:latin typeface="Courier New"/>
              </a:rPr>
              <a:t>body</a:t>
            </a:r>
            <a:r>
              <a:rPr lang="pt-BR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pt-BR" b="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pt-BR" dirty="0">
                <a:solidFill>
                  <a:srgbClr val="0000FF"/>
                </a:solidFill>
                <a:latin typeface="Courier New"/>
              </a:rPr>
              <a:t>&lt;</a:t>
            </a:r>
            <a:r>
              <a:rPr lang="pt-BR" dirty="0" err="1">
                <a:solidFill>
                  <a:srgbClr val="0000FF"/>
                </a:solidFill>
                <a:latin typeface="Courier New"/>
              </a:rPr>
              <a:t>img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urier New"/>
              </a:rPr>
              <a:t>src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pt-BR" b="1" dirty="0">
                <a:solidFill>
                  <a:srgbClr val="8000FF"/>
                </a:solidFill>
                <a:latin typeface="Courier New"/>
              </a:rPr>
              <a:t>"terra.jpg"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urier New"/>
              </a:rPr>
              <a:t>alt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pt-BR" b="1" dirty="0">
                <a:solidFill>
                  <a:srgbClr val="8000FF"/>
                </a:solidFill>
                <a:latin typeface="Courier New"/>
              </a:rPr>
              <a:t>"Terra"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urier New"/>
              </a:rPr>
              <a:t>onmouseover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pt-BR" b="1" dirty="0">
                <a:solidFill>
                  <a:srgbClr val="8000FF"/>
                </a:solidFill>
                <a:latin typeface="Courier New"/>
              </a:rPr>
              <a:t>"escreve('Planeta Terra')"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dirty="0">
                <a:solidFill>
                  <a:srgbClr val="0000FF"/>
                </a:solidFill>
                <a:latin typeface="Courier New"/>
              </a:rPr>
              <a:t>/&gt;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endParaRPr lang="pt-BR" b="1" dirty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t-BR" b="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pt-BR" dirty="0">
                <a:solidFill>
                  <a:srgbClr val="0000FF"/>
                </a:solidFill>
                <a:latin typeface="Courier New"/>
              </a:rPr>
              <a:t>&lt;</a:t>
            </a:r>
            <a:r>
              <a:rPr lang="pt-BR" dirty="0" err="1">
                <a:solidFill>
                  <a:srgbClr val="0000FF"/>
                </a:solidFill>
                <a:latin typeface="Courier New"/>
              </a:rPr>
              <a:t>img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urier New"/>
              </a:rPr>
              <a:t>src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pt-BR" b="1" dirty="0">
                <a:solidFill>
                  <a:srgbClr val="8000FF"/>
                </a:solidFill>
                <a:latin typeface="Courier New"/>
              </a:rPr>
              <a:t>"marte.jpg"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urier New"/>
              </a:rPr>
              <a:t>alt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pt-BR" b="1" dirty="0">
                <a:solidFill>
                  <a:srgbClr val="8000FF"/>
                </a:solidFill>
                <a:latin typeface="Courier New"/>
              </a:rPr>
              <a:t>"Marte"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urier New"/>
              </a:rPr>
              <a:t>onmouseover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pt-BR" b="1" dirty="0">
                <a:solidFill>
                  <a:srgbClr val="8000FF"/>
                </a:solidFill>
                <a:latin typeface="Courier New"/>
              </a:rPr>
              <a:t>"escreve('Planeta Marte')"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dirty="0">
                <a:solidFill>
                  <a:srgbClr val="0000FF"/>
                </a:solidFill>
                <a:latin typeface="Courier New"/>
              </a:rPr>
              <a:t>/&gt;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endParaRPr lang="pt-BR" dirty="0">
              <a:solidFill>
                <a:srgbClr val="0000FF"/>
              </a:solidFill>
              <a:latin typeface="Courier New"/>
            </a:endParaRPr>
          </a:p>
          <a:p>
            <a:pPr>
              <a:buNone/>
            </a:pPr>
            <a:r>
              <a:rPr lang="pt-BR" dirty="0">
                <a:solidFill>
                  <a:srgbClr val="0000FF"/>
                </a:solidFill>
                <a:latin typeface="Courier New"/>
              </a:rPr>
              <a:t>&lt;p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dirty="0">
                <a:solidFill>
                  <a:srgbClr val="FF0000"/>
                </a:solidFill>
                <a:latin typeface="Courier New"/>
              </a:rPr>
              <a:t>id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pt-BR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pt-BR" b="1" dirty="0" err="1">
                <a:solidFill>
                  <a:srgbClr val="8000FF"/>
                </a:solidFill>
                <a:latin typeface="Courier New"/>
              </a:rPr>
              <a:t>desc</a:t>
            </a:r>
            <a:r>
              <a:rPr lang="pt-BR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pt-BR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Informações sobre o planeta</a:t>
            </a:r>
            <a:r>
              <a:rPr lang="pt-BR" dirty="0">
                <a:solidFill>
                  <a:srgbClr val="0000FF"/>
                </a:solidFill>
                <a:latin typeface="Courier New"/>
              </a:rPr>
              <a:t>&lt;/p&gt;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pt-BR" dirty="0">
                <a:solidFill>
                  <a:srgbClr val="0000FF"/>
                </a:solidFill>
                <a:latin typeface="Courier New"/>
              </a:rPr>
              <a:t>&lt;/</a:t>
            </a:r>
            <a:r>
              <a:rPr lang="pt-BR" dirty="0" err="1">
                <a:solidFill>
                  <a:srgbClr val="0000FF"/>
                </a:solidFill>
                <a:latin typeface="Courier New"/>
              </a:rPr>
              <a:t>body</a:t>
            </a:r>
            <a:r>
              <a:rPr lang="pt-BR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pt-BR" dirty="0">
                <a:solidFill>
                  <a:srgbClr val="0000FF"/>
                </a:solidFill>
                <a:latin typeface="Courier New"/>
              </a:rPr>
              <a:t>&lt;/</a:t>
            </a:r>
            <a:r>
              <a:rPr lang="pt-BR" dirty="0" err="1">
                <a:solidFill>
                  <a:srgbClr val="0000FF"/>
                </a:solidFill>
                <a:latin typeface="Courier New"/>
              </a:rPr>
              <a:t>html</a:t>
            </a:r>
            <a:r>
              <a:rPr lang="pt-BR" dirty="0">
                <a:solidFill>
                  <a:srgbClr val="0000FF"/>
                </a:solidFill>
                <a:latin typeface="Courier New"/>
              </a:rPr>
              <a:t>&gt;</a:t>
            </a:r>
            <a:endParaRPr lang="pt-BR" dirty="0"/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Ely Prado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83287-643E-4992-835F-1AF31F10924B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284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09823"/>
            <a:ext cx="8596668" cy="540199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BR" dirty="0">
                <a:solidFill>
                  <a:srgbClr val="0000FF"/>
                </a:solidFill>
                <a:latin typeface="Courier New"/>
              </a:rPr>
              <a:t>&lt;</a:t>
            </a:r>
            <a:r>
              <a:rPr lang="pt-BR" dirty="0" err="1">
                <a:solidFill>
                  <a:srgbClr val="0000FF"/>
                </a:solidFill>
                <a:latin typeface="Courier New"/>
              </a:rPr>
              <a:t>html</a:t>
            </a:r>
            <a:r>
              <a:rPr lang="pt-BR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pt-BR" dirty="0">
                <a:solidFill>
                  <a:srgbClr val="0000FF"/>
                </a:solidFill>
                <a:latin typeface="Courier New"/>
              </a:rPr>
              <a:t>&lt;</a:t>
            </a:r>
            <a:r>
              <a:rPr lang="pt-BR" dirty="0" err="1">
                <a:solidFill>
                  <a:srgbClr val="0000FF"/>
                </a:solidFill>
                <a:latin typeface="Courier New"/>
              </a:rPr>
              <a:t>head</a:t>
            </a:r>
            <a:r>
              <a:rPr lang="pt-BR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pt-BR" dirty="0">
                <a:solidFill>
                  <a:srgbClr val="0000FF"/>
                </a:solidFill>
                <a:latin typeface="Courier New"/>
              </a:rPr>
              <a:t>&lt;script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urier New"/>
              </a:rPr>
              <a:t>type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pt-BR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pt-BR" b="1" dirty="0" err="1">
                <a:solidFill>
                  <a:srgbClr val="8000FF"/>
                </a:solidFill>
                <a:latin typeface="Courier New"/>
              </a:rPr>
              <a:t>text</a:t>
            </a:r>
            <a:r>
              <a:rPr lang="pt-BR" b="1" dirty="0">
                <a:solidFill>
                  <a:srgbClr val="8000FF"/>
                </a:solidFill>
                <a:latin typeface="Courier New"/>
              </a:rPr>
              <a:t>/</a:t>
            </a:r>
            <a:r>
              <a:rPr lang="pt-BR" b="1" dirty="0" err="1">
                <a:solidFill>
                  <a:srgbClr val="8000FF"/>
                </a:solidFill>
                <a:latin typeface="Courier New"/>
              </a:rPr>
              <a:t>javascript</a:t>
            </a:r>
            <a:r>
              <a:rPr lang="pt-BR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pt-BR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pt-BR" b="1" i="1" dirty="0" err="1">
                <a:solidFill>
                  <a:srgbClr val="000080"/>
                </a:solidFill>
                <a:latin typeface="Courier New"/>
              </a:rPr>
              <a:t>function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 calcular() { </a:t>
            </a:r>
          </a:p>
          <a:p>
            <a:pPr>
              <a:buNone/>
            </a:pPr>
            <a:r>
              <a:rPr lang="pt-BR" b="1" dirty="0">
                <a:solidFill>
                  <a:srgbClr val="000000"/>
                </a:solidFill>
                <a:latin typeface="Courier New"/>
              </a:rPr>
              <a:t>  n= </a:t>
            </a:r>
            <a:r>
              <a:rPr lang="pt-BR" b="1" dirty="0" err="1">
                <a:solidFill>
                  <a:srgbClr val="000000"/>
                </a:solidFill>
                <a:latin typeface="Courier New"/>
              </a:rPr>
              <a:t>document.getElementById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pt-BR" b="1" dirty="0">
                <a:solidFill>
                  <a:srgbClr val="808080"/>
                </a:solidFill>
                <a:latin typeface="Courier New"/>
              </a:rPr>
              <a:t>“nota"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).</a:t>
            </a:r>
            <a:r>
              <a:rPr lang="pt-BR" b="1" dirty="0" err="1">
                <a:solidFill>
                  <a:srgbClr val="000000"/>
                </a:solidFill>
                <a:latin typeface="Courier New"/>
              </a:rPr>
              <a:t>value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pt-BR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pt-BR" b="1" dirty="0" err="1">
                <a:solidFill>
                  <a:srgbClr val="000000"/>
                </a:solidFill>
                <a:latin typeface="Courier New"/>
              </a:rPr>
              <a:t>if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 (n&gt;70) {</a:t>
            </a:r>
          </a:p>
          <a:p>
            <a:pPr>
              <a:buNone/>
            </a:pPr>
            <a:r>
              <a:rPr lang="pt-BR" b="1" dirty="0">
                <a:solidFill>
                  <a:srgbClr val="000000"/>
                </a:solidFill>
                <a:latin typeface="Courier New"/>
              </a:rPr>
              <a:t>     </a:t>
            </a:r>
            <a:r>
              <a:rPr lang="pt-BR" b="1" dirty="0" err="1">
                <a:solidFill>
                  <a:srgbClr val="000000"/>
                </a:solidFill>
                <a:latin typeface="Courier New"/>
              </a:rPr>
              <a:t>alert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(“Aprovado”);</a:t>
            </a:r>
          </a:p>
          <a:p>
            <a:pPr>
              <a:buNone/>
            </a:pPr>
            <a:r>
              <a:rPr lang="pt-BR" b="1" dirty="0">
                <a:solidFill>
                  <a:srgbClr val="000000"/>
                </a:solidFill>
                <a:latin typeface="Courier New"/>
              </a:rPr>
              <a:t>  } </a:t>
            </a:r>
            <a:r>
              <a:rPr lang="pt-BR" b="1" dirty="0" err="1">
                <a:solidFill>
                  <a:srgbClr val="000000"/>
                </a:solidFill>
                <a:latin typeface="Courier New"/>
              </a:rPr>
              <a:t>else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None/>
            </a:pPr>
            <a:r>
              <a:rPr lang="pt-BR" b="1" dirty="0">
                <a:solidFill>
                  <a:srgbClr val="000000"/>
                </a:solidFill>
                <a:latin typeface="Courier New"/>
              </a:rPr>
              <a:t>     </a:t>
            </a:r>
            <a:r>
              <a:rPr lang="pt-BR" b="1" dirty="0" err="1">
                <a:solidFill>
                  <a:srgbClr val="000000"/>
                </a:solidFill>
                <a:latin typeface="Courier New"/>
              </a:rPr>
              <a:t>alert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(“Recuperação”);</a:t>
            </a:r>
          </a:p>
          <a:p>
            <a:pPr>
              <a:buNone/>
            </a:pPr>
            <a:r>
              <a:rPr lang="pt-BR" b="1" dirty="0">
                <a:solidFill>
                  <a:srgbClr val="000000"/>
                </a:solidFill>
                <a:latin typeface="Courier New"/>
              </a:rPr>
              <a:t>  }</a:t>
            </a:r>
          </a:p>
          <a:p>
            <a:pPr>
              <a:buNone/>
            </a:pPr>
            <a:r>
              <a:rPr lang="pt-BR" b="1" dirty="0">
                <a:solidFill>
                  <a:srgbClr val="000000"/>
                </a:solidFill>
                <a:latin typeface="Courier New"/>
              </a:rPr>
              <a:t>} </a:t>
            </a:r>
          </a:p>
          <a:p>
            <a:pPr>
              <a:buNone/>
            </a:pPr>
            <a:r>
              <a:rPr lang="pt-BR" dirty="0">
                <a:solidFill>
                  <a:srgbClr val="0000FF"/>
                </a:solidFill>
                <a:latin typeface="Courier New"/>
              </a:rPr>
              <a:t>&lt;/script&gt;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pt-BR" dirty="0">
                <a:solidFill>
                  <a:srgbClr val="0000FF"/>
                </a:solidFill>
                <a:latin typeface="Courier New"/>
              </a:rPr>
              <a:t>&lt;/</a:t>
            </a:r>
            <a:r>
              <a:rPr lang="pt-BR" dirty="0" err="1">
                <a:solidFill>
                  <a:srgbClr val="0000FF"/>
                </a:solidFill>
                <a:latin typeface="Courier New"/>
              </a:rPr>
              <a:t>head</a:t>
            </a:r>
            <a:r>
              <a:rPr lang="pt-BR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pt-BR" dirty="0">
                <a:solidFill>
                  <a:srgbClr val="0000FF"/>
                </a:solidFill>
                <a:latin typeface="Courier New"/>
              </a:rPr>
              <a:t>&lt;</a:t>
            </a:r>
            <a:r>
              <a:rPr lang="pt-BR" dirty="0" err="1">
                <a:solidFill>
                  <a:srgbClr val="0000FF"/>
                </a:solidFill>
                <a:latin typeface="Courier New"/>
              </a:rPr>
              <a:t>body</a:t>
            </a:r>
            <a:r>
              <a:rPr lang="pt-BR" dirty="0">
                <a:solidFill>
                  <a:srgbClr val="0000FF"/>
                </a:solidFill>
                <a:latin typeface="Courier New"/>
              </a:rPr>
              <a:t>&gt;</a:t>
            </a:r>
            <a:endParaRPr lang="pt-BR" b="1" dirty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t-BR" dirty="0">
                <a:solidFill>
                  <a:srgbClr val="0000FF"/>
                </a:solidFill>
                <a:latin typeface="Courier New"/>
              </a:rPr>
              <a:t>   &lt;</a:t>
            </a:r>
            <a:r>
              <a:rPr lang="pt-BR" dirty="0" err="1">
                <a:solidFill>
                  <a:srgbClr val="0000FF"/>
                </a:solidFill>
                <a:latin typeface="Courier New"/>
              </a:rPr>
              <a:t>form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urier New"/>
              </a:rPr>
              <a:t>action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pt-BR" b="1" dirty="0">
                <a:solidFill>
                  <a:srgbClr val="8000FF"/>
                </a:solidFill>
                <a:latin typeface="Courier New"/>
              </a:rPr>
              <a:t>"teste.htm"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urier New"/>
              </a:rPr>
              <a:t>method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pt-BR" b="1" dirty="0">
                <a:solidFill>
                  <a:srgbClr val="8000FF"/>
                </a:solidFill>
                <a:latin typeface="Courier New"/>
              </a:rPr>
              <a:t>"post"</a:t>
            </a:r>
            <a:r>
              <a:rPr lang="pt-BR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pt-BR" b="1" dirty="0">
                <a:solidFill>
                  <a:srgbClr val="000000"/>
                </a:solidFill>
                <a:latin typeface="Courier New"/>
              </a:rPr>
              <a:t>     Nota: </a:t>
            </a:r>
            <a:r>
              <a:rPr lang="pt-BR" dirty="0">
                <a:solidFill>
                  <a:srgbClr val="0000FF"/>
                </a:solidFill>
                <a:latin typeface="Courier New"/>
              </a:rPr>
              <a:t>&lt;input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urier New"/>
              </a:rPr>
              <a:t>type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pt-BR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pt-BR" b="1" dirty="0" err="1">
                <a:solidFill>
                  <a:srgbClr val="8000FF"/>
                </a:solidFill>
                <a:latin typeface="Courier New"/>
              </a:rPr>
              <a:t>text</a:t>
            </a:r>
            <a:r>
              <a:rPr lang="pt-BR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dirty="0">
                <a:solidFill>
                  <a:srgbClr val="FF0000"/>
                </a:solidFill>
                <a:latin typeface="Courier New"/>
              </a:rPr>
              <a:t>id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pt-BR" b="1" dirty="0">
                <a:solidFill>
                  <a:srgbClr val="8000FF"/>
                </a:solidFill>
                <a:latin typeface="Courier New"/>
              </a:rPr>
              <a:t>"nota"</a:t>
            </a:r>
            <a:r>
              <a:rPr lang="pt-BR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pt-BR" dirty="0">
                <a:solidFill>
                  <a:srgbClr val="0000FF"/>
                </a:solidFill>
                <a:latin typeface="Courier New"/>
              </a:rPr>
              <a:t>     &lt;input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urier New"/>
              </a:rPr>
              <a:t>type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pt-BR" b="1" dirty="0">
                <a:solidFill>
                  <a:srgbClr val="8000FF"/>
                </a:solidFill>
                <a:latin typeface="Courier New"/>
              </a:rPr>
              <a:t>“</a:t>
            </a:r>
            <a:r>
              <a:rPr lang="pt-BR" b="1" dirty="0" err="1">
                <a:solidFill>
                  <a:srgbClr val="8000FF"/>
                </a:solidFill>
                <a:latin typeface="Courier New"/>
              </a:rPr>
              <a:t>button</a:t>
            </a:r>
            <a:r>
              <a:rPr lang="pt-BR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urier New"/>
              </a:rPr>
              <a:t>value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pt-BR" b="1" dirty="0">
                <a:solidFill>
                  <a:srgbClr val="8000FF"/>
                </a:solidFill>
                <a:latin typeface="Courier New"/>
              </a:rPr>
              <a:t>“Ok“ </a:t>
            </a:r>
            <a:r>
              <a:rPr lang="pt-BR" b="1" dirty="0" err="1">
                <a:solidFill>
                  <a:srgbClr val="8000FF"/>
                </a:solidFill>
                <a:latin typeface="Courier New"/>
              </a:rPr>
              <a:t>onclick</a:t>
            </a:r>
            <a:r>
              <a:rPr lang="pt-BR" b="1" dirty="0">
                <a:solidFill>
                  <a:srgbClr val="8000FF"/>
                </a:solidFill>
                <a:latin typeface="Courier New"/>
              </a:rPr>
              <a:t>=“calcular()”</a:t>
            </a:r>
            <a:r>
              <a:rPr lang="pt-BR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pt-BR" dirty="0">
                <a:solidFill>
                  <a:srgbClr val="0000FF"/>
                </a:solidFill>
                <a:latin typeface="Courier New"/>
              </a:rPr>
              <a:t>   &lt;/</a:t>
            </a:r>
            <a:r>
              <a:rPr lang="pt-BR" dirty="0" err="1">
                <a:solidFill>
                  <a:srgbClr val="0000FF"/>
                </a:solidFill>
                <a:latin typeface="Courier New"/>
              </a:rPr>
              <a:t>form</a:t>
            </a:r>
            <a:r>
              <a:rPr lang="pt-BR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pt-BR" dirty="0">
                <a:solidFill>
                  <a:srgbClr val="0000FF"/>
                </a:solidFill>
                <a:latin typeface="Courier New"/>
              </a:rPr>
              <a:t>&lt;/</a:t>
            </a:r>
            <a:r>
              <a:rPr lang="pt-BR" dirty="0" err="1">
                <a:solidFill>
                  <a:srgbClr val="0000FF"/>
                </a:solidFill>
                <a:latin typeface="Courier New"/>
              </a:rPr>
              <a:t>body</a:t>
            </a:r>
            <a:r>
              <a:rPr lang="pt-BR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dirty="0">
                <a:solidFill>
                  <a:srgbClr val="0000FF"/>
                </a:solidFill>
                <a:latin typeface="Courier New"/>
              </a:rPr>
              <a:t>&lt;/</a:t>
            </a:r>
            <a:r>
              <a:rPr lang="pt-BR" dirty="0" err="1">
                <a:solidFill>
                  <a:srgbClr val="0000FF"/>
                </a:solidFill>
                <a:latin typeface="Courier New"/>
              </a:rPr>
              <a:t>html</a:t>
            </a:r>
            <a:r>
              <a:rPr lang="pt-BR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 </a:t>
            </a:r>
            <a:endParaRPr lang="pt-BR" dirty="0"/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Ely Prado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83287-643E-4992-835F-1AF31F10924B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41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2643" y="0"/>
            <a:ext cx="8596668" cy="1320800"/>
          </a:xfrm>
        </p:spPr>
        <p:txBody>
          <a:bodyPr/>
          <a:lstStyle/>
          <a:p>
            <a:r>
              <a:rPr lang="pt-BR" dirty="0"/>
              <a:t>Validação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568037"/>
            <a:ext cx="8596668" cy="630381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dirty="0">
                <a:solidFill>
                  <a:srgbClr val="0000FF"/>
                </a:solidFill>
                <a:latin typeface="Courier New"/>
              </a:rPr>
              <a:t>&lt;</a:t>
            </a:r>
            <a:r>
              <a:rPr lang="pt-BR" dirty="0" err="1">
                <a:solidFill>
                  <a:srgbClr val="0000FF"/>
                </a:solidFill>
                <a:latin typeface="Courier New"/>
              </a:rPr>
              <a:t>html</a:t>
            </a:r>
            <a:r>
              <a:rPr lang="pt-BR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pt-BR" dirty="0">
                <a:solidFill>
                  <a:srgbClr val="0000FF"/>
                </a:solidFill>
                <a:latin typeface="Courier New"/>
              </a:rPr>
              <a:t>&lt;</a:t>
            </a:r>
            <a:r>
              <a:rPr lang="pt-BR" dirty="0" err="1">
                <a:solidFill>
                  <a:srgbClr val="0000FF"/>
                </a:solidFill>
                <a:latin typeface="Courier New"/>
              </a:rPr>
              <a:t>head</a:t>
            </a:r>
            <a:r>
              <a:rPr lang="pt-BR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pt-BR" dirty="0">
                <a:solidFill>
                  <a:srgbClr val="0000FF"/>
                </a:solidFill>
                <a:latin typeface="Courier New"/>
              </a:rPr>
              <a:t>&lt;script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urier New"/>
              </a:rPr>
              <a:t>type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pt-BR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pt-BR" b="1" dirty="0" err="1">
                <a:solidFill>
                  <a:srgbClr val="8000FF"/>
                </a:solidFill>
                <a:latin typeface="Courier New"/>
              </a:rPr>
              <a:t>text</a:t>
            </a:r>
            <a:r>
              <a:rPr lang="pt-BR" b="1" dirty="0">
                <a:solidFill>
                  <a:srgbClr val="8000FF"/>
                </a:solidFill>
                <a:latin typeface="Courier New"/>
              </a:rPr>
              <a:t>/</a:t>
            </a:r>
            <a:r>
              <a:rPr lang="pt-BR" b="1" dirty="0" err="1">
                <a:solidFill>
                  <a:srgbClr val="8000FF"/>
                </a:solidFill>
                <a:latin typeface="Courier New"/>
              </a:rPr>
              <a:t>javascript</a:t>
            </a:r>
            <a:r>
              <a:rPr lang="pt-BR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pt-BR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pt-BR" b="1" i="1" dirty="0" err="1">
                <a:solidFill>
                  <a:srgbClr val="000080"/>
                </a:solidFill>
                <a:latin typeface="Courier New"/>
              </a:rPr>
              <a:t>function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/>
              </a:rPr>
              <a:t>validateForm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()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{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pt-BR" dirty="0">
                <a:solidFill>
                  <a:srgbClr val="000000"/>
                </a:solidFill>
                <a:latin typeface="Courier New"/>
              </a:rPr>
              <a:t>  x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/>
              </a:rPr>
              <a:t>document.getElementById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/>
              </a:rPr>
              <a:t>“nome"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pt-BR" dirty="0" err="1">
                <a:solidFill>
                  <a:srgbClr val="000000"/>
                </a:solidFill>
                <a:latin typeface="Courier New"/>
              </a:rPr>
              <a:t>value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pt-BR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pt-BR" b="1" i="1" dirty="0" err="1">
                <a:solidFill>
                  <a:srgbClr val="000080"/>
                </a:solidFill>
                <a:latin typeface="Courier New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x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==</a:t>
            </a:r>
            <a:r>
              <a:rPr lang="pt-BR" dirty="0" err="1">
                <a:solidFill>
                  <a:srgbClr val="000000"/>
                </a:solidFill>
                <a:latin typeface="Courier New"/>
              </a:rPr>
              <a:t>null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||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x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==</a:t>
            </a:r>
            <a:r>
              <a:rPr lang="pt-BR" dirty="0">
                <a:solidFill>
                  <a:srgbClr val="808080"/>
                </a:solidFill>
                <a:latin typeface="Courier New"/>
              </a:rPr>
              <a:t>""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{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pt-BR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/>
              </a:rPr>
              <a:t>alert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/>
              </a:rPr>
              <a:t>"Campo nome </a:t>
            </a:r>
            <a:r>
              <a:rPr lang="pt-BR" altLang="ja-JP" dirty="0">
                <a:solidFill>
                  <a:srgbClr val="808080"/>
                </a:solidFill>
                <a:latin typeface="Courier New"/>
              </a:rPr>
              <a:t>O</a:t>
            </a:r>
            <a:r>
              <a:rPr lang="pt-BR" dirty="0">
                <a:solidFill>
                  <a:srgbClr val="808080"/>
                </a:solidFill>
                <a:latin typeface="Courier New"/>
              </a:rPr>
              <a:t>brigatório!"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);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pt-BR" b="1" i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pt-BR" b="1" i="1" dirty="0" err="1">
                <a:solidFill>
                  <a:srgbClr val="000080"/>
                </a:solidFill>
                <a:latin typeface="Courier New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b="1" i="1" dirty="0" err="1">
                <a:solidFill>
                  <a:srgbClr val="000080"/>
                </a:solidFill>
                <a:latin typeface="Courier New"/>
              </a:rPr>
              <a:t>false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pt-BR" b="1" dirty="0">
                <a:solidFill>
                  <a:srgbClr val="000000"/>
                </a:solidFill>
                <a:latin typeface="Courier New"/>
              </a:rPr>
              <a:t>  }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pt-BR" b="1" dirty="0">
                <a:solidFill>
                  <a:srgbClr val="000000"/>
                </a:solidFill>
                <a:latin typeface="Courier New"/>
              </a:rPr>
              <a:t>}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pt-BR" dirty="0">
                <a:solidFill>
                  <a:srgbClr val="0000FF"/>
                </a:solidFill>
                <a:latin typeface="Courier New"/>
              </a:rPr>
              <a:t>&lt;/script&gt;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pt-BR" dirty="0">
                <a:solidFill>
                  <a:srgbClr val="0000FF"/>
                </a:solidFill>
                <a:latin typeface="Courier New"/>
              </a:rPr>
              <a:t>&lt;/</a:t>
            </a:r>
            <a:r>
              <a:rPr lang="pt-BR" dirty="0" err="1">
                <a:solidFill>
                  <a:srgbClr val="0000FF"/>
                </a:solidFill>
                <a:latin typeface="Courier New"/>
              </a:rPr>
              <a:t>head</a:t>
            </a:r>
            <a:r>
              <a:rPr lang="pt-BR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pt-BR" dirty="0">
                <a:solidFill>
                  <a:srgbClr val="0000FF"/>
                </a:solidFill>
                <a:latin typeface="Courier New"/>
              </a:rPr>
              <a:t>&lt;</a:t>
            </a:r>
            <a:r>
              <a:rPr lang="pt-BR" dirty="0" err="1">
                <a:solidFill>
                  <a:srgbClr val="0000FF"/>
                </a:solidFill>
                <a:latin typeface="Courier New"/>
              </a:rPr>
              <a:t>body</a:t>
            </a:r>
            <a:r>
              <a:rPr lang="pt-BR" dirty="0">
                <a:solidFill>
                  <a:srgbClr val="0000FF"/>
                </a:solidFill>
                <a:latin typeface="Courier New"/>
              </a:rPr>
              <a:t>&gt;</a:t>
            </a:r>
            <a:endParaRPr lang="pt-BR" b="1" dirty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t-BR" dirty="0">
                <a:solidFill>
                  <a:srgbClr val="0000FF"/>
                </a:solidFill>
                <a:latin typeface="Courier New"/>
              </a:rPr>
              <a:t>   &lt;</a:t>
            </a:r>
            <a:r>
              <a:rPr lang="pt-BR" dirty="0" err="1">
                <a:solidFill>
                  <a:srgbClr val="0000FF"/>
                </a:solidFill>
                <a:latin typeface="Courier New"/>
              </a:rPr>
              <a:t>form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urier New"/>
              </a:rPr>
              <a:t>name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pt-BR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pt-BR" b="1" dirty="0" err="1">
                <a:solidFill>
                  <a:srgbClr val="8000FF"/>
                </a:solidFill>
                <a:latin typeface="Courier New"/>
              </a:rPr>
              <a:t>meuForm</a:t>
            </a:r>
            <a:r>
              <a:rPr lang="pt-BR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urier New"/>
              </a:rPr>
              <a:t>action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pt-BR" b="1" dirty="0">
                <a:solidFill>
                  <a:srgbClr val="8000FF"/>
                </a:solidFill>
                <a:latin typeface="Courier New"/>
              </a:rPr>
              <a:t>"teste.htm"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  <a:latin typeface="Courier New"/>
              </a:rPr>
              <a:t>   </a:t>
            </a:r>
            <a:r>
              <a:rPr lang="pt-BR" dirty="0" err="1">
                <a:solidFill>
                  <a:srgbClr val="FF0000"/>
                </a:solidFill>
                <a:latin typeface="Courier New"/>
              </a:rPr>
              <a:t>onsubmit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pt-BR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pt-BR" b="1" dirty="0" err="1">
                <a:solidFill>
                  <a:srgbClr val="8000FF"/>
                </a:solidFill>
                <a:latin typeface="Courier New"/>
              </a:rPr>
              <a:t>return</a:t>
            </a:r>
            <a:r>
              <a:rPr lang="pt-BR" b="1" dirty="0">
                <a:solidFill>
                  <a:srgbClr val="8000FF"/>
                </a:solidFill>
                <a:latin typeface="Courier New"/>
              </a:rPr>
              <a:t> </a:t>
            </a:r>
            <a:r>
              <a:rPr lang="pt-BR" b="1" dirty="0" err="1">
                <a:solidFill>
                  <a:srgbClr val="8000FF"/>
                </a:solidFill>
                <a:latin typeface="Courier New"/>
              </a:rPr>
              <a:t>validateForm</a:t>
            </a:r>
            <a:r>
              <a:rPr lang="pt-BR" b="1" dirty="0">
                <a:solidFill>
                  <a:srgbClr val="8000FF"/>
                </a:solidFill>
                <a:latin typeface="Courier New"/>
              </a:rPr>
              <a:t>()"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urier New"/>
              </a:rPr>
              <a:t>method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pt-BR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pt-BR" b="1" dirty="0" err="1">
                <a:solidFill>
                  <a:srgbClr val="8000FF"/>
                </a:solidFill>
                <a:latin typeface="Courier New"/>
              </a:rPr>
              <a:t>post</a:t>
            </a:r>
            <a:r>
              <a:rPr lang="pt-BR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pt-BR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pt-BR" b="1" dirty="0">
                <a:solidFill>
                  <a:srgbClr val="000000"/>
                </a:solidFill>
                <a:latin typeface="Courier New"/>
              </a:rPr>
              <a:t>      Nome: </a:t>
            </a:r>
            <a:r>
              <a:rPr lang="pt-BR" dirty="0">
                <a:solidFill>
                  <a:srgbClr val="0000FF"/>
                </a:solidFill>
                <a:latin typeface="Courier New"/>
              </a:rPr>
              <a:t>&lt;input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urier New"/>
              </a:rPr>
              <a:t>type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pt-BR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pt-BR" b="1" dirty="0" err="1">
                <a:solidFill>
                  <a:srgbClr val="8000FF"/>
                </a:solidFill>
                <a:latin typeface="Courier New"/>
              </a:rPr>
              <a:t>text</a:t>
            </a:r>
            <a:r>
              <a:rPr lang="pt-BR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b="1" dirty="0">
                <a:solidFill>
                  <a:srgbClr val="8000FF"/>
                </a:solidFill>
                <a:latin typeface="Courier New"/>
              </a:rPr>
              <a:t>id=“nome”</a:t>
            </a:r>
            <a:r>
              <a:rPr lang="pt-BR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pt-BR" b="1" dirty="0">
                <a:solidFill>
                  <a:srgbClr val="000000"/>
                </a:solidFill>
                <a:latin typeface="Courier New"/>
              </a:rPr>
              <a:t>      Sobrenome: </a:t>
            </a:r>
            <a:r>
              <a:rPr lang="pt-BR" dirty="0">
                <a:solidFill>
                  <a:srgbClr val="0000FF"/>
                </a:solidFill>
                <a:latin typeface="Courier New"/>
              </a:rPr>
              <a:t>&lt;input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urier New"/>
              </a:rPr>
              <a:t>type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pt-BR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pt-BR" b="1" dirty="0" err="1">
                <a:solidFill>
                  <a:srgbClr val="8000FF"/>
                </a:solidFill>
                <a:latin typeface="Courier New"/>
              </a:rPr>
              <a:t>text</a:t>
            </a:r>
            <a:r>
              <a:rPr lang="pt-BR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urier New"/>
              </a:rPr>
              <a:t>name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pt-BR" b="1" dirty="0">
                <a:solidFill>
                  <a:srgbClr val="8000FF"/>
                </a:solidFill>
                <a:latin typeface="Courier New"/>
              </a:rPr>
              <a:t>"sobrenome"</a:t>
            </a:r>
            <a:r>
              <a:rPr lang="pt-BR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pt-BR" dirty="0">
                <a:solidFill>
                  <a:srgbClr val="0000FF"/>
                </a:solidFill>
                <a:latin typeface="Courier New"/>
              </a:rPr>
              <a:t>      &lt;input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urier New"/>
              </a:rPr>
              <a:t>type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pt-BR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pt-BR" b="1" dirty="0" err="1">
                <a:solidFill>
                  <a:srgbClr val="8000FF"/>
                </a:solidFill>
                <a:latin typeface="Courier New"/>
              </a:rPr>
              <a:t>submit</a:t>
            </a:r>
            <a:r>
              <a:rPr lang="pt-BR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urier New"/>
              </a:rPr>
              <a:t>value</a:t>
            </a:r>
            <a:r>
              <a:rPr lang="pt-BR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pt-BR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pt-BR" b="1" dirty="0" err="1">
                <a:solidFill>
                  <a:srgbClr val="8000FF"/>
                </a:solidFill>
                <a:latin typeface="Courier New"/>
              </a:rPr>
              <a:t>Submit</a:t>
            </a:r>
            <a:r>
              <a:rPr lang="pt-BR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pt-BR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pt-BR" dirty="0">
                <a:solidFill>
                  <a:srgbClr val="0000FF"/>
                </a:solidFill>
                <a:latin typeface="Courier New"/>
              </a:rPr>
              <a:t>   &lt;/</a:t>
            </a:r>
            <a:r>
              <a:rPr lang="pt-BR" dirty="0" err="1">
                <a:solidFill>
                  <a:srgbClr val="0000FF"/>
                </a:solidFill>
                <a:latin typeface="Courier New"/>
              </a:rPr>
              <a:t>form</a:t>
            </a:r>
            <a:r>
              <a:rPr lang="pt-BR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pt-BR" dirty="0">
                <a:solidFill>
                  <a:srgbClr val="0000FF"/>
                </a:solidFill>
                <a:latin typeface="Courier New"/>
              </a:rPr>
              <a:t>&lt;/</a:t>
            </a:r>
            <a:r>
              <a:rPr lang="pt-BR" dirty="0" err="1">
                <a:solidFill>
                  <a:srgbClr val="0000FF"/>
                </a:solidFill>
                <a:latin typeface="Courier New"/>
              </a:rPr>
              <a:t>body</a:t>
            </a:r>
            <a:r>
              <a:rPr lang="pt-BR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pt-BR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dirty="0">
                <a:solidFill>
                  <a:srgbClr val="0000FF"/>
                </a:solidFill>
                <a:latin typeface="Courier New"/>
              </a:rPr>
              <a:t>&lt;/</a:t>
            </a:r>
            <a:r>
              <a:rPr lang="pt-BR" dirty="0" err="1">
                <a:solidFill>
                  <a:srgbClr val="0000FF"/>
                </a:solidFill>
                <a:latin typeface="Courier New"/>
              </a:rPr>
              <a:t>html</a:t>
            </a:r>
            <a:r>
              <a:rPr lang="pt-BR" dirty="0">
                <a:solidFill>
                  <a:srgbClr val="0000FF"/>
                </a:solidFill>
                <a:latin typeface="Courier New"/>
              </a:rPr>
              <a:t>&gt;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Ely Prado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83287-643E-4992-835F-1AF31F10924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16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981200"/>
            <a:ext cx="10018713" cy="4876799"/>
          </a:xfrm>
          <a:solidFill>
            <a:schemeClr val="bg1">
              <a:lumMod val="85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pt-BR" dirty="0"/>
              <a:t>Em </a:t>
            </a:r>
            <a:r>
              <a:rPr lang="pt-BR" dirty="0" err="1"/>
              <a:t>JavaScript</a:t>
            </a:r>
            <a:r>
              <a:rPr lang="pt-BR" dirty="0"/>
              <a:t> as variáveis são declaradas dinamicamente, e são fracamente </a:t>
            </a:r>
            <a:r>
              <a:rPr lang="pt-BR" dirty="0" err="1"/>
              <a:t>tipadas</a:t>
            </a:r>
            <a:r>
              <a:rPr lang="pt-BR" dirty="0"/>
              <a:t>:</a:t>
            </a:r>
          </a:p>
          <a:p>
            <a:endParaRPr lang="pt-BR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&lt;html&gt;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&lt;body&gt; 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&lt;script type="text/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"&gt; 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a = 2; 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b = 9;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c = a + b;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alert(c) 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&lt;/script&gt;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&lt;/body&gt;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&lt;/html&gt;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7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IF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981200"/>
            <a:ext cx="10018713" cy="4876799"/>
          </a:xfrm>
          <a:solidFill>
            <a:schemeClr val="bg1">
              <a:lumMod val="85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pt-BR" dirty="0"/>
              <a:t>Em </a:t>
            </a:r>
            <a:r>
              <a:rPr lang="pt-BR" dirty="0" err="1"/>
              <a:t>JavaScript</a:t>
            </a:r>
            <a:r>
              <a:rPr lang="pt-BR" dirty="0"/>
              <a:t> as variáveis são declaradas dinamicamente, e são fracamente </a:t>
            </a:r>
            <a:r>
              <a:rPr lang="pt-BR" dirty="0" err="1"/>
              <a:t>tipadas</a:t>
            </a:r>
            <a:r>
              <a:rPr lang="pt-BR" dirty="0"/>
              <a:t>:</a:t>
            </a:r>
          </a:p>
          <a:p>
            <a:endParaRPr lang="pt-BR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&lt;html&gt;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&lt;body&gt; 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&lt;script type="text/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"&gt; </a:t>
            </a:r>
          </a:p>
          <a:p>
            <a:pPr>
              <a:buNone/>
            </a:pP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bananas = 6;</a:t>
            </a:r>
          </a:p>
          <a:p>
            <a:pPr>
              <a:buNone/>
            </a:pP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(bananas == 6) { </a:t>
            </a:r>
          </a:p>
          <a:p>
            <a:pPr>
              <a:buNone/>
            </a:pP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alert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("Temos meia dúzia de bananas");</a:t>
            </a:r>
          </a:p>
          <a:p>
            <a:pPr>
              <a:buNone/>
            </a:pP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}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&lt;/script&gt;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&lt;/body&gt;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&lt;/html&gt;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57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12091916" cy="6858000"/>
          </a:xfrm>
          <a:solidFill>
            <a:schemeClr val="bg1">
              <a:lumMod val="8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"verde" //escopo global 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tipoTinta</a:t>
            </a:r>
            <a:r>
              <a:rPr lang="pt-B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latex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"; //escopo global</a:t>
            </a:r>
          </a:p>
          <a:p>
            <a:pPr marL="0" indent="0">
              <a:buNone/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pintar() {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var </a:t>
            </a:r>
            <a:r>
              <a:rPr lang="pt-B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"roxo"; //escopo local 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var 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cor2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= "vermelho"; //escopo local 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numLatas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= 2 //escopo global (var não foi utilizada)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</a:t>
            </a:r>
            <a:r>
              <a:rPr lang="pt-B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); //imprime amarelo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</a:t>
            </a:r>
            <a:r>
              <a:rPr lang="pt-B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tipoTinta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); //imprime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latex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pintar();</a:t>
            </a:r>
          </a:p>
          <a:p>
            <a:pPr marL="0" indent="0">
              <a:buNone/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pt-B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); //imprime verde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pt-B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tipoTinta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); //imprime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Latex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pt-BR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numLatas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); //imprime 2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cor2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); //erro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ReferenceError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cor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defined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29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é uma linguagem de programação poderosa, com sintaxe baseada em C++.</a:t>
            </a:r>
          </a:p>
          <a:p>
            <a:r>
              <a:rPr lang="pt-BR" dirty="0"/>
              <a:t>Tem suporte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parcial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/>
              <a:t>à orientação a objetos. </a:t>
            </a:r>
          </a:p>
          <a:p>
            <a:r>
              <a:rPr lang="pt-BR" dirty="0" err="1"/>
              <a:t>Javascript</a:t>
            </a:r>
            <a:r>
              <a:rPr lang="pt-BR" dirty="0"/>
              <a:t> é uma linguagem interpretada.</a:t>
            </a:r>
          </a:p>
          <a:p>
            <a:r>
              <a:rPr lang="pt-BR" dirty="0"/>
              <a:t>Sua velocidade de execução e sua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compatibilidade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/>
              <a:t>depende da máquina interpretadora. </a:t>
            </a:r>
          </a:p>
        </p:txBody>
      </p:sp>
    </p:spTree>
    <p:extLst>
      <p:ext uri="{BB962C8B-B14F-4D97-AF65-F5344CB8AC3E}">
        <p14:creationId xmlns:p14="http://schemas.microsoft.com/office/powerpoint/2010/main" val="345503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JavaScript</a:t>
            </a:r>
            <a:r>
              <a:rPr lang="pt-BR" dirty="0"/>
              <a:t> é uma linguagem interpretada pelo navegador.</a:t>
            </a:r>
          </a:p>
          <a:p>
            <a:r>
              <a:rPr lang="pt-BR" dirty="0" err="1"/>
              <a:t>JavaScript</a:t>
            </a:r>
            <a:r>
              <a:rPr lang="pt-BR" dirty="0"/>
              <a:t> é executado pelo lado do cliente.</a:t>
            </a:r>
          </a:p>
          <a:p>
            <a:r>
              <a:rPr lang="pt-BR" dirty="0"/>
              <a:t>Traz as páginas recursos adicionais como: botões que mudam ao passar o mouse, exibir o horário atual, verificar se o preenchimento de um formulário está correto, etc...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Ely Prado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83287-643E-4992-835F-1AF31F10924B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55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iniciar um código </a:t>
            </a:r>
            <a:r>
              <a:rPr lang="pt-BR" dirty="0" err="1"/>
              <a:t>JavaScript</a:t>
            </a:r>
            <a:r>
              <a:rPr lang="pt-BR" dirty="0"/>
              <a:t> inicia-se com a TAG &lt;script&gt;. </a:t>
            </a:r>
          </a:p>
          <a:p>
            <a:r>
              <a:rPr lang="pt-BR" dirty="0"/>
              <a:t>Exemplo:</a:t>
            </a:r>
          </a:p>
          <a:p>
            <a:endParaRPr lang="pt-BR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alert( “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Olá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Mundo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&lt;/script&gt;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Ely Prado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83287-643E-4992-835F-1AF31F10924B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08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Em </a:t>
            </a:r>
            <a:r>
              <a:rPr lang="pt-BR" dirty="0" err="1"/>
              <a:t>JavaScript</a:t>
            </a:r>
            <a:r>
              <a:rPr lang="pt-BR" dirty="0"/>
              <a:t> as variáveis são declaradas dinamicamente, e são fracamente </a:t>
            </a:r>
            <a:r>
              <a:rPr lang="pt-BR" dirty="0" err="1"/>
              <a:t>tipadas</a:t>
            </a:r>
            <a:r>
              <a:rPr lang="pt-BR" dirty="0"/>
              <a:t>:</a:t>
            </a:r>
          </a:p>
          <a:p>
            <a:endParaRPr lang="pt-BR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&lt;html&gt;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&lt;body&gt; 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&lt;script type="text/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"&gt; 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a = 2; 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b = 9;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c = a + b;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alert(c); 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&lt;/script&gt;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&lt;/body&gt;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&lt;/html&gt;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Ely Prado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83287-643E-4992-835F-1AF31F10924B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11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IF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Em </a:t>
            </a:r>
            <a:r>
              <a:rPr lang="pt-BR" dirty="0" err="1"/>
              <a:t>JavaScript</a:t>
            </a:r>
            <a:r>
              <a:rPr lang="pt-BR" dirty="0"/>
              <a:t> as variáveis são declaradas dinamicamente, e são fracamente </a:t>
            </a:r>
            <a:r>
              <a:rPr lang="pt-BR" dirty="0" err="1"/>
              <a:t>tipadas</a:t>
            </a:r>
            <a:r>
              <a:rPr lang="pt-BR" dirty="0"/>
              <a:t>:</a:t>
            </a:r>
          </a:p>
          <a:p>
            <a:endParaRPr lang="pt-BR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&lt;html&gt;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&lt;body&gt; 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&lt;script type="text/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"&gt; </a:t>
            </a:r>
          </a:p>
          <a:p>
            <a:pPr>
              <a:buNone/>
            </a:pP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bananas = 6;</a:t>
            </a:r>
          </a:p>
          <a:p>
            <a:pPr>
              <a:buNone/>
            </a:pP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(bananas == 6) { </a:t>
            </a:r>
          </a:p>
          <a:p>
            <a:pPr>
              <a:buNone/>
            </a:pP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alert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("Temos meia dúzia de       </a:t>
            </a:r>
          </a:p>
          <a:p>
            <a:pPr>
              <a:buNone/>
            </a:pP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bananas");</a:t>
            </a:r>
          </a:p>
          <a:p>
            <a:pPr>
              <a:buNone/>
            </a:pP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}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&lt;/script&gt;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&lt;/body&gt;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&lt;/html&gt;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Ely Prado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83287-643E-4992-835F-1AF31F10924B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79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125415"/>
            <a:ext cx="8596668" cy="573258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d = new Date();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time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d.getHours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if (time &lt; 10) 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("&lt;b&gt;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Bom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&lt;/b&gt;");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&lt;h1&gt;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Exemplo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de JavaScript&lt;/h1&gt;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&lt;/html&gt;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Ely Prado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83287-643E-4992-835F-1AF31F10924B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48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139483"/>
            <a:ext cx="8596668" cy="561300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html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head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buNone/>
            </a:pP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displayDate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>
              <a:buNone/>
            </a:pP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document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getElementById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("demo").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innerHTML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=Date();</a:t>
            </a:r>
          </a:p>
          <a:p>
            <a:pPr>
              <a:buNone/>
            </a:pP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buNone/>
            </a:pP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&lt;/script&gt;</a:t>
            </a:r>
          </a:p>
          <a:p>
            <a:pPr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head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body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&lt;p id="demo"&gt;Teste de Data&lt;/p&gt;</a:t>
            </a:r>
          </a:p>
          <a:p>
            <a:pPr>
              <a:buNone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&lt;input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button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displayDate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="Mostrar Data"&gt;</a:t>
            </a:r>
          </a:p>
          <a:p>
            <a:pPr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body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html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Ely Prado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83287-643E-4992-835F-1AF31F10924B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63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getElementById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document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getElementById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("demo").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innerHTML</a:t>
            </a:r>
            <a:endParaRPr lang="pt-BR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dirty="0"/>
              <a:t>Esta função consegue buscar elementos HTML pelo seu ID, e alterar o conteúdo da TAG.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Ely Prado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83287-643E-4992-835F-1AF31F10924B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61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Letreiro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ado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516</TotalTime>
  <Words>1035</Words>
  <Application>Microsoft Office PowerPoint</Application>
  <PresentationFormat>Personalizar</PresentationFormat>
  <Paragraphs>203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Facetado</vt:lpstr>
      <vt:lpstr>Javascript</vt:lpstr>
      <vt:lpstr>Javascript</vt:lpstr>
      <vt:lpstr>JavaScript</vt:lpstr>
      <vt:lpstr>JavaScript</vt:lpstr>
      <vt:lpstr>Exemplo de variáveis</vt:lpstr>
      <vt:lpstr>Exemplo de IF</vt:lpstr>
      <vt:lpstr>Exemplo de JavaScript</vt:lpstr>
      <vt:lpstr>Funções JavaScript</vt:lpstr>
      <vt:lpstr>getElementById</vt:lpstr>
      <vt:lpstr>Exemplo</vt:lpstr>
      <vt:lpstr>Evento</vt:lpstr>
      <vt:lpstr>Validação de Dados</vt:lpstr>
      <vt:lpstr>Exemplo de variáveis</vt:lpstr>
      <vt:lpstr>Exemplo de IF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I</dc:title>
  <dc:creator>Ely Prado</dc:creator>
  <cp:lastModifiedBy>ely</cp:lastModifiedBy>
  <cp:revision>61</cp:revision>
  <dcterms:created xsi:type="dcterms:W3CDTF">2017-02-01T15:09:18Z</dcterms:created>
  <dcterms:modified xsi:type="dcterms:W3CDTF">2018-11-09T23:08:44Z</dcterms:modified>
</cp:coreProperties>
</file>