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746D-F16D-6D42-AC7A-A2F3EA6E6D2C}" type="datetimeFigureOut">
              <a:rPr lang="en-US" smtClean="0"/>
              <a:t>22/10/15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3992-B6A2-C643-AF11-9BE7C762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2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746D-F16D-6D42-AC7A-A2F3EA6E6D2C}" type="datetimeFigureOut">
              <a:rPr lang="en-US" smtClean="0"/>
              <a:t>22/10/15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3992-B6A2-C643-AF11-9BE7C762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5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746D-F16D-6D42-AC7A-A2F3EA6E6D2C}" type="datetimeFigureOut">
              <a:rPr lang="en-US" smtClean="0"/>
              <a:t>22/10/15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3992-B6A2-C643-AF11-9BE7C762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4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746D-F16D-6D42-AC7A-A2F3EA6E6D2C}" type="datetimeFigureOut">
              <a:rPr lang="en-US" smtClean="0"/>
              <a:t>22/10/15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3992-B6A2-C643-AF11-9BE7C762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4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746D-F16D-6D42-AC7A-A2F3EA6E6D2C}" type="datetimeFigureOut">
              <a:rPr lang="en-US" smtClean="0"/>
              <a:t>22/10/15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3992-B6A2-C643-AF11-9BE7C762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7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746D-F16D-6D42-AC7A-A2F3EA6E6D2C}" type="datetimeFigureOut">
              <a:rPr lang="en-US" smtClean="0"/>
              <a:t>22/10/15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3992-B6A2-C643-AF11-9BE7C762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0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746D-F16D-6D42-AC7A-A2F3EA6E6D2C}" type="datetimeFigureOut">
              <a:rPr lang="en-US" smtClean="0"/>
              <a:t>22/10/15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3992-B6A2-C643-AF11-9BE7C762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7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746D-F16D-6D42-AC7A-A2F3EA6E6D2C}" type="datetimeFigureOut">
              <a:rPr lang="en-US" smtClean="0"/>
              <a:t>22/10/15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3992-B6A2-C643-AF11-9BE7C762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7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746D-F16D-6D42-AC7A-A2F3EA6E6D2C}" type="datetimeFigureOut">
              <a:rPr lang="en-US" smtClean="0"/>
              <a:t>22/10/15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3992-B6A2-C643-AF11-9BE7C762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3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746D-F16D-6D42-AC7A-A2F3EA6E6D2C}" type="datetimeFigureOut">
              <a:rPr lang="en-US" smtClean="0"/>
              <a:t>22/10/15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3992-B6A2-C643-AF11-9BE7C762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7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746D-F16D-6D42-AC7A-A2F3EA6E6D2C}" type="datetimeFigureOut">
              <a:rPr lang="en-US" smtClean="0"/>
              <a:t>22/10/15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3992-B6A2-C643-AF11-9BE7C762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8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1746D-F16D-6D42-AC7A-A2F3EA6E6D2C}" type="datetimeFigureOut">
              <a:rPr lang="en-US" smtClean="0"/>
              <a:t>22/10/15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C3992-B6A2-C643-AF11-9BE7C762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1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hospital-acquired infections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Iwo Dubaniowski</a:t>
            </a:r>
          </a:p>
          <a:p>
            <a:r>
              <a:rPr lang="en-US" dirty="0" err="1" smtClean="0"/>
              <a:t>Tianyin</a:t>
            </a:r>
            <a:r>
              <a:rPr lang="en-US" dirty="0" smtClean="0"/>
              <a:t> Sun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01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Hospital-acquired infections are a serious problem of hospitals.</a:t>
            </a:r>
          </a:p>
          <a:p>
            <a:r>
              <a:rPr lang="en-US" dirty="0" smtClean="0"/>
              <a:t>We aim to develop a model to better understand spreading of hospital-acquired infections</a:t>
            </a:r>
          </a:p>
          <a:p>
            <a:r>
              <a:rPr lang="en-US" dirty="0" smtClean="0"/>
              <a:t>The approach we will use is the SIR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7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Objective</a:t>
            </a:r>
          </a:p>
          <a:p>
            <a:r>
              <a:rPr lang="en-US" dirty="0" smtClean="0"/>
              <a:t>Model description</a:t>
            </a:r>
          </a:p>
          <a:p>
            <a:pPr lvl="1"/>
            <a:r>
              <a:rPr lang="en-US" dirty="0" smtClean="0"/>
              <a:t>General assumptions</a:t>
            </a:r>
          </a:p>
          <a:p>
            <a:pPr lvl="1"/>
            <a:r>
              <a:rPr lang="en-US" dirty="0" smtClean="0"/>
              <a:t>Mechanisms</a:t>
            </a:r>
          </a:p>
          <a:p>
            <a:r>
              <a:rPr lang="en-US" dirty="0" smtClean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94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dirty="0" smtClean="0"/>
              <a:t>In 2011, 75’000 patients died in the US due to hospital-acquired infections.</a:t>
            </a:r>
          </a:p>
          <a:p>
            <a:r>
              <a:rPr lang="en-US" sz="3500" dirty="0" smtClean="0"/>
              <a:t>1 out of 25 hospital patients in the US end up with hospital-acquired infections</a:t>
            </a:r>
          </a:p>
          <a:p>
            <a:r>
              <a:rPr lang="en-US" sz="3500" dirty="0" smtClean="0"/>
              <a:t>Contraction of hospital-acquired infections depends on hospital bedding arrangements</a:t>
            </a:r>
          </a:p>
          <a:p>
            <a:r>
              <a:rPr lang="en-US" sz="3500" dirty="0" smtClean="0"/>
              <a:t>1, 2, or 3 bed wards exist in hospitals</a:t>
            </a:r>
          </a:p>
          <a:p>
            <a:r>
              <a:rPr lang="en-US" sz="3500" dirty="0" smtClean="0"/>
              <a:t>Currently there is no robust way of preventing hospital-acquired infections epidemics</a:t>
            </a:r>
            <a:endParaRPr lang="en-US" sz="35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70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600" dirty="0" smtClean="0"/>
          </a:p>
          <a:p>
            <a:r>
              <a:rPr lang="en-US" sz="3600" dirty="0" smtClean="0"/>
              <a:t>Better understanding of spread of the infections</a:t>
            </a:r>
          </a:p>
          <a:p>
            <a:endParaRPr lang="en-US" sz="3600" dirty="0" smtClean="0"/>
          </a:p>
          <a:p>
            <a:r>
              <a:rPr lang="en-US" sz="3600" dirty="0" smtClean="0"/>
              <a:t>Facilitating better hospital systems design and management to insure safer hospital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4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design and implement an agent-based model to simulate spreading of hospital-acquired infections</a:t>
            </a:r>
            <a:endParaRPr lang="en-US" dirty="0" smtClean="0"/>
          </a:p>
          <a:p>
            <a:r>
              <a:rPr lang="en-US" dirty="0" smtClean="0"/>
              <a:t>To obtain the optimal ratio between patients and staff</a:t>
            </a:r>
          </a:p>
          <a:p>
            <a:r>
              <a:rPr lang="en-US" dirty="0" smtClean="0"/>
              <a:t>To obtain sufficient number of sanitary facilities given number of staff and patients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8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model based on the SIR(Susceptible, Infectious, Recovered) model</a:t>
            </a:r>
          </a:p>
          <a:p>
            <a:r>
              <a:rPr lang="en-US" dirty="0" smtClean="0"/>
              <a:t>To include a stochastic approach addressing uncertainty involved in data for model parameterization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97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Hospital is modeled as a grid of rooms containing 1, 2 or 3 patients and varying number of staff</a:t>
            </a:r>
          </a:p>
          <a:p>
            <a:r>
              <a:rPr lang="en-US" dirty="0" smtClean="0"/>
              <a:t>Infection spreads </a:t>
            </a:r>
            <a:r>
              <a:rPr lang="en-US" dirty="0" smtClean="0"/>
              <a:t>to susceptible patients or staff</a:t>
            </a:r>
            <a:r>
              <a:rPr lang="en-US" dirty="0" smtClean="0"/>
              <a:t> through interaction</a:t>
            </a:r>
          </a:p>
          <a:p>
            <a:r>
              <a:rPr lang="en-US" dirty="0" smtClean="0"/>
              <a:t>Staff moves between rooms, patients stay immobilized</a:t>
            </a:r>
          </a:p>
          <a:p>
            <a:r>
              <a:rPr lang="en-US" dirty="0" smtClean="0"/>
              <a:t>No interaction between separate rooms</a:t>
            </a:r>
          </a:p>
          <a:p>
            <a:r>
              <a:rPr lang="en-US" dirty="0" smtClean="0"/>
              <a:t>Recovered patients become susceptible eventually</a:t>
            </a:r>
          </a:p>
          <a:p>
            <a:r>
              <a:rPr lang="en-US" dirty="0" smtClean="0"/>
              <a:t>Staff carries infections</a:t>
            </a:r>
          </a:p>
          <a:p>
            <a:r>
              <a:rPr lang="en-US" dirty="0" smtClean="0"/>
              <a:t>Staff should attempt to go through sanitary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62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422" y="210274"/>
            <a:ext cx="8229600" cy="1143000"/>
          </a:xfrm>
        </p:spPr>
        <p:txBody>
          <a:bodyPr/>
          <a:lstStyle/>
          <a:p>
            <a:r>
              <a:rPr lang="en-US" dirty="0" smtClean="0"/>
              <a:t>Environment of hospitals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83768" y="1412776"/>
            <a:ext cx="1440297" cy="145178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24065" y="1412776"/>
            <a:ext cx="1440297" cy="145178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83768" y="2864561"/>
            <a:ext cx="1440297" cy="145178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4362" y="1412776"/>
            <a:ext cx="1440297" cy="145178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83768" y="4316346"/>
            <a:ext cx="1440297" cy="145178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04659" y="1412776"/>
            <a:ext cx="1440297" cy="145178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804659" y="2864561"/>
            <a:ext cx="1440297" cy="145178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804659" y="4316346"/>
            <a:ext cx="1440297" cy="145178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690222" y="3536967"/>
            <a:ext cx="1348280" cy="1451785"/>
          </a:xfrm>
          <a:prstGeom prst="rect">
            <a:avLst/>
          </a:prstGeom>
          <a:solidFill>
            <a:srgbClr val="008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Sterilizing </a:t>
            </a:r>
            <a:r>
              <a:rPr lang="en-US" dirty="0" smtClean="0"/>
              <a:t>room</a:t>
            </a:r>
            <a:endParaRPr lang="en-US" dirty="0"/>
          </a:p>
        </p:txBody>
      </p:sp>
      <p:sp>
        <p:nvSpPr>
          <p:cNvPr id="21" name="Bevel 20"/>
          <p:cNvSpPr/>
          <p:nvPr/>
        </p:nvSpPr>
        <p:spPr>
          <a:xfrm>
            <a:off x="3101105" y="1445765"/>
            <a:ext cx="822960" cy="427160"/>
          </a:xfrm>
          <a:prstGeom prst="bevel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Bevel 21"/>
          <p:cNvSpPr/>
          <p:nvPr/>
        </p:nvSpPr>
        <p:spPr>
          <a:xfrm>
            <a:off x="3101105" y="2162642"/>
            <a:ext cx="822960" cy="427160"/>
          </a:xfrm>
          <a:prstGeom prst="bevel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Bevel 22"/>
          <p:cNvSpPr/>
          <p:nvPr/>
        </p:nvSpPr>
        <p:spPr>
          <a:xfrm>
            <a:off x="4541402" y="1578683"/>
            <a:ext cx="822960" cy="427160"/>
          </a:xfrm>
          <a:prstGeom prst="bevel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Bevel 23"/>
          <p:cNvSpPr/>
          <p:nvPr/>
        </p:nvSpPr>
        <p:spPr>
          <a:xfrm>
            <a:off x="5981699" y="1543521"/>
            <a:ext cx="822960" cy="427160"/>
          </a:xfrm>
          <a:prstGeom prst="bevel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Bevel 24"/>
          <p:cNvSpPr/>
          <p:nvPr/>
        </p:nvSpPr>
        <p:spPr>
          <a:xfrm>
            <a:off x="5981699" y="2162642"/>
            <a:ext cx="822960" cy="427160"/>
          </a:xfrm>
          <a:prstGeom prst="bevel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Bevel 25"/>
          <p:cNvSpPr/>
          <p:nvPr/>
        </p:nvSpPr>
        <p:spPr>
          <a:xfrm>
            <a:off x="7421996" y="1578683"/>
            <a:ext cx="822960" cy="427160"/>
          </a:xfrm>
          <a:prstGeom prst="bevel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Bevel 26"/>
          <p:cNvSpPr/>
          <p:nvPr/>
        </p:nvSpPr>
        <p:spPr>
          <a:xfrm>
            <a:off x="7421996" y="2864561"/>
            <a:ext cx="822960" cy="427160"/>
          </a:xfrm>
          <a:prstGeom prst="bevel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Bevel 27"/>
          <p:cNvSpPr/>
          <p:nvPr/>
        </p:nvSpPr>
        <p:spPr>
          <a:xfrm>
            <a:off x="7421996" y="3840824"/>
            <a:ext cx="822960" cy="427160"/>
          </a:xfrm>
          <a:prstGeom prst="bevel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Bevel 28"/>
          <p:cNvSpPr/>
          <p:nvPr/>
        </p:nvSpPr>
        <p:spPr>
          <a:xfrm>
            <a:off x="7421996" y="3323387"/>
            <a:ext cx="822960" cy="427160"/>
          </a:xfrm>
          <a:prstGeom prst="bevel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Bevel 29"/>
          <p:cNvSpPr/>
          <p:nvPr/>
        </p:nvSpPr>
        <p:spPr>
          <a:xfrm>
            <a:off x="7421996" y="5202332"/>
            <a:ext cx="822960" cy="427160"/>
          </a:xfrm>
          <a:prstGeom prst="bevel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Bevel 30"/>
          <p:cNvSpPr/>
          <p:nvPr/>
        </p:nvSpPr>
        <p:spPr>
          <a:xfrm>
            <a:off x="7421996" y="4557484"/>
            <a:ext cx="822960" cy="427160"/>
          </a:xfrm>
          <a:prstGeom prst="bevel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Bevel 31"/>
          <p:cNvSpPr/>
          <p:nvPr/>
        </p:nvSpPr>
        <p:spPr>
          <a:xfrm>
            <a:off x="2483768" y="3153045"/>
            <a:ext cx="822960" cy="427160"/>
          </a:xfrm>
          <a:prstGeom prst="bevel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Bevel 32"/>
          <p:cNvSpPr/>
          <p:nvPr/>
        </p:nvSpPr>
        <p:spPr>
          <a:xfrm>
            <a:off x="2483768" y="4651869"/>
            <a:ext cx="822960" cy="427160"/>
          </a:xfrm>
          <a:prstGeom prst="bevel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Smiley Face 33"/>
          <p:cNvSpPr/>
          <p:nvPr/>
        </p:nvSpPr>
        <p:spPr>
          <a:xfrm>
            <a:off x="3306728" y="5202332"/>
            <a:ext cx="380125" cy="368041"/>
          </a:xfrm>
          <a:prstGeom prst="smileyFace">
            <a:avLst/>
          </a:prstGeom>
          <a:solidFill>
            <a:srgbClr val="CCFFCC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Smiley Face 34"/>
          <p:cNvSpPr/>
          <p:nvPr/>
        </p:nvSpPr>
        <p:spPr>
          <a:xfrm>
            <a:off x="3383068" y="3656803"/>
            <a:ext cx="380125" cy="368041"/>
          </a:xfrm>
          <a:prstGeom prst="smileyFace">
            <a:avLst/>
          </a:prstGeom>
          <a:solidFill>
            <a:srgbClr val="CCFFCC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Smiley Face 35"/>
          <p:cNvSpPr/>
          <p:nvPr/>
        </p:nvSpPr>
        <p:spPr>
          <a:xfrm>
            <a:off x="4159229" y="2227028"/>
            <a:ext cx="380125" cy="368041"/>
          </a:xfrm>
          <a:prstGeom prst="smileyFace">
            <a:avLst/>
          </a:prstGeom>
          <a:solidFill>
            <a:srgbClr val="CCFFCC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Smiley Face 36"/>
          <p:cNvSpPr/>
          <p:nvPr/>
        </p:nvSpPr>
        <p:spPr>
          <a:xfrm>
            <a:off x="4690222" y="2221761"/>
            <a:ext cx="380125" cy="368041"/>
          </a:xfrm>
          <a:prstGeom prst="smileyFace">
            <a:avLst/>
          </a:prstGeom>
          <a:solidFill>
            <a:srgbClr val="CCFFCC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Smiley Face 37"/>
          <p:cNvSpPr/>
          <p:nvPr/>
        </p:nvSpPr>
        <p:spPr>
          <a:xfrm>
            <a:off x="5377991" y="1970681"/>
            <a:ext cx="380125" cy="368041"/>
          </a:xfrm>
          <a:prstGeom prst="smileyFace">
            <a:avLst/>
          </a:prstGeom>
          <a:solidFill>
            <a:srgbClr val="CCFFCC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Smiley Face 38"/>
          <p:cNvSpPr/>
          <p:nvPr/>
        </p:nvSpPr>
        <p:spPr>
          <a:xfrm>
            <a:off x="6818288" y="3542234"/>
            <a:ext cx="380125" cy="368041"/>
          </a:xfrm>
          <a:prstGeom prst="smileyFace">
            <a:avLst/>
          </a:prstGeom>
          <a:solidFill>
            <a:srgbClr val="CCFFCC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Smiley Face 39"/>
          <p:cNvSpPr/>
          <p:nvPr/>
        </p:nvSpPr>
        <p:spPr>
          <a:xfrm>
            <a:off x="4880284" y="5079029"/>
            <a:ext cx="380125" cy="368041"/>
          </a:xfrm>
          <a:prstGeom prst="smileyFace">
            <a:avLst/>
          </a:prstGeom>
          <a:solidFill>
            <a:srgbClr val="CCFFCC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Smiley Face 40"/>
          <p:cNvSpPr/>
          <p:nvPr/>
        </p:nvSpPr>
        <p:spPr>
          <a:xfrm>
            <a:off x="5364362" y="5079029"/>
            <a:ext cx="380125" cy="368041"/>
          </a:xfrm>
          <a:prstGeom prst="smileyFace">
            <a:avLst/>
          </a:prstGeom>
          <a:solidFill>
            <a:srgbClr val="CCFFCC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Smiley Face 41"/>
          <p:cNvSpPr/>
          <p:nvPr/>
        </p:nvSpPr>
        <p:spPr>
          <a:xfrm>
            <a:off x="4876187" y="4439894"/>
            <a:ext cx="380125" cy="368041"/>
          </a:xfrm>
          <a:prstGeom prst="smileyFace">
            <a:avLst/>
          </a:prstGeom>
          <a:solidFill>
            <a:srgbClr val="CCFFCC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Smiley Face 42"/>
          <p:cNvSpPr/>
          <p:nvPr/>
        </p:nvSpPr>
        <p:spPr>
          <a:xfrm>
            <a:off x="5550208" y="4071853"/>
            <a:ext cx="380125" cy="368041"/>
          </a:xfrm>
          <a:prstGeom prst="smileyFace">
            <a:avLst/>
          </a:prstGeom>
          <a:solidFill>
            <a:srgbClr val="CCFFCC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Smiley Face 43"/>
          <p:cNvSpPr/>
          <p:nvPr/>
        </p:nvSpPr>
        <p:spPr>
          <a:xfrm>
            <a:off x="5391620" y="3139366"/>
            <a:ext cx="380125" cy="368041"/>
          </a:xfrm>
          <a:prstGeom prst="smileyFace">
            <a:avLst/>
          </a:prstGeom>
          <a:solidFill>
            <a:srgbClr val="CCFFCC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050404" y="4071853"/>
            <a:ext cx="14333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050404" y="2864561"/>
            <a:ext cx="14333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222859" y="4071854"/>
            <a:ext cx="1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Recovered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50404" y="2495229"/>
            <a:ext cx="143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New patients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117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Contract the disease</a:t>
            </a:r>
          </a:p>
          <a:p>
            <a:r>
              <a:rPr lang="en-US" dirty="0" smtClean="0"/>
              <a:t>Recovery takes place on time-dependent basis with a given probability</a:t>
            </a:r>
          </a:p>
          <a:p>
            <a:r>
              <a:rPr lang="en-US" dirty="0" smtClean="0"/>
              <a:t>Become susceptible after recovery </a:t>
            </a:r>
            <a:r>
              <a:rPr lang="en-US" dirty="0" smtClean="0"/>
              <a:t>on time-dependent basis with a given probability</a:t>
            </a:r>
          </a:p>
          <a:p>
            <a:r>
              <a:rPr lang="en-US" dirty="0" smtClean="0"/>
              <a:t>Staff get cleaned in sterilizing room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71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315</Words>
  <Application>Microsoft Macintosh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Modeling hospital-acquired infections</vt:lpstr>
      <vt:lpstr>Overview</vt:lpstr>
      <vt:lpstr>Introduction</vt:lpstr>
      <vt:lpstr>Motivation</vt:lpstr>
      <vt:lpstr>Objective</vt:lpstr>
      <vt:lpstr>Model description</vt:lpstr>
      <vt:lpstr>General assumptions</vt:lpstr>
      <vt:lpstr>Environment of hospitals</vt:lpstr>
      <vt:lpstr>Mechanisms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Iwo Mateusz Dubaniowski</dc:creator>
  <cp:lastModifiedBy>Iwo Mateusz Dubaniowski</cp:lastModifiedBy>
  <cp:revision>17</cp:revision>
  <dcterms:created xsi:type="dcterms:W3CDTF">2015-10-22T08:07:14Z</dcterms:created>
  <dcterms:modified xsi:type="dcterms:W3CDTF">2015-10-22T10:03:55Z</dcterms:modified>
</cp:coreProperties>
</file>