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311" r:id="rId4"/>
    <p:sldId id="316" r:id="rId5"/>
    <p:sldId id="334" r:id="rId6"/>
    <p:sldId id="32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127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045" userDrawn="1">
          <p15:clr>
            <a:srgbClr val="A4A3A4"/>
          </p15:clr>
        </p15:guide>
        <p15:guide id="6" orient="horz" pos="4269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9999"/>
    <a:srgbClr val="C00000"/>
    <a:srgbClr val="FFFFCC"/>
    <a:srgbClr val="A6A6A6"/>
    <a:srgbClr val="FFCCCC"/>
    <a:srgbClr val="E1FFE1"/>
    <a:srgbClr val="FFFFF3"/>
    <a:srgbClr val="FFFF66"/>
    <a:srgbClr val="FA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16" y="-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72"/>
        <p:guide pos="74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569" y="2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/>
          <a:lstStyle>
            <a:lvl1pPr algn="r">
              <a:defRPr sz="1300"/>
            </a:lvl1pPr>
          </a:lstStyle>
          <a:p>
            <a:fld id="{27F065D9-8514-4420-B717-EA7316A2C537}" type="datetimeFigureOut">
              <a:rPr lang="de-CH" smtClean="0"/>
              <a:t>9/3/16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95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569" y="9721895"/>
            <a:ext cx="3076022" cy="511071"/>
          </a:xfrm>
          <a:prstGeom prst="rect">
            <a:avLst/>
          </a:prstGeom>
        </p:spPr>
        <p:txBody>
          <a:bodyPr vert="horz" lIns="96360" tIns="48180" rIns="96360" bIns="48180" rtlCol="0" anchor="b"/>
          <a:lstStyle>
            <a:lvl1pPr algn="r">
              <a:defRPr sz="1300"/>
            </a:lvl1pPr>
          </a:lstStyle>
          <a:p>
            <a:fld id="{2668F9DA-1C07-4008-A7A4-E7932D0322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549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9/3/16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5" tIns="49512" rIns="99025" bIns="4951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25" tIns="49512" rIns="99025" bIns="4951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25" tIns="49512" rIns="99025" bIns="4951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3980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83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69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7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44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1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44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00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1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7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31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75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1141" y="731609"/>
            <a:ext cx="4929717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63876"/>
            <a:ext cx="113284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4623" y="2514601"/>
            <a:ext cx="113284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6"/>
            <a:ext cx="113284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4"/>
            <a:ext cx="113284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4"/>
            <a:ext cx="113284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2024064"/>
            <a:ext cx="113284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800" y="2024064"/>
            <a:ext cx="5472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1" y="2024064"/>
            <a:ext cx="5472179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4443" y="646114"/>
            <a:ext cx="11195756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6587" y="646114"/>
            <a:ext cx="11307796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emf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646114"/>
            <a:ext cx="113284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90500" y="127001"/>
            <a:ext cx="118128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83499" y="6308726"/>
            <a:ext cx="81609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34311" y="6308726"/>
            <a:ext cx="113984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01801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5067" y="1930400"/>
            <a:ext cx="10654523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413132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446011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14" y="6341151"/>
            <a:ext cx="899596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33" y="6337591"/>
            <a:ext cx="1104052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99" y="6331638"/>
            <a:ext cx="424331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73" y="6327971"/>
            <a:ext cx="1084038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9" y="6449845"/>
            <a:ext cx="1175512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467147" y="6373772"/>
          <a:ext cx="1332051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Corel DESIGNER" r:id="rId14" imgW="6882717" imgH="1850040" progId="CorelDESIGNER.Graphic.16">
                  <p:embed/>
                </p:oleObj>
              </mc:Choice>
              <mc:Fallback>
                <p:oleObj name="Corel DESIGNER" r:id="rId14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147" y="6373772"/>
                        <a:ext cx="1332051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604" y="131366"/>
            <a:ext cx="1607775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50" r:id="rId3"/>
    <p:sldLayoutId id="2147483652" r:id="rId4"/>
    <p:sldLayoutId id="2147483655" r:id="rId5"/>
    <p:sldLayoutId id="214748366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mercola.com/sites/articles/archive/2014/04/09/hospital-acquired-infections.aspx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 smtClean="0"/>
              <a:t>Mar-10-2016</a:t>
            </a:r>
          </a:p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/>
              <a:t>Iwo Dubaniowski</a:t>
            </a:r>
          </a:p>
          <a:p>
            <a:pPr marL="449263">
              <a:spcBef>
                <a:spcPts val="0"/>
              </a:spcBef>
              <a:buNone/>
              <a:tabLst>
                <a:tab pos="2335213" algn="l"/>
                <a:tab pos="3765550" algn="l"/>
              </a:tabLst>
            </a:pPr>
            <a:r>
              <a:rPr lang="de-CH" sz="2400" b="0" dirty="0"/>
              <a:t>Tianyin </a:t>
            </a:r>
            <a:r>
              <a:rPr lang="de-CH" sz="2400" b="0" dirty="0" smtClean="0"/>
              <a:t>Sun</a:t>
            </a:r>
            <a:endParaRPr lang="de-CH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 tIns="72000"/>
          <a:lstStyle/>
          <a:p>
            <a:pPr marL="449263"/>
            <a:r>
              <a:rPr lang="de-CH" dirty="0"/>
              <a:t>Modeling hospital-acquired infections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10383"/>
            <a:ext cx="11130845" cy="437072"/>
          </a:xfrm>
        </p:spPr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59968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</a:t>
            </a:r>
            <a:r>
              <a:rPr lang="en-US" dirty="0" smtClean="0"/>
              <a:t>shows </a:t>
            </a:r>
            <a:r>
              <a:rPr lang="en-US" dirty="0"/>
              <a:t>distribution of infected patients across rooms in a hospital</a:t>
            </a:r>
          </a:p>
          <a:p>
            <a:r>
              <a:rPr lang="en-US" dirty="0"/>
              <a:t>Each square represents one room in a hospital</a:t>
            </a:r>
          </a:p>
          <a:p>
            <a:r>
              <a:rPr lang="en-US" dirty="0"/>
              <a:t>The map updates in real time while the simulation is running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665084"/>
            <a:ext cx="5268234" cy="44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5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10383"/>
            <a:ext cx="11130845" cy="437072"/>
          </a:xfrm>
        </p:spPr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47" y="670146"/>
            <a:ext cx="5574315" cy="56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7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800" dirty="0"/>
              <a:t>Hospital-acquired infections are a serious problem of hospitals.</a:t>
            </a:r>
          </a:p>
          <a:p>
            <a:r>
              <a:rPr lang="en-SG" sz="2800" dirty="0"/>
              <a:t>We developed a model to better </a:t>
            </a:r>
            <a:r>
              <a:rPr lang="en-SG" sz="2800" dirty="0" smtClean="0"/>
              <a:t>understand the </a:t>
            </a:r>
            <a:r>
              <a:rPr lang="en-SG" sz="2800" dirty="0"/>
              <a:t>spreading of hospital-acquired infections</a:t>
            </a:r>
          </a:p>
          <a:p>
            <a:r>
              <a:rPr lang="en-SG" sz="2800" dirty="0"/>
              <a:t>The approach we used is the SIRS model</a:t>
            </a:r>
          </a:p>
          <a:p>
            <a:r>
              <a:rPr lang="en-SG" sz="2800" dirty="0"/>
              <a:t>The model developed is able to simulate infections spreading throughout a </a:t>
            </a:r>
            <a:r>
              <a:rPr lang="en-SG" sz="2800" dirty="0" smtClean="0"/>
              <a:t>hospital and to see the variations of by different setting-up of a hospital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204192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705818"/>
            <a:ext cx="11130845" cy="513381"/>
          </a:xfrm>
        </p:spPr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799" y="1294785"/>
            <a:ext cx="9961002" cy="4424975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Motivation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Objective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Model description</a:t>
            </a:r>
          </a:p>
          <a:p>
            <a:pPr lvl="2">
              <a:lnSpc>
                <a:spcPts val="2000"/>
              </a:lnSpc>
              <a:spcBef>
                <a:spcPts val="1800"/>
              </a:spcBef>
            </a:pPr>
            <a:r>
              <a:rPr lang="en-US" sz="2600" dirty="0" smtClean="0"/>
              <a:t>General assumptions</a:t>
            </a:r>
          </a:p>
          <a:p>
            <a:pPr lvl="2">
              <a:lnSpc>
                <a:spcPts val="2000"/>
              </a:lnSpc>
              <a:spcBef>
                <a:spcPts val="1800"/>
              </a:spcBef>
            </a:pPr>
            <a:r>
              <a:rPr lang="en-US" sz="2600" dirty="0" smtClean="0"/>
              <a:t>Mechanisms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dirty="0" smtClean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ABM Coursework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326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611186"/>
          </a:xfrm>
        </p:spPr>
        <p:txBody>
          <a:bodyPr anchor="ctr"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5047545" cy="4742412"/>
          </a:xfrm>
        </p:spPr>
        <p:txBody>
          <a:bodyPr vert="horz" lIns="140400" tIns="0" rIns="0" bIns="0" rtlCol="0">
            <a:noAutofit/>
          </a:bodyPr>
          <a:lstStyle/>
          <a:p>
            <a:r>
              <a:rPr lang="en-SG" sz="2000" dirty="0"/>
              <a:t>In 2011, </a:t>
            </a:r>
            <a:r>
              <a:rPr lang="en-SG" sz="2000" dirty="0" smtClean="0"/>
              <a:t>75’000 </a:t>
            </a:r>
            <a:r>
              <a:rPr lang="en-SG" sz="2000" dirty="0"/>
              <a:t>patients died in the US due to hospital-acquired infections.</a:t>
            </a:r>
          </a:p>
          <a:p>
            <a:r>
              <a:rPr lang="en-SG" sz="2000" dirty="0"/>
              <a:t>1 out of 25 hospital patients in the US </a:t>
            </a:r>
            <a:r>
              <a:rPr lang="en-SG" sz="2000" dirty="0" smtClean="0"/>
              <a:t>ends </a:t>
            </a:r>
            <a:r>
              <a:rPr lang="en-SG" sz="2000" dirty="0"/>
              <a:t>up with hospital-acquired infections</a:t>
            </a:r>
          </a:p>
          <a:p>
            <a:r>
              <a:rPr lang="en-SG" sz="2000" dirty="0"/>
              <a:t>Contraction of hospital-acquired infections depends on hospital bedding arrangements</a:t>
            </a:r>
          </a:p>
          <a:p>
            <a:r>
              <a:rPr lang="en-SG" sz="2000" dirty="0"/>
              <a:t>1, 2, or 3 bed wards exist in hospitals</a:t>
            </a:r>
          </a:p>
          <a:p>
            <a:r>
              <a:rPr lang="en-SG" sz="2000" dirty="0"/>
              <a:t>Currently there is no robust way of preventing hospital-acquired infections </a:t>
            </a:r>
            <a:r>
              <a:rPr lang="en-SG" sz="2000" dirty="0" smtClean="0"/>
              <a:t>epidemics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(Source: </a:t>
            </a:r>
            <a:r>
              <a:rPr lang="en-US" sz="2000" i="1" dirty="0" smtClean="0">
                <a:hlinkClick r:id="rId3"/>
              </a:rPr>
              <a:t>mercola.com</a:t>
            </a:r>
            <a:r>
              <a:rPr lang="en-US" sz="2000" i="1" dirty="0" smtClean="0"/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577" y="1448838"/>
            <a:ext cx="5480051" cy="41100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ABM 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399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5" y="646114"/>
            <a:ext cx="11130845" cy="685248"/>
          </a:xfrm>
        </p:spPr>
        <p:txBody>
          <a:bodyPr anchor="ctr"/>
          <a:lstStyle/>
          <a:p>
            <a:r>
              <a:rPr lang="en-US" sz="4400" dirty="0" smtClean="0"/>
              <a:t>Motivations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108101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Better understanding of spread of the </a:t>
            </a:r>
            <a:r>
              <a:rPr lang="en-SG" sz="3600" dirty="0" smtClean="0"/>
              <a:t>infections</a:t>
            </a:r>
          </a:p>
          <a:p>
            <a:endParaRPr lang="en-SG" sz="3600" dirty="0"/>
          </a:p>
          <a:p>
            <a:r>
              <a:rPr lang="en-SG" sz="3600" dirty="0"/>
              <a:t>Facilitating better hospital systems design and management to insure safer hospital environment</a:t>
            </a:r>
          </a:p>
        </p:txBody>
      </p:sp>
    </p:spTree>
    <p:extLst>
      <p:ext uri="{BB962C8B-B14F-4D97-AF65-F5344CB8AC3E}">
        <p14:creationId xmlns:p14="http://schemas.microsoft.com/office/powerpoint/2010/main" val="6000502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 smtClean="0"/>
              <a:t>Objectives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705" y="1448838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To design and implement an agent-based model to simulate spreading of hospital-acquired infections</a:t>
            </a:r>
          </a:p>
          <a:p>
            <a:r>
              <a:rPr lang="en-SG" sz="3600" dirty="0"/>
              <a:t>To obtain the optimal ratio between patients and staff</a:t>
            </a:r>
          </a:p>
          <a:p>
            <a:r>
              <a:rPr lang="en-SG" sz="3600" dirty="0"/>
              <a:t>To obtain sufficient number of sanitary facilities given number of staff and patients</a:t>
            </a:r>
          </a:p>
        </p:txBody>
      </p:sp>
    </p:spTree>
    <p:extLst>
      <p:ext uri="{BB962C8B-B14F-4D97-AF65-F5344CB8AC3E}">
        <p14:creationId xmlns:p14="http://schemas.microsoft.com/office/powerpoint/2010/main" val="1162019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69092"/>
            <a:ext cx="11130845" cy="437072"/>
          </a:xfrm>
        </p:spPr>
        <p:txBody>
          <a:bodyPr/>
          <a:lstStyle/>
          <a:p>
            <a:r>
              <a:rPr lang="en-US" sz="4400" dirty="0" smtClean="0"/>
              <a:t>Model description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3600" dirty="0"/>
              <a:t>A model based on the </a:t>
            </a:r>
            <a:r>
              <a:rPr lang="en-SG" sz="3600" dirty="0" smtClean="0"/>
              <a:t>SIRS(</a:t>
            </a:r>
            <a:r>
              <a:rPr lang="en-SG" sz="3600" dirty="0"/>
              <a:t>Susceptible, Infectious, </a:t>
            </a:r>
            <a:r>
              <a:rPr lang="en-SG" sz="3600" dirty="0" smtClean="0"/>
              <a:t>Recovered, Susceptible) model</a:t>
            </a:r>
          </a:p>
          <a:p>
            <a:endParaRPr lang="en-SG" sz="3600" dirty="0"/>
          </a:p>
          <a:p>
            <a:r>
              <a:rPr lang="en-SG" sz="3600" dirty="0"/>
              <a:t>To include a stochastic approach addressing uncertainty involved in data for model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3703984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792892"/>
            <a:ext cx="11617325" cy="43707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4400" dirty="0" smtClean="0"/>
              <a:t>Hospital set-up and general assumptions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569243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9540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9243" y="3045536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49837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9243" y="449732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90134" y="159375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90134" y="3045536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0134" y="4497321"/>
            <a:ext cx="1440297" cy="14517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75697" y="3717942"/>
            <a:ext cx="1348280" cy="145178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Sterilizing room</a:t>
            </a:r>
          </a:p>
        </p:txBody>
      </p:sp>
      <p:sp>
        <p:nvSpPr>
          <p:cNvPr id="54" name="Bevel 53"/>
          <p:cNvSpPr/>
          <p:nvPr/>
        </p:nvSpPr>
        <p:spPr>
          <a:xfrm>
            <a:off x="1186580" y="1626740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Bevel 54"/>
          <p:cNvSpPr/>
          <p:nvPr/>
        </p:nvSpPr>
        <p:spPr>
          <a:xfrm>
            <a:off x="1186580" y="234361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Bevel 55"/>
          <p:cNvSpPr/>
          <p:nvPr/>
        </p:nvSpPr>
        <p:spPr>
          <a:xfrm>
            <a:off x="2626877" y="1759658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Bevel 56"/>
          <p:cNvSpPr/>
          <p:nvPr/>
        </p:nvSpPr>
        <p:spPr>
          <a:xfrm>
            <a:off x="4067174" y="1724496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Bevel 57"/>
          <p:cNvSpPr/>
          <p:nvPr/>
        </p:nvSpPr>
        <p:spPr>
          <a:xfrm>
            <a:off x="4067174" y="234361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Bevel 58"/>
          <p:cNvSpPr/>
          <p:nvPr/>
        </p:nvSpPr>
        <p:spPr>
          <a:xfrm>
            <a:off x="5507471" y="1759658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Bevel 59"/>
          <p:cNvSpPr/>
          <p:nvPr/>
        </p:nvSpPr>
        <p:spPr>
          <a:xfrm>
            <a:off x="5507471" y="3045536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Bevel 60"/>
          <p:cNvSpPr/>
          <p:nvPr/>
        </p:nvSpPr>
        <p:spPr>
          <a:xfrm>
            <a:off x="5507471" y="4021799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Bevel 61"/>
          <p:cNvSpPr/>
          <p:nvPr/>
        </p:nvSpPr>
        <p:spPr>
          <a:xfrm>
            <a:off x="5507471" y="3504362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Bevel 62"/>
          <p:cNvSpPr/>
          <p:nvPr/>
        </p:nvSpPr>
        <p:spPr>
          <a:xfrm>
            <a:off x="5507471" y="5383307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Bevel 63"/>
          <p:cNvSpPr/>
          <p:nvPr/>
        </p:nvSpPr>
        <p:spPr>
          <a:xfrm>
            <a:off x="5507471" y="4738459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Bevel 64"/>
          <p:cNvSpPr/>
          <p:nvPr/>
        </p:nvSpPr>
        <p:spPr>
          <a:xfrm>
            <a:off x="569243" y="3334020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Bevel 65"/>
          <p:cNvSpPr/>
          <p:nvPr/>
        </p:nvSpPr>
        <p:spPr>
          <a:xfrm>
            <a:off x="569243" y="4832844"/>
            <a:ext cx="822960" cy="427160"/>
          </a:xfrm>
          <a:prstGeom prst="bevel">
            <a:avLst/>
          </a:prstGeom>
          <a:solidFill>
            <a:srgbClr val="FF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Smiley Face 66"/>
          <p:cNvSpPr/>
          <p:nvPr/>
        </p:nvSpPr>
        <p:spPr>
          <a:xfrm>
            <a:off x="761353" y="4859524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Smiley Face 67"/>
          <p:cNvSpPr/>
          <p:nvPr/>
        </p:nvSpPr>
        <p:spPr>
          <a:xfrm>
            <a:off x="790660" y="3350810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Smiley Face 68"/>
          <p:cNvSpPr/>
          <p:nvPr/>
        </p:nvSpPr>
        <p:spPr>
          <a:xfrm>
            <a:off x="2775697" y="1759658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Smiley Face 69"/>
          <p:cNvSpPr/>
          <p:nvPr/>
        </p:nvSpPr>
        <p:spPr>
          <a:xfrm>
            <a:off x="4272797" y="2355640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Smiley Face 70"/>
          <p:cNvSpPr/>
          <p:nvPr/>
        </p:nvSpPr>
        <p:spPr>
          <a:xfrm>
            <a:off x="4304829" y="1740215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Smiley Face 71"/>
          <p:cNvSpPr/>
          <p:nvPr/>
        </p:nvSpPr>
        <p:spPr>
          <a:xfrm>
            <a:off x="5815710" y="353071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Smiley Face 74"/>
          <p:cNvSpPr/>
          <p:nvPr/>
        </p:nvSpPr>
        <p:spPr>
          <a:xfrm>
            <a:off x="2961662" y="4620869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Smiley Face 75"/>
          <p:cNvSpPr/>
          <p:nvPr/>
        </p:nvSpPr>
        <p:spPr>
          <a:xfrm>
            <a:off x="2186759" y="332034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Smiley Face 76"/>
          <p:cNvSpPr/>
          <p:nvPr/>
        </p:nvSpPr>
        <p:spPr>
          <a:xfrm>
            <a:off x="3477095" y="3320341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Smiley Face 81"/>
          <p:cNvSpPr/>
          <p:nvPr/>
        </p:nvSpPr>
        <p:spPr>
          <a:xfrm>
            <a:off x="761353" y="1661888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Smiley Face 82"/>
          <p:cNvSpPr/>
          <p:nvPr/>
        </p:nvSpPr>
        <p:spPr>
          <a:xfrm>
            <a:off x="731021" y="234197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5815711" y="3064575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Smiley Face 87"/>
          <p:cNvSpPr/>
          <p:nvPr/>
        </p:nvSpPr>
        <p:spPr>
          <a:xfrm>
            <a:off x="3597232" y="2422413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Smiley Face 88"/>
          <p:cNvSpPr/>
          <p:nvPr/>
        </p:nvSpPr>
        <p:spPr>
          <a:xfrm>
            <a:off x="5788690" y="5397642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Smiley Face 92"/>
          <p:cNvSpPr/>
          <p:nvPr/>
        </p:nvSpPr>
        <p:spPr>
          <a:xfrm>
            <a:off x="1635478" y="523276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Smiley Face 93"/>
          <p:cNvSpPr/>
          <p:nvPr/>
        </p:nvSpPr>
        <p:spPr>
          <a:xfrm>
            <a:off x="5728888" y="4726691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Smiley Face 97"/>
          <p:cNvSpPr/>
          <p:nvPr/>
        </p:nvSpPr>
        <p:spPr>
          <a:xfrm>
            <a:off x="5274741" y="2472963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Smiley Face 98"/>
          <p:cNvSpPr/>
          <p:nvPr/>
        </p:nvSpPr>
        <p:spPr>
          <a:xfrm>
            <a:off x="5746614" y="1789217"/>
            <a:ext cx="380125" cy="368041"/>
          </a:xfrm>
          <a:prstGeom prst="smileyFace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2876618" y="5581065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Smiley Face 100"/>
          <p:cNvSpPr/>
          <p:nvPr/>
        </p:nvSpPr>
        <p:spPr>
          <a:xfrm>
            <a:off x="4316993" y="514131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miley Face 102"/>
          <p:cNvSpPr/>
          <p:nvPr/>
        </p:nvSpPr>
        <p:spPr>
          <a:xfrm>
            <a:off x="4942719" y="3448580"/>
            <a:ext cx="380125" cy="36804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Content Placeholder 2"/>
          <p:cNvSpPr>
            <a:spLocks noGrp="1"/>
          </p:cNvSpPr>
          <p:nvPr>
            <p:ph idx="1"/>
          </p:nvPr>
        </p:nvSpPr>
        <p:spPr>
          <a:xfrm>
            <a:off x="6437702" y="1380372"/>
            <a:ext cx="5592373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000" dirty="0"/>
              <a:t>Hospital is </a:t>
            </a:r>
            <a:r>
              <a:rPr lang="en-SG" sz="2000" dirty="0" smtClean="0"/>
              <a:t>modelled </a:t>
            </a:r>
            <a:r>
              <a:rPr lang="en-SG" sz="2000" dirty="0"/>
              <a:t>as a grid of rooms containing 1, 2 or 3 patients and varying number of staff</a:t>
            </a:r>
          </a:p>
          <a:p>
            <a:r>
              <a:rPr lang="en-SG" sz="2000" dirty="0"/>
              <a:t>Infection spreads to susceptible patients or staff through interaction</a:t>
            </a:r>
          </a:p>
          <a:p>
            <a:r>
              <a:rPr lang="en-SG" sz="2000" dirty="0"/>
              <a:t>Staff moves between rooms, patients stay immobilized</a:t>
            </a:r>
          </a:p>
          <a:p>
            <a:r>
              <a:rPr lang="en-SG" sz="2000" dirty="0"/>
              <a:t>No interaction </a:t>
            </a:r>
            <a:r>
              <a:rPr lang="en-SG" sz="2000" dirty="0" smtClean="0"/>
              <a:t>of patients between </a:t>
            </a:r>
            <a:r>
              <a:rPr lang="en-SG" sz="2000" dirty="0"/>
              <a:t>separate rooms</a:t>
            </a:r>
          </a:p>
          <a:p>
            <a:r>
              <a:rPr lang="en-SG" sz="2000" dirty="0"/>
              <a:t>Recovered patients become susceptible eventually</a:t>
            </a:r>
          </a:p>
          <a:p>
            <a:r>
              <a:rPr lang="en-SG" sz="2000" dirty="0"/>
              <a:t>Staff carries infections</a:t>
            </a:r>
          </a:p>
          <a:p>
            <a:r>
              <a:rPr lang="en-SG" sz="2000" dirty="0"/>
              <a:t>Staff should attempt to go through sanitary process</a:t>
            </a:r>
          </a:p>
        </p:txBody>
      </p:sp>
    </p:spTree>
    <p:extLst>
      <p:ext uri="{BB962C8B-B14F-4D97-AF65-F5344CB8AC3E}">
        <p14:creationId xmlns:p14="http://schemas.microsoft.com/office/powerpoint/2010/main" val="1075134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Mechanisms in model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11094696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sz="2800" dirty="0" smtClean="0"/>
              <a:t>Contract </a:t>
            </a:r>
            <a:r>
              <a:rPr lang="en-SG" sz="2800" dirty="0"/>
              <a:t>the </a:t>
            </a:r>
            <a:r>
              <a:rPr lang="en-SG" sz="2800" dirty="0" smtClean="0"/>
              <a:t>disease (transfer to infected state) with a given probability</a:t>
            </a:r>
            <a:endParaRPr lang="en-SG" sz="2800" i="1" dirty="0" smtClean="0">
              <a:solidFill>
                <a:srgbClr val="FF0000"/>
              </a:solidFill>
            </a:endParaRPr>
          </a:p>
          <a:p>
            <a:r>
              <a:rPr lang="en-SG" sz="2800" dirty="0" smtClean="0"/>
              <a:t>Recovery </a:t>
            </a:r>
            <a:r>
              <a:rPr lang="en-SG" sz="2800" dirty="0"/>
              <a:t>takes place on time-dependent basis with a given probability</a:t>
            </a:r>
          </a:p>
          <a:p>
            <a:r>
              <a:rPr lang="en-SG" sz="2800" dirty="0"/>
              <a:t>Become susceptible after recovery on time-dependent basis with a given probability</a:t>
            </a:r>
          </a:p>
          <a:p>
            <a:r>
              <a:rPr lang="en-SG" sz="2800" dirty="0" smtClean="0"/>
              <a:t>If staff </a:t>
            </a:r>
            <a:r>
              <a:rPr lang="en-SG" sz="2800" dirty="0"/>
              <a:t>get cleaned in sterilizing </a:t>
            </a:r>
            <a:r>
              <a:rPr lang="en-SG" sz="2800" dirty="0" smtClean="0"/>
              <a:t>room, they don’t infect the others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62511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78617"/>
            <a:ext cx="11130845" cy="437072"/>
          </a:xfrm>
        </p:spPr>
        <p:txBody>
          <a:bodyPr/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10/03/2016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ABM </a:t>
            </a:r>
            <a:r>
              <a:rPr lang="de-DE" dirty="0" err="1" smtClean="0"/>
              <a:t>Coursework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905" y="1342027"/>
            <a:ext cx="5996870" cy="4742412"/>
          </a:xfrm>
        </p:spPr>
        <p:txBody>
          <a:bodyPr vert="horz" lIns="140400" tIns="0" rIns="0" bIns="0" rtlCol="0" anchor="ctr">
            <a:noAutofit/>
          </a:bodyPr>
          <a:lstStyle/>
          <a:p>
            <a:r>
              <a:rPr lang="en-SG" dirty="0"/>
              <a:t>Data structure keeping track of agents</a:t>
            </a:r>
          </a:p>
          <a:p>
            <a:pPr lvl="1"/>
            <a:r>
              <a:rPr lang="en-SG" sz="1800" dirty="0"/>
              <a:t>1 – agent </a:t>
            </a:r>
            <a:r>
              <a:rPr lang="en-SG" sz="1800" dirty="0" smtClean="0"/>
              <a:t>type (staff or patient)</a:t>
            </a:r>
            <a:endParaRPr lang="en-SG" sz="1800" dirty="0"/>
          </a:p>
          <a:p>
            <a:pPr lvl="1"/>
            <a:r>
              <a:rPr lang="en-SG" sz="1800" dirty="0"/>
              <a:t>2 – room number</a:t>
            </a:r>
          </a:p>
          <a:p>
            <a:pPr lvl="1"/>
            <a:r>
              <a:rPr lang="en-SG" sz="1800" dirty="0"/>
              <a:t>3 – agent </a:t>
            </a:r>
            <a:r>
              <a:rPr lang="en-SG" sz="1800" dirty="0" smtClean="0"/>
              <a:t>status (susceptible, infected, recovered)</a:t>
            </a:r>
            <a:endParaRPr lang="en-SG" sz="1800" dirty="0"/>
          </a:p>
          <a:p>
            <a:r>
              <a:rPr lang="en-SG" dirty="0"/>
              <a:t>The program iterates over time, over agents, and updates agents</a:t>
            </a:r>
          </a:p>
          <a:p>
            <a:r>
              <a:rPr lang="en-SG" dirty="0"/>
              <a:t>Probability of state transitions for different types of agents is </a:t>
            </a:r>
            <a:r>
              <a:rPr lang="en-SG" dirty="0" smtClean="0"/>
              <a:t>given</a:t>
            </a:r>
          </a:p>
          <a:p>
            <a:r>
              <a:rPr lang="en-SG" dirty="0" smtClean="0"/>
              <a:t>Probability of state </a:t>
            </a:r>
            <a:r>
              <a:rPr lang="en-SG" dirty="0" smtClean="0"/>
              <a:t>transitions could be stochastic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60" y="1283155"/>
            <a:ext cx="4692641" cy="5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1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EATETemplat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CREATETemplate.potx</Template>
  <TotalTime>6052</TotalTime>
  <Words>572</Words>
  <Application>Microsoft Macintosh PowerPoint</Application>
  <PresentationFormat>Custom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CREATETemplate</vt:lpstr>
      <vt:lpstr>Corel DESIGNER</vt:lpstr>
      <vt:lpstr>Modeling hospital-acquired infections</vt:lpstr>
      <vt:lpstr>Outline</vt:lpstr>
      <vt:lpstr>Introduction</vt:lpstr>
      <vt:lpstr>Motivations</vt:lpstr>
      <vt:lpstr>Objectives</vt:lpstr>
      <vt:lpstr>Model description</vt:lpstr>
      <vt:lpstr>Hospital set-up and general assumptions</vt:lpstr>
      <vt:lpstr>Mechanisms in model</vt:lpstr>
      <vt:lpstr>Methods</vt:lpstr>
      <vt:lpstr>Results</vt:lpstr>
      <vt:lpstr>Results</vt:lpstr>
      <vt:lpstr>Summary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– State and Perspectives</dc:title>
  <dc:creator>hanshei</dc:creator>
  <cp:lastModifiedBy>Iwo Mateusz Dubaniowski</cp:lastModifiedBy>
  <cp:revision>237</cp:revision>
  <cp:lastPrinted>2015-10-27T00:08:15Z</cp:lastPrinted>
  <dcterms:created xsi:type="dcterms:W3CDTF">2015-11-17T05:35:11Z</dcterms:created>
  <dcterms:modified xsi:type="dcterms:W3CDTF">2016-03-10T00:44:29Z</dcterms:modified>
</cp:coreProperties>
</file>