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92F3-3FEA-1449-97AE-0B5AA74E454F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0C06-35AD-7842-9175-4EFD9C1D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E92D-2E81-674B-9A4C-1F4E757895E9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89006-7912-3D49-9AC1-993ED41A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56" y="731609"/>
            <a:ext cx="3697288" cy="453783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9A5E1">
              <a:alpha val="60000"/>
            </a:srgbClr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marL="896938" indent="0" algn="ctr">
              <a:def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5967" y="2514601"/>
            <a:ext cx="8496300" cy="2066528"/>
          </a:xfrm>
          <a:solidFill>
            <a:srgbClr val="69A5E1">
              <a:alpha val="60000"/>
            </a:srgbClr>
          </a:solidFill>
        </p:spPr>
        <p:txBody>
          <a:bodyPr wrap="square" lIns="144000" tIns="720000" anchor="t" anchorCtr="0"/>
          <a:lstStyle>
            <a:lvl1pPr marL="896938" indent="0" algn="ctr">
              <a:lnSpc>
                <a:spcPct val="100000"/>
              </a:lnSpc>
              <a:spcBef>
                <a:spcPts val="3000"/>
              </a:spcBef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14866" y="646114"/>
            <a:ext cx="8348134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 vert="horz" lIns="140400" tIns="0" rIns="0" bIns="0" rtlCol="0">
            <a:noAutofit/>
          </a:bodyPr>
          <a:lstStyle>
            <a:lvl1pPr>
              <a:buClr>
                <a:schemeClr val="tx1">
                  <a:lumMod val="20000"/>
                  <a:lumOff val="80000"/>
                </a:schemeClr>
              </a:buClr>
              <a:defRPr lang="en-US" sz="240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buClr>
                <a:schemeClr val="tx1">
                  <a:lumMod val="40000"/>
                  <a:lumOff val="60000"/>
                </a:schemeClr>
              </a:buClr>
              <a:defRPr lang="en-US" sz="200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buClr>
                <a:schemeClr val="tx1">
                  <a:lumMod val="40000"/>
                  <a:lumOff val="60000"/>
                </a:schemeClr>
              </a:buClr>
              <a:defRPr lang="en-US" sz="180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buClr>
                <a:schemeClr val="tx1">
                  <a:lumMod val="40000"/>
                  <a:lumOff val="60000"/>
                </a:schemeClr>
              </a:buClr>
              <a:defRPr lang="en-US" sz="1600" smtClean="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buClr>
                <a:schemeClr val="tx1">
                  <a:lumMod val="40000"/>
                  <a:lumOff val="60000"/>
                </a:schemeClr>
              </a:buClr>
              <a:defRPr lang="de-DE" sz="1600" dirty="0"/>
            </a:lvl5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600">
                <a:solidFill>
                  <a:srgbClr val="002060"/>
                </a:solidFill>
                <a:latin typeface="Futura BdCn BT" pitchFamily="34" charset="0"/>
              </a:defRPr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vert="horz" lIns="140400" tIns="0" rIns="0" bIns="0" rtlCol="0">
            <a:noAutofit/>
          </a:bodyPr>
          <a:lstStyle>
            <a:lvl1pPr>
              <a:defRPr lang="de-DE" sz="2000" dirty="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defRPr lang="de-DE" sz="1800" dirty="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defRPr lang="de-DE" sz="1600" dirty="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defRPr lang="de-DE" sz="1400" dirty="0" smtClean="0">
                <a:solidFill>
                  <a:srgbClr val="002060"/>
                </a:solidFill>
                <a:latin typeface="Futura BdCn BT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23332" y="646114"/>
            <a:ext cx="8396817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7440" y="646114"/>
            <a:ext cx="8480847" cy="877886"/>
          </a:xfrm>
        </p:spPr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46114"/>
            <a:ext cx="8496300" cy="877886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27001"/>
            <a:ext cx="8859601" cy="612775"/>
            <a:chOff x="142874" y="152400"/>
            <a:chExt cx="8859601" cy="612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25733" y="6308726"/>
            <a:ext cx="8548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8801" y="1930400"/>
            <a:ext cx="7990892" cy="4306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>
                <a:solidFill>
                  <a:srgbClr val="002060"/>
                </a:solidFill>
                <a:latin typeface="Futura BdCn BT" pitchFamily="34" charset="0"/>
              </a:rPr>
              <a:t>|</a:t>
            </a:r>
            <a:endParaRPr lang="de-CH" sz="800" dirty="0">
              <a:solidFill>
                <a:srgbClr val="002060"/>
              </a:solidFill>
              <a:latin typeface="Futura BdCn B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11" y="6341152"/>
            <a:ext cx="674697" cy="43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00" y="6337591"/>
            <a:ext cx="828039" cy="4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50" y="6331639"/>
            <a:ext cx="318248" cy="40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30" y="6327971"/>
            <a:ext cx="813029" cy="3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4" y="6449846"/>
            <a:ext cx="881634" cy="20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24396"/>
              </p:ext>
            </p:extLst>
          </p:nvPr>
        </p:nvGraphicFramePr>
        <p:xfrm>
          <a:off x="350361" y="6373773"/>
          <a:ext cx="999038" cy="3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Corel DESIGNER" r:id="rId15" imgW="6882717" imgH="1850040" progId="CorelDESIGNER.Graphic.16">
                  <p:embed/>
                </p:oleObj>
              </mc:Choice>
              <mc:Fallback>
                <p:oleObj name="Corel DESIGNER" r:id="rId15" imgW="6882717" imgH="185004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361" y="6373773"/>
                        <a:ext cx="999038" cy="35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454" y="131366"/>
            <a:ext cx="1205831" cy="4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utura BdCn BT" pitchFamily="34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US power grid network disruptions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 Dubaniowski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could help predict for a given network whether a removal of an edge or a node would constitute a failure of the network</a:t>
            </a:r>
          </a:p>
          <a:p>
            <a:r>
              <a:rPr lang="en-US" dirty="0" smtClean="0"/>
              <a:t>We can also see which edges are especially occupied in a given network i.e. which edges operate at peak bandwidth</a:t>
            </a:r>
          </a:p>
          <a:p>
            <a:r>
              <a:rPr lang="en-US" dirty="0" smtClean="0"/>
              <a:t>Moreover, we can investigate what the performance of a network is as edge or node capacity decreases</a:t>
            </a:r>
          </a:p>
          <a:p>
            <a:r>
              <a:rPr lang="en-US" dirty="0" smtClean="0"/>
              <a:t>This would allow us to </a:t>
            </a:r>
            <a:r>
              <a:rPr lang="en-US" dirty="0" smtClean="0"/>
              <a:t>develop </a:t>
            </a:r>
            <a:r>
              <a:rPr lang="en-US" dirty="0" smtClean="0"/>
              <a:t>more robust networks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1934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where critical points of an electrical supply network are is crucial to its resiliency</a:t>
            </a:r>
          </a:p>
          <a:p>
            <a:r>
              <a:rPr lang="en-US" dirty="0" smtClean="0"/>
              <a:t>We developed a simulation that predicts US power grid’s behavior when a node is removed or its capacity decreased</a:t>
            </a:r>
          </a:p>
          <a:p>
            <a:r>
              <a:rPr lang="en-US" dirty="0" smtClean="0"/>
              <a:t>The approach uses load balancing of a graph as </a:t>
            </a:r>
            <a:r>
              <a:rPr lang="en-US" dirty="0" smtClean="0"/>
              <a:t>the </a:t>
            </a:r>
            <a:r>
              <a:rPr lang="en-US" dirty="0" smtClean="0"/>
              <a:t>main tool</a:t>
            </a:r>
          </a:p>
          <a:p>
            <a:r>
              <a:rPr lang="en-US" dirty="0" smtClean="0"/>
              <a:t>The model run with random capacities but same topology shows that the design </a:t>
            </a:r>
            <a:r>
              <a:rPr lang="en-US" dirty="0" smtClean="0"/>
              <a:t>of network’s </a:t>
            </a:r>
            <a:r>
              <a:rPr lang="en-US" dirty="0" smtClean="0"/>
              <a:t>capacities has a big impact on the network’s resiliency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213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–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Task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722313" lvl="1" indent="-457200"/>
            <a:r>
              <a:rPr lang="en-US" dirty="0" smtClean="0"/>
              <a:t>Network description</a:t>
            </a:r>
          </a:p>
          <a:p>
            <a:pPr marL="722313" lvl="1" indent="-457200"/>
            <a:r>
              <a:rPr lang="en-US" dirty="0" smtClean="0"/>
              <a:t>Balancing </a:t>
            </a:r>
            <a:r>
              <a:rPr lang="en-US" dirty="0" smtClean="0"/>
              <a:t>methodology</a:t>
            </a:r>
          </a:p>
          <a:p>
            <a:pPr marL="722313" lvl="1" indent="-457200"/>
            <a:r>
              <a:rPr lang="en-US" dirty="0" smtClean="0"/>
              <a:t>Statistics reported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384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is an important part of our lives</a:t>
            </a:r>
          </a:p>
          <a:p>
            <a:r>
              <a:rPr lang="en-US" dirty="0" smtClean="0"/>
              <a:t>Used by businesses, individuals, governments…</a:t>
            </a:r>
            <a:endParaRPr lang="en-US" dirty="0"/>
          </a:p>
          <a:p>
            <a:r>
              <a:rPr lang="en-US" dirty="0" smtClean="0"/>
              <a:t>Electrical grids consist of many various components</a:t>
            </a:r>
          </a:p>
          <a:p>
            <a:r>
              <a:rPr lang="en-US" dirty="0" smtClean="0"/>
              <a:t>Potential targets of hostile attacks</a:t>
            </a:r>
          </a:p>
          <a:p>
            <a:r>
              <a:rPr lang="en-US" dirty="0" smtClean="0"/>
              <a:t>Environmental conditions </a:t>
            </a:r>
            <a:r>
              <a:rPr lang="en-US" dirty="0" smtClean="0"/>
              <a:t>also result in a </a:t>
            </a:r>
            <a:r>
              <a:rPr lang="en-US" dirty="0" smtClean="0"/>
              <a:t>compromise</a:t>
            </a:r>
          </a:p>
          <a:p>
            <a:endParaRPr lang="en-US" dirty="0"/>
          </a:p>
          <a:p>
            <a:r>
              <a:rPr lang="en-US" dirty="0" smtClean="0"/>
              <a:t>Identifying the most critical elements of power grid systems</a:t>
            </a:r>
          </a:p>
          <a:p>
            <a:r>
              <a:rPr lang="en-US" dirty="0" smtClean="0"/>
              <a:t>How we could mitigate failures of these </a:t>
            </a:r>
            <a:r>
              <a:rPr lang="en-US" dirty="0" smtClean="0"/>
              <a:t>components?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790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and implement a </a:t>
            </a:r>
            <a:r>
              <a:rPr lang="en-US" dirty="0" smtClean="0"/>
              <a:t>simulation </a:t>
            </a:r>
            <a:r>
              <a:rPr lang="en-US" dirty="0" smtClean="0"/>
              <a:t>of a power grid network and measure its response to node </a:t>
            </a:r>
            <a:r>
              <a:rPr lang="en-US" dirty="0" smtClean="0"/>
              <a:t>failures</a:t>
            </a:r>
            <a:endParaRPr lang="en-US" dirty="0" smtClean="0"/>
          </a:p>
          <a:p>
            <a:r>
              <a:rPr lang="en-US" dirty="0" smtClean="0"/>
              <a:t>US power grid topology from </a:t>
            </a:r>
            <a:r>
              <a:rPr lang="en-US" dirty="0"/>
              <a:t>D. J. Watts and S. H. </a:t>
            </a:r>
            <a:r>
              <a:rPr lang="en-US" dirty="0" err="1"/>
              <a:t>Strogatz</a:t>
            </a:r>
            <a:r>
              <a:rPr lang="en-US" dirty="0"/>
              <a:t>, Nature 393, 440-442 (1998</a:t>
            </a:r>
            <a:r>
              <a:rPr lang="en-US" dirty="0" smtClean="0"/>
              <a:t>) was used</a:t>
            </a:r>
          </a:p>
          <a:p>
            <a:endParaRPr lang="en-US" dirty="0" smtClean="0"/>
          </a:p>
          <a:p>
            <a:r>
              <a:rPr lang="en-US" dirty="0" smtClean="0"/>
              <a:t>Topology only, values of vertices and edges are randomly generated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018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97232"/>
            <a:ext cx="8496300" cy="44368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network based on the US power grid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Populate the network with attributes for edges and vertices</a:t>
            </a:r>
          </a:p>
          <a:p>
            <a:pPr marL="722313" lvl="1" indent="-457200"/>
            <a:r>
              <a:rPr lang="en-US" dirty="0" smtClean="0"/>
              <a:t>Capacities of vertices – energy production or consumption</a:t>
            </a:r>
          </a:p>
          <a:p>
            <a:pPr marL="722313" lvl="1" indent="-457200"/>
            <a:r>
              <a:rPr lang="en-US" dirty="0" smtClean="0"/>
              <a:t>Capacities of edges – transmission lines’ bandwidth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balance the network to make sure all capacities of vertices &gt;0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a node or an edge (or decrease capacity)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Attempt load balancing again, see whether </a:t>
            </a:r>
            <a:r>
              <a:rPr lang="en-US" dirty="0" err="1" smtClean="0"/>
              <a:t>balancable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 the results and various statistics about the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908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network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29517"/>
            <a:ext cx="8496300" cy="4404593"/>
          </a:xfrm>
        </p:spPr>
        <p:txBody>
          <a:bodyPr/>
          <a:lstStyle/>
          <a:p>
            <a:r>
              <a:rPr lang="en-US" dirty="0" smtClean="0"/>
              <a:t>US power grid network graph used is just a topology</a:t>
            </a:r>
          </a:p>
          <a:p>
            <a:r>
              <a:rPr lang="en-US" dirty="0" smtClean="0"/>
              <a:t>Network needs to be populated with data about energy sources and </a:t>
            </a:r>
            <a:r>
              <a:rPr lang="en-US" dirty="0" smtClean="0"/>
              <a:t>edges’ </a:t>
            </a:r>
            <a:r>
              <a:rPr lang="en-US" dirty="0" smtClean="0"/>
              <a:t>capacities</a:t>
            </a:r>
          </a:p>
          <a:p>
            <a:r>
              <a:rPr lang="en-US" dirty="0" smtClean="0"/>
              <a:t>We use 1</a:t>
            </a:r>
            <a:r>
              <a:rPr lang="en-US" dirty="0" smtClean="0"/>
              <a:t>/30 of all </a:t>
            </a:r>
            <a:r>
              <a:rPr lang="en-US" dirty="0" smtClean="0"/>
              <a:t>nodes as energy producers and randomly assign the amount produced</a:t>
            </a:r>
          </a:p>
          <a:p>
            <a:r>
              <a:rPr lang="en-US" dirty="0" smtClean="0"/>
              <a:t>We use the rest as consumers, which consume 5-100 times smaller </a:t>
            </a:r>
            <a:r>
              <a:rPr lang="en-US" dirty="0" smtClean="0"/>
              <a:t>amounts of energy</a:t>
            </a:r>
            <a:endParaRPr lang="en-US" dirty="0" smtClean="0"/>
          </a:p>
          <a:p>
            <a:r>
              <a:rPr lang="en-US" dirty="0" smtClean="0"/>
              <a:t>The edges are populated accordingly to be able to handle twice the average load of an edge</a:t>
            </a:r>
          </a:p>
          <a:p>
            <a:r>
              <a:rPr lang="en-US" dirty="0" smtClean="0"/>
              <a:t>Ensure that </a:t>
            </a:r>
            <a:r>
              <a:rPr lang="en-US" dirty="0"/>
              <a:t>e</a:t>
            </a:r>
            <a:r>
              <a:rPr lang="en-US" dirty="0" smtClean="0"/>
              <a:t>ach node can be theoretically discharged through connected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019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balancing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is balanced to see if it can satisfy all nodes</a:t>
            </a:r>
          </a:p>
          <a:p>
            <a:r>
              <a:rPr lang="en-US" dirty="0" smtClean="0"/>
              <a:t>We average all neighboring nodes until all of them are satisfied</a:t>
            </a:r>
          </a:p>
          <a:p>
            <a:pPr lvl="1"/>
            <a:r>
              <a:rPr lang="en-US" dirty="0" smtClean="0"/>
              <a:t>Satisfied means energy available to them at the moment is greater than 0</a:t>
            </a:r>
          </a:p>
          <a:p>
            <a:r>
              <a:rPr lang="en-US" dirty="0" smtClean="0"/>
              <a:t>Energy exchanged between the nodes cannot exceed connecting edge’s capacity</a:t>
            </a:r>
          </a:p>
          <a:p>
            <a:r>
              <a:rPr lang="en-US" dirty="0" smtClean="0"/>
              <a:t>If there is no change at all in subsequent steps, or maximum change in a step is very small, we determine that the network cannot be balanced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679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6566"/>
            <a:ext cx="8496300" cy="4587544"/>
          </a:xfrm>
        </p:spPr>
        <p:txBody>
          <a:bodyPr/>
          <a:lstStyle/>
          <a:p>
            <a:r>
              <a:rPr lang="en-US" dirty="0" smtClean="0"/>
              <a:t>We present various statistics on the networks after balancing both before and after disruption</a:t>
            </a:r>
          </a:p>
          <a:p>
            <a:r>
              <a:rPr lang="en-US" dirty="0" smtClean="0"/>
              <a:t>The following statistics are presented:</a:t>
            </a:r>
          </a:p>
          <a:p>
            <a:pPr lvl="1"/>
            <a:r>
              <a:rPr lang="en-US" dirty="0" smtClean="0"/>
              <a:t>Net energy value – how much energy is unused in the system</a:t>
            </a:r>
          </a:p>
          <a:p>
            <a:pPr lvl="1"/>
            <a:r>
              <a:rPr lang="en-US" dirty="0" smtClean="0"/>
              <a:t>Total energy produced</a:t>
            </a:r>
          </a:p>
          <a:p>
            <a:pPr lvl="1"/>
            <a:r>
              <a:rPr lang="en-US" dirty="0" smtClean="0"/>
              <a:t>Total energy consumed</a:t>
            </a:r>
          </a:p>
          <a:p>
            <a:pPr lvl="1"/>
            <a:r>
              <a:rPr lang="en-US" dirty="0" smtClean="0"/>
              <a:t>Average edge bandwidth – mean capacity of an edge</a:t>
            </a:r>
          </a:p>
          <a:p>
            <a:pPr lvl="1"/>
            <a:r>
              <a:rPr lang="en-US" dirty="0" smtClean="0"/>
              <a:t>Average initial min. edge bandwidth – Total energy produced/number of edges</a:t>
            </a:r>
          </a:p>
          <a:p>
            <a:pPr lvl="1"/>
            <a:r>
              <a:rPr lang="en-US" dirty="0" smtClean="0"/>
              <a:t>Extra bandwidth available in the network – Total capacity of edges – Used capacity of edges</a:t>
            </a:r>
          </a:p>
          <a:p>
            <a:pPr lvl="1"/>
            <a:r>
              <a:rPr lang="en-US" dirty="0" smtClean="0"/>
              <a:t>Edges close to or at </a:t>
            </a:r>
            <a:r>
              <a:rPr lang="en-US" dirty="0" err="1" smtClean="0"/>
              <a:t>peakBandwidth</a:t>
            </a:r>
            <a:r>
              <a:rPr lang="en-US" dirty="0" smtClean="0"/>
              <a:t> – Edges which </a:t>
            </a:r>
            <a:r>
              <a:rPr lang="en-US" dirty="0" smtClean="0"/>
              <a:t>utilize</a:t>
            </a:r>
            <a:r>
              <a:rPr lang="en-US" dirty="0" smtClean="0"/>
              <a:t> </a:t>
            </a:r>
            <a:r>
              <a:rPr lang="en-US" dirty="0" smtClean="0"/>
              <a:t>more than 90% of their capacity – these are potentially critical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579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also produce graph representations of the network.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nodes correspond to satisfied nodes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nodes correspond to unsatisfied nodes with not enough electricity supplied to them</a:t>
            </a:r>
            <a:endParaRPr lang="en-US" dirty="0"/>
          </a:p>
        </p:txBody>
      </p:sp>
      <p:pic>
        <p:nvPicPr>
          <p:cNvPr id="13" name="Content Placeholder 12" descr="Graph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130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560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CREATETheme">
  <a:themeElements>
    <a:clrScheme name="FRS">
      <a:dk1>
        <a:srgbClr val="20407A"/>
      </a:dk1>
      <a:lt1>
        <a:srgbClr val="FFFFFF"/>
      </a:lt1>
      <a:dk2>
        <a:srgbClr val="006AB3"/>
      </a:dk2>
      <a:lt2>
        <a:srgbClr val="FFFFFF"/>
      </a:lt2>
      <a:accent1>
        <a:srgbClr val="E6C3A1"/>
      </a:accent1>
      <a:accent2>
        <a:srgbClr val="C0D7EC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utura">
      <a:majorFont>
        <a:latin typeface="Futura BdCn BT"/>
        <a:ea typeface=""/>
        <a:cs typeface=""/>
      </a:majorFont>
      <a:minorFont>
        <a:latin typeface="Futura Bd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70C0"/>
          </a:solidFill>
        </a:ln>
        <a:effectLst>
          <a:outerShdw blurRad="1270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>
            <a:latin typeface="Futura BdCn B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FRS Vorlage.potx" id="{CE702807-FAE0-434A-A4D6-E8C8E87BB505}" vid="{509D41C6-7AF5-4EFD-B000-98EEE52CC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CREATETheme.thmx</Template>
  <TotalTime>2545</TotalTime>
  <Words>757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CREATETheme</vt:lpstr>
      <vt:lpstr>Corel DESIGNER</vt:lpstr>
      <vt:lpstr>Modeling US power grid network disruptions</vt:lpstr>
      <vt:lpstr>Outline</vt:lpstr>
      <vt:lpstr>Problem</vt:lpstr>
      <vt:lpstr>Task</vt:lpstr>
      <vt:lpstr>Solution</vt:lpstr>
      <vt:lpstr>Methodology – network population</vt:lpstr>
      <vt:lpstr>Methodology – balancing the network</vt:lpstr>
      <vt:lpstr>Results</vt:lpstr>
      <vt:lpstr>Screenshot</vt:lpstr>
      <vt:lpstr>Results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power grid network disruption simulation</dc:title>
  <dc:creator>Iwo Mateusz Dubaniowski</dc:creator>
  <cp:lastModifiedBy>Iwo Mateusz Dubaniowski</cp:lastModifiedBy>
  <cp:revision>50</cp:revision>
  <dcterms:created xsi:type="dcterms:W3CDTF">2016-03-16T05:56:53Z</dcterms:created>
  <dcterms:modified xsi:type="dcterms:W3CDTF">2016-05-06T10:11:28Z</dcterms:modified>
</cp:coreProperties>
</file>