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92F3-3FEA-1449-97AE-0B5AA74E454F}" type="datetimeFigureOut">
              <a:rPr lang="en-US" smtClean="0"/>
              <a:t>16/3/16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0C06-35AD-7842-9175-4EFD9C1D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E92D-2E81-674B-9A4C-1F4E757895E9}" type="datetimeFigureOut">
              <a:rPr lang="en-US" smtClean="0"/>
              <a:t>16/3/16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9006-7912-3D49-9AC1-993ED41A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56" y="731609"/>
            <a:ext cx="3697288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967" y="2514601"/>
            <a:ext cx="84963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4866" y="646114"/>
            <a:ext cx="8348134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23332" y="646114"/>
            <a:ext cx="8396817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7440" y="646114"/>
            <a:ext cx="8480847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46114"/>
            <a:ext cx="84963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27001"/>
            <a:ext cx="88596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25733" y="6308726"/>
            <a:ext cx="8548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8801" y="1930400"/>
            <a:ext cx="7990892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11" y="6341152"/>
            <a:ext cx="674697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00" y="6337591"/>
            <a:ext cx="828039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0" y="6331639"/>
            <a:ext cx="318248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0" y="6327971"/>
            <a:ext cx="813029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4" y="6449846"/>
            <a:ext cx="881634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350361" y="6373773"/>
          <a:ext cx="999038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orel DESIGNER" r:id="rId15" imgW="6882717" imgH="1850040" progId="CorelDESIGNER.Graphic.16">
                  <p:embed/>
                </p:oleObj>
              </mc:Choice>
              <mc:Fallback>
                <p:oleObj name="Corel DESIGNER" r:id="rId15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" y="6373773"/>
                        <a:ext cx="999038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454" y="131366"/>
            <a:ext cx="1205831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US power grid network disruptions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Dubaniowski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could help predict for a given network whether a removal of an edge or a node would constitute a failure of the network</a:t>
            </a:r>
          </a:p>
          <a:p>
            <a:r>
              <a:rPr lang="en-US" dirty="0" smtClean="0"/>
              <a:t>We can also see which edges are especially occupied in a given network i.e. which edges operate at peak bandwidth</a:t>
            </a:r>
          </a:p>
          <a:p>
            <a:r>
              <a:rPr lang="en-US" dirty="0" smtClean="0"/>
              <a:t>Moreover, we we can try what is the performance of a network as edge or node capacity only decreases</a:t>
            </a:r>
          </a:p>
          <a:p>
            <a:r>
              <a:rPr lang="en-US" dirty="0" smtClean="0"/>
              <a:t>This would allow us to devise more robust networks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1934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critical points of an electrical supply network are crucial to its resiliency</a:t>
            </a:r>
          </a:p>
          <a:p>
            <a:r>
              <a:rPr lang="en-US" dirty="0" smtClean="0"/>
              <a:t>We developed a simulation that predicts US power grid’s behavior when a node is removed or its capacity decreased</a:t>
            </a:r>
          </a:p>
          <a:p>
            <a:r>
              <a:rPr lang="en-US" dirty="0" smtClean="0"/>
              <a:t>The approach uses load balancing of a graph as a main tool</a:t>
            </a:r>
          </a:p>
          <a:p>
            <a:r>
              <a:rPr lang="en-US" dirty="0" smtClean="0"/>
              <a:t>The model run with random capacities but same topology shows that network capacities design has a big impact on network’s resiliency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213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–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Task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Network description</a:t>
            </a:r>
          </a:p>
          <a:p>
            <a:pPr marL="722313" lvl="1" indent="-457200"/>
            <a:r>
              <a:rPr lang="en-US" dirty="0" smtClean="0"/>
              <a:t>Balancing methodology</a:t>
            </a:r>
          </a:p>
          <a:p>
            <a:pPr marL="722313" lvl="1" indent="-457200"/>
            <a:r>
              <a:rPr lang="en-US" dirty="0" smtClean="0"/>
              <a:t>Statistics reported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84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an important part of our lives</a:t>
            </a:r>
          </a:p>
          <a:p>
            <a:r>
              <a:rPr lang="en-US" dirty="0" smtClean="0"/>
              <a:t>Used by businesses, individuals, governments…</a:t>
            </a:r>
            <a:endParaRPr lang="en-US" dirty="0"/>
          </a:p>
          <a:p>
            <a:r>
              <a:rPr lang="en-US" dirty="0" smtClean="0"/>
              <a:t>Electrical grids consist of many various components</a:t>
            </a:r>
          </a:p>
          <a:p>
            <a:r>
              <a:rPr lang="en-US" dirty="0" smtClean="0"/>
              <a:t>Potential targets of hostile attacks</a:t>
            </a:r>
          </a:p>
          <a:p>
            <a:r>
              <a:rPr lang="en-US" dirty="0" smtClean="0"/>
              <a:t>Environmental conditions could have significant impact</a:t>
            </a:r>
          </a:p>
          <a:p>
            <a:endParaRPr lang="en-US" dirty="0"/>
          </a:p>
          <a:p>
            <a:r>
              <a:rPr lang="en-US" dirty="0" smtClean="0"/>
              <a:t>Identifying the most critical elements of power grid systems</a:t>
            </a:r>
          </a:p>
          <a:p>
            <a:r>
              <a:rPr lang="en-US" dirty="0" smtClean="0"/>
              <a:t>How we could mitigate failures of these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79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implement a network simulation of a power grid network and measure its response to node or edge failures</a:t>
            </a:r>
          </a:p>
          <a:p>
            <a:r>
              <a:rPr lang="en-US" dirty="0" smtClean="0"/>
              <a:t>US power grid topology from </a:t>
            </a:r>
            <a:r>
              <a:rPr lang="en-US" dirty="0"/>
              <a:t>D. J. Watts and S. H. </a:t>
            </a:r>
            <a:r>
              <a:rPr lang="en-US" dirty="0" err="1"/>
              <a:t>Strogatz</a:t>
            </a:r>
            <a:r>
              <a:rPr lang="en-US" dirty="0"/>
              <a:t>, Nature 393, 440-442 (1998</a:t>
            </a:r>
            <a:r>
              <a:rPr lang="en-US" dirty="0" smtClean="0"/>
              <a:t>) was used</a:t>
            </a:r>
          </a:p>
          <a:p>
            <a:endParaRPr lang="en-US" dirty="0" smtClean="0"/>
          </a:p>
          <a:p>
            <a:r>
              <a:rPr lang="en-US" dirty="0" smtClean="0"/>
              <a:t>Topology only, values of vertices and edges are randomly generated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018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97232"/>
            <a:ext cx="8496300" cy="44368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network based on the US power grid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Populate the network with attributes for edges and vertices</a:t>
            </a:r>
          </a:p>
          <a:p>
            <a:pPr marL="722313" lvl="1" indent="-457200"/>
            <a:r>
              <a:rPr lang="en-US" dirty="0" smtClean="0"/>
              <a:t>Capacities of vertices – energy production or consumption</a:t>
            </a:r>
          </a:p>
          <a:p>
            <a:pPr marL="722313" lvl="1" indent="-457200"/>
            <a:r>
              <a:rPr lang="en-US" dirty="0" smtClean="0"/>
              <a:t>Capacities of edges – transmission lines’ bandwidth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balance the network to make sure all capacities of vertices &gt;0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a node or an edge (or decrease capacity)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Attemptload</a:t>
            </a:r>
            <a:r>
              <a:rPr lang="en-US" dirty="0" smtClean="0"/>
              <a:t> balancing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the results and various statistics about the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90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network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29517"/>
            <a:ext cx="8496300" cy="4404593"/>
          </a:xfrm>
        </p:spPr>
        <p:txBody>
          <a:bodyPr/>
          <a:lstStyle/>
          <a:p>
            <a:r>
              <a:rPr lang="en-US" dirty="0" smtClean="0"/>
              <a:t>US power grid network graph used is just a topology</a:t>
            </a:r>
          </a:p>
          <a:p>
            <a:r>
              <a:rPr lang="en-US" dirty="0" smtClean="0"/>
              <a:t>Network needs to be populated with data about energy sources and edges capacities</a:t>
            </a:r>
          </a:p>
          <a:p>
            <a:r>
              <a:rPr lang="en-US" dirty="0" smtClean="0"/>
              <a:t>We use 1/40 nodes as energy producers and randomly assign the amount produced</a:t>
            </a:r>
          </a:p>
          <a:p>
            <a:r>
              <a:rPr lang="en-US" dirty="0" smtClean="0"/>
              <a:t>We use the rest as consumers, which consume 5-100 times smaller amounts</a:t>
            </a:r>
          </a:p>
          <a:p>
            <a:r>
              <a:rPr lang="en-US" dirty="0" smtClean="0"/>
              <a:t>The edges are populated accordingly to be able to handle twice the average load of an edge</a:t>
            </a:r>
          </a:p>
          <a:p>
            <a:r>
              <a:rPr lang="en-US" dirty="0" smtClean="0"/>
              <a:t>Each node can be theoretically discharged through connected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019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balancing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balanced to see if it can satisfy all nodes</a:t>
            </a:r>
          </a:p>
          <a:p>
            <a:r>
              <a:rPr lang="en-US" dirty="0" smtClean="0"/>
              <a:t>We average all neighboring nodes until all of them are satisfied</a:t>
            </a:r>
          </a:p>
          <a:p>
            <a:pPr lvl="1"/>
            <a:r>
              <a:rPr lang="en-US" dirty="0" smtClean="0"/>
              <a:t>Satisfied means energy available to them at the moment greater than 0</a:t>
            </a:r>
          </a:p>
          <a:p>
            <a:r>
              <a:rPr lang="en-US" dirty="0" smtClean="0"/>
              <a:t>Energy exchanged between the nodes cannot exceed connecting edge’s capacity</a:t>
            </a:r>
          </a:p>
          <a:p>
            <a:r>
              <a:rPr lang="en-US" dirty="0" smtClean="0"/>
              <a:t>If there is no change in subsequent steps, or maximum change in a step is very small, we determine that the network cannot be balanced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79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6566"/>
            <a:ext cx="8496300" cy="4587544"/>
          </a:xfrm>
        </p:spPr>
        <p:txBody>
          <a:bodyPr/>
          <a:lstStyle/>
          <a:p>
            <a:r>
              <a:rPr lang="en-US" dirty="0" smtClean="0"/>
              <a:t>We present various statistics on the networks after balancing both before and after disruption</a:t>
            </a:r>
          </a:p>
          <a:p>
            <a:r>
              <a:rPr lang="en-US" dirty="0" smtClean="0"/>
              <a:t>The following statistics are presented:</a:t>
            </a:r>
          </a:p>
          <a:p>
            <a:pPr lvl="1"/>
            <a:r>
              <a:rPr lang="en-US" dirty="0" smtClean="0"/>
              <a:t>Net energy value – how much energy is unused in the system</a:t>
            </a:r>
          </a:p>
          <a:p>
            <a:pPr lvl="1"/>
            <a:r>
              <a:rPr lang="en-US" dirty="0" smtClean="0"/>
              <a:t>Total energy produced</a:t>
            </a:r>
          </a:p>
          <a:p>
            <a:pPr lvl="1"/>
            <a:r>
              <a:rPr lang="en-US" dirty="0" smtClean="0"/>
              <a:t>Total energy consumed</a:t>
            </a:r>
          </a:p>
          <a:p>
            <a:pPr lvl="1"/>
            <a:r>
              <a:rPr lang="en-US" dirty="0" smtClean="0"/>
              <a:t>Average edge bandwidth – mean capacity of an edge</a:t>
            </a:r>
          </a:p>
          <a:p>
            <a:pPr lvl="1"/>
            <a:r>
              <a:rPr lang="en-US" dirty="0" smtClean="0"/>
              <a:t>Average initial min. edge bandwidth – Total energy produced/number of edges</a:t>
            </a:r>
          </a:p>
          <a:p>
            <a:pPr lvl="1"/>
            <a:r>
              <a:rPr lang="en-US" dirty="0" smtClean="0"/>
              <a:t>Extra bandwidth available in the network – Total capacity of edges – Used capacity of edges</a:t>
            </a:r>
          </a:p>
          <a:p>
            <a:pPr lvl="1"/>
            <a:r>
              <a:rPr lang="en-US" dirty="0" smtClean="0"/>
              <a:t>Edges close to or at </a:t>
            </a:r>
            <a:r>
              <a:rPr lang="en-US" dirty="0" err="1" smtClean="0"/>
              <a:t>peakBandwidth</a:t>
            </a:r>
            <a:r>
              <a:rPr lang="en-US" dirty="0" smtClean="0"/>
              <a:t> – Edges which transfer more than 90% of their capacity – these are potentially critical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579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also produce graph representations of the network.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nodes correspond to satisfied nodes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correspond to unsatisfied with not enough electricity supplied to them nodes</a:t>
            </a:r>
            <a:endParaRPr lang="en-US" dirty="0"/>
          </a:p>
        </p:txBody>
      </p:sp>
      <p:pic>
        <p:nvPicPr>
          <p:cNvPr id="13" name="Content Placeholder 12" descr="Graph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13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560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REATEThem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CREATETheme.thmx</Template>
  <TotalTime>279</TotalTime>
  <Words>741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CREATETheme</vt:lpstr>
      <vt:lpstr>Corel DESIGNER</vt:lpstr>
      <vt:lpstr>Modeling US power grid network disruptions</vt:lpstr>
      <vt:lpstr>Outline</vt:lpstr>
      <vt:lpstr>Problem</vt:lpstr>
      <vt:lpstr>Task</vt:lpstr>
      <vt:lpstr>Solution</vt:lpstr>
      <vt:lpstr>Methodology – network population</vt:lpstr>
      <vt:lpstr>Methodology – balancing the network</vt:lpstr>
      <vt:lpstr>Results</vt:lpstr>
      <vt:lpstr>Screenshot</vt:lpstr>
      <vt:lpstr>Results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power grid network disruption simulation</dc:title>
  <dc:creator>Iwo Mateusz Dubaniowski</dc:creator>
  <cp:lastModifiedBy>Iwo Mateusz Dubaniowski</cp:lastModifiedBy>
  <cp:revision>24</cp:revision>
  <dcterms:created xsi:type="dcterms:W3CDTF">2016-03-16T05:56:53Z</dcterms:created>
  <dcterms:modified xsi:type="dcterms:W3CDTF">2016-03-16T10:36:04Z</dcterms:modified>
</cp:coreProperties>
</file>