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361" r:id="rId2"/>
    <p:sldId id="325" r:id="rId3"/>
    <p:sldId id="272" r:id="rId4"/>
    <p:sldId id="372" r:id="rId5"/>
    <p:sldId id="385" r:id="rId6"/>
    <p:sldId id="386" r:id="rId7"/>
    <p:sldId id="369" r:id="rId8"/>
    <p:sldId id="377" r:id="rId9"/>
    <p:sldId id="375" r:id="rId10"/>
    <p:sldId id="376" r:id="rId11"/>
    <p:sldId id="384" r:id="rId12"/>
    <p:sldId id="387" r:id="rId13"/>
    <p:sldId id="374" r:id="rId14"/>
    <p:sldId id="379" r:id="rId15"/>
    <p:sldId id="380" r:id="rId16"/>
    <p:sldId id="381" r:id="rId17"/>
    <p:sldId id="382" r:id="rId18"/>
    <p:sldId id="370" r:id="rId19"/>
    <p:sldId id="389" r:id="rId20"/>
    <p:sldId id="360" r:id="rId2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CF2"/>
    <a:srgbClr val="A8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/>
    <p:restoredTop sz="92932" autoAdjust="0"/>
  </p:normalViewPr>
  <p:slideViewPr>
    <p:cSldViewPr snapToObjects="1">
      <p:cViewPr>
        <p:scale>
          <a:sx n="123" d="100"/>
          <a:sy n="123" d="100"/>
        </p:scale>
        <p:origin x="135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168"/>
    </p:cViewPr>
  </p:notesTextViewPr>
  <p:notesViewPr>
    <p:cSldViewPr snapToObjects="1" showGuides="1">
      <p:cViewPr varScale="1">
        <p:scale>
          <a:sx n="88" d="100"/>
          <a:sy n="88" d="100"/>
        </p:scale>
        <p:origin x="26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>
                <a:latin typeface="Graphik Courant" charset="0"/>
                <a:ea typeface="Graphik Courant" charset="0"/>
                <a:cs typeface="Graphik Courant" charset="0"/>
              </a:rPr>
              <a:t>Digital </a:t>
            </a:r>
            <a:r>
              <a:rPr lang="fr-FR" dirty="0" err="1">
                <a:latin typeface="Graphik Courant" charset="0"/>
                <a:ea typeface="Graphik Courant" charset="0"/>
                <a:cs typeface="Graphik Courant" charset="0"/>
              </a:rPr>
              <a:t>agency</a:t>
            </a:r>
            <a:endParaRPr lang="fr-FR" dirty="0">
              <a:latin typeface="Graphik Courant" charset="0"/>
              <a:ea typeface="Graphik Courant" charset="0"/>
              <a:cs typeface="Graphik Courant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Graphik Courant" charset="0"/>
              <a:ea typeface="Graphik Courant" charset="0"/>
              <a:cs typeface="Graphik Courant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E2E12-890C-AB4C-A0C1-E950514F9B90}" type="slidenum">
              <a:rPr lang="fr-FR" smtClean="0">
                <a:latin typeface="Graphik Courant" charset="0"/>
                <a:ea typeface="Graphik Courant" charset="0"/>
                <a:cs typeface="Graphik Courant" charset="0"/>
              </a:rPr>
              <a:t>‹#›</a:t>
            </a:fld>
            <a:endParaRPr lang="fr-FR" dirty="0">
              <a:latin typeface="Graphik Courant" charset="0"/>
              <a:ea typeface="Graphik Courant" charset="0"/>
              <a:cs typeface="Graphik Courant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67830C-A135-474C-AC9C-F70B9D43D51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3619683"/>
            <a:ext cx="6858000" cy="1904633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41F74-0435-DD40-A615-A738C58B3A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75726-000A-0345-A7E0-1FF46595DB89}" type="datetimeFigureOut">
              <a:rPr lang="fr-FR" smtClean="0"/>
              <a:t>01/02/2020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73756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raphik Courant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noProof="0" dirty="0"/>
              <a:t>Rappeler que tout </a:t>
            </a:r>
            <a:r>
              <a:rPr lang="en-US" noProof="0" dirty="0" err="1"/>
              <a:t>ce</a:t>
            </a:r>
            <a:r>
              <a:rPr lang="en-US" noProof="0" dirty="0"/>
              <a:t> qui </a:t>
            </a:r>
            <a:r>
              <a:rPr lang="en-US" noProof="0" dirty="0" err="1"/>
              <a:t>est</a:t>
            </a:r>
            <a:r>
              <a:rPr lang="en-US" noProof="0" dirty="0"/>
              <a:t> </a:t>
            </a:r>
            <a:r>
              <a:rPr lang="en-US" noProof="0" dirty="0" err="1"/>
              <a:t>amené</a:t>
            </a:r>
            <a:r>
              <a:rPr lang="en-US" noProof="0" dirty="0"/>
              <a:t> dans </a:t>
            </a:r>
            <a:r>
              <a:rPr lang="en-US" noProof="0" dirty="0" err="1"/>
              <a:t>cette</a:t>
            </a:r>
            <a:r>
              <a:rPr lang="en-US" noProof="0" dirty="0"/>
              <a:t> presentation </a:t>
            </a:r>
            <a:r>
              <a:rPr lang="en-US" noProof="0" dirty="0" err="1"/>
              <a:t>est</a:t>
            </a:r>
            <a:r>
              <a:rPr lang="en-US" noProof="0" dirty="0"/>
              <a:t> </a:t>
            </a:r>
            <a:r>
              <a:rPr lang="en-US" noProof="0" dirty="0" err="1"/>
              <a:t>sujet</a:t>
            </a:r>
            <a:r>
              <a:rPr lang="en-US" noProof="0" dirty="0"/>
              <a:t> à </a:t>
            </a:r>
            <a:r>
              <a:rPr lang="en-US" noProof="0" dirty="0" err="1"/>
              <a:t>débat</a:t>
            </a:r>
            <a:r>
              <a:rPr lang="en-US" noProof="0" dirty="0"/>
              <a:t> et ne pretends pas </a:t>
            </a:r>
            <a:r>
              <a:rPr lang="en-US" noProof="0" dirty="0" err="1"/>
              <a:t>apporter</a:t>
            </a:r>
            <a:r>
              <a:rPr lang="en-US" noProof="0" dirty="0"/>
              <a:t> de solutions </a:t>
            </a:r>
            <a:r>
              <a:rPr lang="en-US" noProof="0" dirty="0" err="1"/>
              <a:t>universelle</a:t>
            </a:r>
            <a:r>
              <a:rPr lang="en-US" noProof="0" dirty="0"/>
              <a:t> à </a:t>
            </a:r>
            <a:r>
              <a:rPr lang="en-US" noProof="0" dirty="0" err="1"/>
              <a:t>l’utilization</a:t>
            </a:r>
            <a:r>
              <a:rPr lang="en-US" noProof="0" dirty="0"/>
              <a:t> des </a:t>
            </a:r>
            <a:r>
              <a:rPr lang="en-US" noProof="0" dirty="0" err="1"/>
              <a:t>principes</a:t>
            </a:r>
            <a:r>
              <a:rPr lang="en-US" noProof="0" dirty="0"/>
              <a:t> </a:t>
            </a:r>
            <a:r>
              <a:rPr lang="en-US" noProof="0" dirty="0" err="1"/>
              <a:t>fonctionnels</a:t>
            </a:r>
            <a:r>
              <a:rPr lang="en-US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418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import%2520%257B%2520somehowFetchBordeauxTemp%2520%257D%2520from%2520%2522.%252Fopen-weather-utils%2522%253B%250A%250Aconst%2520convertFahrenheitToCelcius%2520%253D%2520farTemp%2520%253D%253E%2520(farTemp%2520-%252032)%2520%252F%25201.8%253B%250A%250Aconst%2520multiplyByRandom%2520%253D%2520n%2520%253D%253E%2520n%2520*%2520Math.random()%253B%250A%250Aconst%2520insertIntoDOM%2520%253D%2520n%2520%253D%253E%2520(document.querySelector(%2522%2523temp%2522).innerText%2520%253D%2520n)%253B</a:t>
            </a:r>
          </a:p>
        </p:txBody>
      </p:sp>
    </p:spTree>
    <p:extLst>
      <p:ext uri="{BB962C8B-B14F-4D97-AF65-F5344CB8AC3E}">
        <p14:creationId xmlns:p14="http://schemas.microsoft.com/office/powerpoint/2010/main" val="166162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</a:t>
            </a:r>
          </a:p>
          <a:p>
            <a:r>
              <a:rPr lang="en-US" dirty="0" err="1"/>
              <a:t>ESLint</a:t>
            </a:r>
            <a:r>
              <a:rPr lang="en-US" dirty="0"/>
              <a:t> Plugin FP</a:t>
            </a:r>
          </a:p>
          <a:p>
            <a:r>
              <a:rPr lang="en-US" dirty="0" err="1"/>
              <a:t>RamdaJS</a:t>
            </a:r>
            <a:endParaRPr lang="en-US" dirty="0"/>
          </a:p>
          <a:p>
            <a:r>
              <a:rPr lang="en-US" dirty="0" err="1"/>
              <a:t>Lodash</a:t>
            </a:r>
            <a:r>
              <a:rPr lang="en-US" dirty="0"/>
              <a:t>/FP</a:t>
            </a:r>
          </a:p>
          <a:p>
            <a:r>
              <a:rPr lang="en-US" dirty="0" err="1"/>
              <a:t>ImmerJS</a:t>
            </a:r>
            <a:r>
              <a:rPr lang="en-US" dirty="0"/>
              <a:t> / </a:t>
            </a:r>
            <a:r>
              <a:rPr lang="en-US" dirty="0" err="1"/>
              <a:t>ImmutableJS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1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24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8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Expliquer</a:t>
            </a:r>
            <a:r>
              <a:rPr lang="en-US" dirty="0"/>
              <a:t> </a:t>
            </a:r>
            <a:r>
              <a:rPr lang="en-US" dirty="0" err="1"/>
              <a:t>brièvement</a:t>
            </a:r>
            <a:r>
              <a:rPr lang="en-US" dirty="0"/>
              <a:t> le </a:t>
            </a:r>
            <a:r>
              <a:rPr lang="en-US" dirty="0" err="1"/>
              <a:t>terme</a:t>
            </a:r>
            <a:r>
              <a:rPr lang="en-US" dirty="0"/>
              <a:t> “</a:t>
            </a:r>
            <a:r>
              <a:rPr lang="en-US" dirty="0" err="1"/>
              <a:t>Déclaratif</a:t>
            </a:r>
            <a:r>
              <a:rPr lang="en-US" dirty="0"/>
              <a:t>”: </a:t>
            </a:r>
            <a:r>
              <a:rPr lang="en-US" dirty="0" err="1"/>
              <a:t>Paradigm</a:t>
            </a:r>
            <a:r>
              <a:rPr lang="en-US" baseline="0" dirty="0" err="1"/>
              <a:t>e</a:t>
            </a:r>
            <a:r>
              <a:rPr lang="en-US" baseline="0" dirty="0"/>
              <a:t> de </a:t>
            </a:r>
            <a:r>
              <a:rPr lang="en-US" baseline="0" dirty="0" err="1"/>
              <a:t>prog</a:t>
            </a:r>
            <a:r>
              <a:rPr lang="en-US" baseline="0" dirty="0"/>
              <a:t>. </a:t>
            </a:r>
            <a:r>
              <a:rPr lang="en-US" baseline="0" dirty="0" err="1"/>
              <a:t>reposant</a:t>
            </a:r>
            <a:r>
              <a:rPr lang="en-US" baseline="0" dirty="0"/>
              <a:t> sur des </a:t>
            </a:r>
            <a:r>
              <a:rPr lang="en-US" baseline="0" dirty="0" err="1"/>
              <a:t>composants</a:t>
            </a:r>
            <a:r>
              <a:rPr lang="en-US" baseline="0" dirty="0"/>
              <a:t> </a:t>
            </a:r>
            <a:r>
              <a:rPr lang="en-US" baseline="0" dirty="0" err="1"/>
              <a:t>logiciels</a:t>
            </a:r>
            <a:r>
              <a:rPr lang="en-US" baseline="0" dirty="0"/>
              <a:t> </a:t>
            </a:r>
            <a:r>
              <a:rPr lang="en-US" baseline="0" dirty="0" err="1"/>
              <a:t>dénués</a:t>
            </a:r>
            <a:r>
              <a:rPr lang="en-US" baseline="0" dirty="0"/>
              <a:t> de </a:t>
            </a:r>
            <a:r>
              <a:rPr lang="en-US" baseline="0" dirty="0" err="1"/>
              <a:t>contexte</a:t>
            </a:r>
            <a:r>
              <a:rPr lang="en-US" baseline="0" dirty="0"/>
              <a:t> et </a:t>
            </a:r>
            <a:r>
              <a:rPr lang="en-US" baseline="0" dirty="0" err="1"/>
              <a:t>d’êtats</a:t>
            </a:r>
            <a:r>
              <a:rPr lang="en-US" baseline="0" dirty="0"/>
              <a:t> internes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0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Rappeler que les </a:t>
            </a:r>
            <a:r>
              <a:rPr lang="en-US" dirty="0" err="1"/>
              <a:t>principes</a:t>
            </a:r>
            <a:r>
              <a:rPr lang="en-US" dirty="0"/>
              <a:t> et </a:t>
            </a:r>
            <a:r>
              <a:rPr lang="en-US" dirty="0" err="1"/>
              <a:t>procédés</a:t>
            </a:r>
            <a:r>
              <a:rPr lang="en-US" dirty="0"/>
              <a:t> </a:t>
            </a:r>
            <a:r>
              <a:rPr lang="en-US" dirty="0" err="1"/>
              <a:t>suivants</a:t>
            </a:r>
            <a:r>
              <a:rPr lang="en-US" dirty="0"/>
              <a:t> ne </a:t>
            </a:r>
            <a:r>
              <a:rPr lang="en-US" dirty="0" err="1"/>
              <a:t>peuvent</a:t>
            </a:r>
            <a:r>
              <a:rPr lang="en-US" dirty="0"/>
              <a:t> et ne </a:t>
            </a:r>
            <a:r>
              <a:rPr lang="en-US" dirty="0" err="1"/>
              <a:t>doivent</a:t>
            </a:r>
            <a:r>
              <a:rPr lang="en-US" dirty="0"/>
              <a:t> pas </a:t>
            </a:r>
            <a:r>
              <a:rPr lang="en-US" dirty="0" err="1"/>
              <a:t>être</a:t>
            </a:r>
            <a:r>
              <a:rPr lang="en-US" dirty="0"/>
              <a:t> appliqués </a:t>
            </a:r>
            <a:r>
              <a:rPr lang="en-US" dirty="0" err="1"/>
              <a:t>aveuglément</a:t>
            </a:r>
            <a:r>
              <a:rPr lang="en-US" dirty="0"/>
              <a:t>. </a:t>
            </a:r>
          </a:p>
          <a:p>
            <a:pPr marL="158750" indent="0">
              <a:buNone/>
            </a:pPr>
            <a:r>
              <a:rPr lang="en-US" dirty="0"/>
              <a:t>Ce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simplement</a:t>
            </a:r>
            <a:r>
              <a:rPr lang="en-US" dirty="0"/>
              <a:t> des </a:t>
            </a:r>
            <a:r>
              <a:rPr lang="en-US" dirty="0" err="1"/>
              <a:t>principes</a:t>
            </a:r>
            <a:r>
              <a:rPr lang="en-US" dirty="0"/>
              <a:t> </a:t>
            </a:r>
            <a:r>
              <a:rPr lang="en-US" dirty="0" err="1"/>
              <a:t>utilisables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dans des </a:t>
            </a:r>
            <a:r>
              <a:rPr lang="en-US" dirty="0" err="1"/>
              <a:t>contextes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impératifs</a:t>
            </a:r>
            <a:r>
              <a:rPr lang="en-US" dirty="0"/>
              <a:t> et qui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améliorer</a:t>
            </a:r>
            <a:r>
              <a:rPr lang="en-US" dirty="0"/>
              <a:t> la </a:t>
            </a:r>
            <a:r>
              <a:rPr lang="en-US" dirty="0" err="1"/>
              <a:t>logique</a:t>
            </a:r>
            <a:r>
              <a:rPr lang="en-US" dirty="0"/>
              <a:t>, la </a:t>
            </a:r>
            <a:r>
              <a:rPr lang="en-US" dirty="0" err="1"/>
              <a:t>propreté</a:t>
            </a:r>
            <a:r>
              <a:rPr lang="en-US" dirty="0"/>
              <a:t>, et la </a:t>
            </a:r>
            <a:r>
              <a:rPr lang="en-US" dirty="0" err="1"/>
              <a:t>lisibilité</a:t>
            </a:r>
            <a:r>
              <a:rPr lang="en-US" dirty="0"/>
              <a:t> du code.</a:t>
            </a:r>
          </a:p>
        </p:txBody>
      </p:sp>
    </p:spTree>
    <p:extLst>
      <p:ext uri="{BB962C8B-B14F-4D97-AF65-F5344CB8AC3E}">
        <p14:creationId xmlns:p14="http://schemas.microsoft.com/office/powerpoint/2010/main" val="254244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Évoquer</a:t>
            </a:r>
            <a:r>
              <a:rPr lang="en-US" dirty="0"/>
              <a:t> la </a:t>
            </a:r>
            <a:r>
              <a:rPr lang="en-US" dirty="0" err="1"/>
              <a:t>memoization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https://carbon.now.sh/?</a:t>
            </a:r>
            <a:r>
              <a:rPr lang="en-US" dirty="0" err="1"/>
              <a:t>bg</a:t>
            </a:r>
            <a:r>
              <a:rPr lang="en-US" dirty="0"/>
              <a:t>=</a:t>
            </a:r>
            <a:r>
              <a:rPr lang="en-US" dirty="0" err="1"/>
              <a:t>rgba</a:t>
            </a:r>
            <a:r>
              <a:rPr lang="en-US" dirty="0"/>
              <a:t>(171%2C184%2C195%2C0)&amp;t=</a:t>
            </a:r>
            <a:r>
              <a:rPr lang="en-US" dirty="0" err="1"/>
              <a:t>dracula&amp;wt</a:t>
            </a:r>
            <a:r>
              <a:rPr lang="en-US" dirty="0"/>
              <a:t>=</a:t>
            </a:r>
            <a:r>
              <a:rPr lang="en-US" dirty="0" err="1"/>
              <a:t>none&amp;l</a:t>
            </a:r>
            <a:r>
              <a:rPr lang="en-US" dirty="0"/>
              <a:t>=</a:t>
            </a:r>
            <a:r>
              <a:rPr lang="en-US" dirty="0" err="1"/>
              <a:t>javascript&amp;ds</a:t>
            </a:r>
            <a:r>
              <a:rPr lang="en-US" dirty="0"/>
              <a:t>=</a:t>
            </a:r>
            <a:r>
              <a:rPr lang="en-US" dirty="0" err="1"/>
              <a:t>false&amp;dsyoff</a:t>
            </a:r>
            <a:r>
              <a:rPr lang="en-US" dirty="0"/>
              <a:t>=20px&amp;dsblur=68px&amp;wc=</a:t>
            </a:r>
            <a:r>
              <a:rPr lang="en-US" dirty="0" err="1"/>
              <a:t>false&amp;wa</a:t>
            </a:r>
            <a:r>
              <a:rPr lang="en-US" dirty="0"/>
              <a:t>=</a:t>
            </a:r>
            <a:r>
              <a:rPr lang="en-US" dirty="0" err="1"/>
              <a:t>true&amp;pv</a:t>
            </a:r>
            <a:r>
              <a:rPr lang="en-US" dirty="0"/>
              <a:t>=56px&amp;ph=56px&amp;ln=</a:t>
            </a:r>
            <a:r>
              <a:rPr lang="en-US" dirty="0" err="1"/>
              <a:t>false&amp;fl</a:t>
            </a:r>
            <a:r>
              <a:rPr lang="en-US" dirty="0"/>
              <a:t>=1&amp;fm=</a:t>
            </a:r>
            <a:r>
              <a:rPr lang="en-US" dirty="0" err="1"/>
              <a:t>Hack&amp;fs</a:t>
            </a:r>
            <a:r>
              <a:rPr lang="en-US" dirty="0"/>
              <a:t>=14px&amp;lh=133%25&amp;si=</a:t>
            </a:r>
            <a:r>
              <a:rPr lang="en-US" dirty="0" err="1"/>
              <a:t>false&amp;es</a:t>
            </a:r>
            <a:r>
              <a:rPr lang="en-US" dirty="0"/>
              <a:t>=2x&amp;wm=</a:t>
            </a:r>
            <a:r>
              <a:rPr lang="en-US" dirty="0" err="1"/>
              <a:t>false&amp;code</a:t>
            </a:r>
            <a:r>
              <a:rPr lang="en-US" dirty="0"/>
              <a:t>=const%2520enormousProductsDataSet%2520%253D%2520%255B%250A%2520%2520%2520%2520%257B%250A%2520%2520%2520%2520%2520%2520name%253A%2520%2522Brioche%2520Pasquier%2522%252C%250A%2520%2520%2520%2520%2520%2520category%253A%2520%2522Viennoiseries%2522%252C%250A%2520%2520%2520%2520%2520%2520creationDate%253A%25201517516185%250A%2520%2520%2520%2520%257D%252C%250A%2520%2520%2520%2520%257B%250A%2520%2520%2520%2520%2520%2520name%253A%2520%2522Danonino%2520%25C3%25A0%2520la%2520fraise%2522%252C%250A%2520%2520%2520%2520%2520%2520category%253A%2520%2522Yaourts%2522%252C%250A%2520%2520%2520%2520%2520%2520creationDate%253A%25201643746585%250A%2520%2520%2520%2520%257D%250A%2520%2520%2520%2520%252F%252F%2520and%2520a%2520TRILLION%2520more%2520items%250A%255D%253B%250A%250A%252F%252F%2520%253D%253D%253D%253D%253D%253D%253D%253D%253D%253D%253D%253D%253D%2520%252F%252F%250A%252F%252F%2520WITHOUT%2520CURRYING%250A%252F%252F%2520%253D%253D%253D%253D%253D%253D%253D%253D%253D%253D%253D%253D%253D%2520%252F%252F%250A%250Aconst%2520orderProductsOfCategoryByCreationDate%2520%253D%2520(%250A%2520%2520%2520%2520products%252C%250A%2520%2520%2520%2520category%252C%250A%2520%2520%2520%2520ordering%2520%253D%2520%2522asc%2522%250A%2520%2520)%2520%253D%253E%2520%257B%250A%2520%2520%2520%2520%252F%252F%2520expensive%2520operation%2520for%2520a%2520huge%2520dataset%250A%2520%2520%2520%2520const%2520filteredProducts%2520%253D%2520products.filter(p%2520%253D%253E%2520p.category%2520%253D%253D%253D%2520category)%253B%250A%2520%2520%250A%2520%2520%2520%2520return%2520filteredProducts.sort((a%252C%2520b)%2520%253D%253E%250A%2520%2520%2520%2520%2520%2520ordering%2520%253D%253D%253D%2520%2522asc%2522%250A%2520%2520%2520%2520%2520%2520%2520%2520%253F%2520a.creationDate%2520-%2520b.creationDate%250A%2520%2520%2520%2520%2520%2520%2520%2520%253A%2520b.creationDate%2520-%2520a.creationDate%250A%2520%2520%2520%2520)%253B%250A%257D%253B%250A%2520%2520%250A%252F%252F%2520repetition%2520of%2520all%2520arguments%2520for%2520each%2520call%252C%2520call%2520to%2520expensive%2520filtering%2520for%2520each%2520call...%2520%253A%252F%250AorderProductsOfCategoryByCreationDate(enormousProductsDataSet%252C%2520%2522Viennoiseries%2522%252C%2520%2522asc%2522)%253B%250AorderProductsOfCategoryByCreationDate(enormousProductsDataSet%252C%2520%2522Viennoiseries%2522%252C%2520%2522desc%2522)%253B%250A%250A%250A%250A%250A%252F%252F%2520%253D%253D%253D%253D%253D%253D%253D%253D%253D%253D%253D%253D%253D%2520%252F%252F%250A%252F%252F%2520%2520WITH%2520CURRYING%250A%252F%252F%2520%253D%253D%253D%253D%253D%253D%253D%253D%253D%253D%253D%253D%253D%2520%252F%252F%250A%250Aconst%2520orderProductsOfCategoryByCreationDate%2520%253D%2520products%2520%253D%253E%2520category%2520%253D%253E%2520%257B%250A%2520%2520%2520%2520%252F%252F%2520expensive%2520operation%2520for%2520a%2520huge%2520dataset%250A%2520%2520%2520%2520const%2520filteredProducts%2520%253D%2520products.filter(p%2520%253D%253E%2520p.category%2520%253D%253D%253D%2520category)%253B%250A%2520%2520%250A%2520%2520%2520%2520return%2520(ordering%2520%253D%2520%2522asc%2522)%2520%253D%253E%250A%2520%2520%2520%2520%2520%2520filteredProducts.sort((a%252C%2520b)%2520%253D%253E%250A%2520%2520%2520%2520%2520%2520%2520%2520ordering%2520%253D%253D%253D%2520%2522asc%2522%250A%2520%2520%2520%2520%2520%2520%2520%2520%2520%2520%253F%2520a.creationDate%2520-%2520b.creationDate%250A%2520%2520%2520%2520%2520%2520%2520%2520%2520%2520%253A%2520b.creationDate%2520-%2520a.creationDate%250A%2520%2520%2520%2520%2520%2520)%253B%250A%257D%253B%250A%250A%252F%252F%2520expensive%2520filtering%2520of%2520products%2520is%2520made%2520here%252C%2520only%2520once%250Aconst%2520orderYaourtsByCreationDate%2520%253D%2520curry(</a:t>
            </a:r>
            <a:r>
              <a:rPr lang="en-US" dirty="0" err="1"/>
              <a:t>orderProductsOfCategoryByCreationDate</a:t>
            </a:r>
            <a:r>
              <a:rPr lang="en-US"/>
              <a:t>)(%250A%2520%2520%2520%2520enormousProductsDataSet%252C%250A%2520%2520%2520%2520%2522Yaourts%2522%250A)%253B%250A%250A%252F%252F%2520no%2520repetition%252C%2520no%2520filtering%2520for%2520each%2520call%250AorderYaourtsByCreationDate()%253B%250AorderYaourtsByCreationDate(%2522desc%2522)%253B%250A%2520%2520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4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getFormattedLog%2520%253D%2520(msg%252C%2520logLevel%252C%2520time%2520%253D%2520new%2520Date())%2520%253D%253E%250A%2520%2520%2560%2524%257Btime%257D%2520%2520-%2520%2520%2524%257BlogLevel%257D%2520%2520-%2520%2520%2524%257Bmsg%257D%2560%253B%250A%250Aconst%2520getFormattedError%2520%253D%2520partial(getFormattedLog%252C%2520_%252C%2520%2522ERROR%2522%252C%2520_)%253B%250A%250AgetFormattedError(%2522An%2520error%2520has%2520occured%2522)%253B%250AgetFormattedError(%2522An%2520error%2520has%2520occured%2522%252C%2520new%2520Date(%252226%252F05%252F1993%2522))%253B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Differences:</a:t>
            </a:r>
          </a:p>
          <a:p>
            <a:pPr marL="457200" indent="-2984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currification</a:t>
            </a:r>
            <a:r>
              <a:rPr lang="en-US" dirty="0"/>
              <a:t> force </a:t>
            </a:r>
            <a:r>
              <a:rPr lang="en-US" dirty="0" err="1"/>
              <a:t>l’unarité</a:t>
            </a:r>
            <a:r>
              <a:rPr lang="en-US" dirty="0"/>
              <a:t> et </a:t>
            </a:r>
            <a:r>
              <a:rPr lang="en-US" dirty="0" err="1"/>
              <a:t>facilite</a:t>
            </a:r>
            <a:r>
              <a:rPr lang="en-US" dirty="0"/>
              <a:t> la composition</a:t>
            </a:r>
          </a:p>
          <a:p>
            <a:pPr marL="457200" indent="-298450">
              <a:buFontTx/>
              <a:buChar char="-"/>
            </a:pPr>
            <a:r>
              <a:rPr lang="en-US" dirty="0"/>
              <a:t>Avec la </a:t>
            </a:r>
            <a:r>
              <a:rPr lang="en-US" dirty="0" err="1"/>
              <a:t>currification</a:t>
            </a:r>
            <a:r>
              <a:rPr lang="en-US" dirty="0"/>
              <a:t>,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de la function </a:t>
            </a:r>
            <a:r>
              <a:rPr lang="en-US" dirty="0" err="1"/>
              <a:t>est</a:t>
            </a:r>
            <a:r>
              <a:rPr lang="en-US" dirty="0"/>
              <a:t> execute, 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stocker </a:t>
            </a:r>
            <a:r>
              <a:rPr lang="en-US" dirty="0" err="1"/>
              <a:t>ou</a:t>
            </a:r>
            <a:r>
              <a:rPr lang="en-US" dirty="0"/>
              <a:t> memorize des </a:t>
            </a:r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couteux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1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loopVersion</a:t>
            </a:r>
            <a:r>
              <a:rPr lang="en-US" dirty="0"/>
              <a:t>: 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isPrime%2520%253D%2520(n)%2520%253D%253E%2520%257B%250A%2509if%2520(n%2520%253C%253D%25203)%2520return%2520n%2520%253E%25201%253B%250A%2520%2520%2520%2520else%2520if%2520(n%2520%2525%25202%2520%253D%253D%253D%25200%2520%257C%257C%2520n%2520%2525%25203%2520%253D%253D%253D%25200)%250A%2520%2520%2520%2520%2520%2520%2520%2520return%2520false%253B%250A%250A%2520%2520%2520%2520let%2520i%2520%253D%25205%253B%250A%250A%2520%2520%2520%2520while%2520(i%2520*%2520i%2520%253C%253D%2520n)%2520%257B%250A%2520%2520%2520%2520%2509if%2520(n%2520%2525%2520i%2520%253D%253D%253D%25200%2520%257C%257C%2520n%2520%2525%2520(i%2520%252B%25202)%2520%253D%253D%253D%25200)%250A%2520%2520%2520%2520%2520%2520%2520%2520%2520%2520%2520%2520return%2520false%253B%250A%2520%2520%2520%2520%2520%2520%2520%2520i%2520%253D%2520i%2520%252B%25206%253B%250A%2520%2520%2520%2520%257D%250A%250A%2520%2520%2520%2520return%2520true%253B%250A%257D%253B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3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Rappeler que </a:t>
            </a: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s’agit</a:t>
            </a:r>
            <a:r>
              <a:rPr lang="en-US" dirty="0"/>
              <a:t> de loop sur des tableaux, </a:t>
            </a:r>
            <a:r>
              <a:rPr lang="en-US" dirty="0" err="1"/>
              <a:t>l’utilisations</a:t>
            </a:r>
            <a:r>
              <a:rPr lang="en-US" dirty="0"/>
              <a:t> des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chainées</a:t>
            </a:r>
            <a:r>
              <a:rPr lang="en-US" dirty="0"/>
              <a:t> des Array JS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recommandée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isPrime%2520%253D%2520(n%252C%2520i)%2520%253D%253E%2520%257B%250A%2509if%2520(n%2520%253C%253D%25202)%2520return%2520n%2520%253D%253D%253D%25202%253B%250A%2520%2520%2520%2520else%2520if%2520(n%2520%2525%2520i%2520%253D%253D%253D%25200)%2520return%2520false%253B%250A%2509else%2520if%2520(i%2520*%2520i%2520%253E%2520n)%2520return%2520true%253B%250A%2520%2520%250A%2520%2520%2520%2520return%2520isPrime(n%252C%2520i%2520%252B%25201)%253B%250A%257D%253B</a:t>
            </a:r>
          </a:p>
        </p:txBody>
      </p:sp>
    </p:spTree>
    <p:extLst>
      <p:ext uri="{BB962C8B-B14F-4D97-AF65-F5344CB8AC3E}">
        <p14:creationId xmlns:p14="http://schemas.microsoft.com/office/powerpoint/2010/main" val="41111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openWeather2DOM%2520%253D%2520async%2520()%2520%253D%253E%2520%257B%250A%2520%2520%2520%2520const%2520fahrenheitTemp%2520%253D%2520await%2520somehowFetchBordeauxTemp()%253B%250A%2520%2520%2520%2520const%2520celsiusTemp%2520%253D%2520(fahrenheitTemp%2520-%252032)%2520%252F%25201.8%253B%250A%2520%2509const%2520multipliedByRand%2520%253D%2520celsiusTemp%2520*%2520Math.random()%253B%250A%2520%2520%2520%2520document.querySelector(%2522%2523temp%2522).innerText%2520%253D%2520multipliedByRand%253B%250A%257D</a:t>
            </a:r>
          </a:p>
        </p:txBody>
      </p:sp>
    </p:spTree>
    <p:extLst>
      <p:ext uri="{BB962C8B-B14F-4D97-AF65-F5344CB8AC3E}">
        <p14:creationId xmlns:p14="http://schemas.microsoft.com/office/powerpoint/2010/main" val="321741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6634" y="2137160"/>
            <a:ext cx="3260025" cy="1224719"/>
          </a:xfrm>
        </p:spPr>
        <p:txBody>
          <a:bodyPr lIns="0" tIns="0" rIns="0" bIns="0" anchor="t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Titre</a:t>
            </a:r>
            <a:br>
              <a:rPr lang="fr-FR" dirty="0"/>
            </a:br>
            <a:r>
              <a:rPr lang="fr-FR" dirty="0"/>
              <a:t>sur 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D1DC1E-5EEB-834D-AF1D-90EBF5D79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6634" y="3505572"/>
            <a:ext cx="3260534" cy="3603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D5C721A-078F-E04F-970B-82D076361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4263" y="5350996"/>
            <a:ext cx="1739900" cy="98792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8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pPr lvl="0"/>
            <a:r>
              <a:rPr lang="fr-FR" dirty="0"/>
              <a:t>Version X </a:t>
            </a:r>
            <a:r>
              <a:rPr lang="fr-FR" sz="800" dirty="0">
                <a:solidFill>
                  <a:schemeClr val="tx1"/>
                </a:solidFill>
              </a:rPr>
              <a:t>•</a:t>
            </a:r>
            <a:r>
              <a:rPr lang="fr-FR" dirty="0"/>
              <a:t> Mois AAAA</a:t>
            </a:r>
          </a:p>
        </p:txBody>
      </p:sp>
      <p:sp>
        <p:nvSpPr>
          <p:cNvPr id="12" name="Espace réservé de l’image 11">
            <a:extLst>
              <a:ext uri="{FF2B5EF4-FFF2-40B4-BE49-F238E27FC236}">
                <a16:creationId xmlns:a16="http://schemas.microsoft.com/office/drawing/2014/main" id="{97FACDCD-22F3-E247-8491-F3B68C65BF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6662" y="247649"/>
            <a:ext cx="1315399" cy="1241426"/>
          </a:xfrm>
          <a:ln>
            <a:noFill/>
          </a:ln>
        </p:spPr>
        <p:txBody>
          <a:bodyPr/>
          <a:lstStyle>
            <a:lvl1pPr marL="114300" indent="0" algn="l">
              <a:buNone/>
              <a:defRPr/>
            </a:lvl1pPr>
          </a:lstStyle>
          <a:p>
            <a:r>
              <a:rPr lang="fr-FR" dirty="0"/>
              <a:t>Logo client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1D0A953-5B47-094E-BF7A-88A18E8B62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56634" y="1849388"/>
            <a:ext cx="3260534" cy="14407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10" name="Espace réservé de l’image 40">
            <a:extLst>
              <a:ext uri="{FF2B5EF4-FFF2-40B4-BE49-F238E27FC236}">
                <a16:creationId xmlns:a16="http://schemas.microsoft.com/office/drawing/2014/main" id="{4410A185-CEC1-C345-AD4C-F57DEDF5E6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7626" y="-31898"/>
            <a:ext cx="5352539" cy="5773479"/>
          </a:xfrm>
          <a:custGeom>
            <a:avLst/>
            <a:gdLst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5127625 w 5127625"/>
              <a:gd name="connsiteY2" fmla="*/ 5711825 h 5711825"/>
              <a:gd name="connsiteX3" fmla="*/ 0 w 5127625"/>
              <a:gd name="connsiteY3" fmla="*/ 5711825 h 5711825"/>
              <a:gd name="connsiteX4" fmla="*/ 0 w 5127625"/>
              <a:gd name="connsiteY4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847209 w 5127625"/>
              <a:gd name="connsiteY2" fmla="*/ 5711825 h 5711825"/>
              <a:gd name="connsiteX3" fmla="*/ 0 w 5127625"/>
              <a:gd name="connsiteY3" fmla="*/ 5711825 h 5711825"/>
              <a:gd name="connsiteX4" fmla="*/ 0 w 5127625"/>
              <a:gd name="connsiteY4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965890 w 5127625"/>
              <a:gd name="connsiteY2" fmla="*/ 2865120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965890 w 5127625"/>
              <a:gd name="connsiteY2" fmla="*/ 2865120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965890 w 5127625"/>
              <a:gd name="connsiteY2" fmla="*/ 2865120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3160338 w 5127625"/>
              <a:gd name="connsiteY2" fmla="*/ 2857371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3160338 w 5127625"/>
              <a:gd name="connsiteY2" fmla="*/ 2857371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43123"/>
              <a:gd name="connsiteY0" fmla="*/ 0 h 5711825"/>
              <a:gd name="connsiteX1" fmla="*/ 5143123 w 5143123"/>
              <a:gd name="connsiteY1" fmla="*/ 7749 h 5711825"/>
              <a:gd name="connsiteX2" fmla="*/ 3160338 w 5143123"/>
              <a:gd name="connsiteY2" fmla="*/ 2857371 h 5711825"/>
              <a:gd name="connsiteX3" fmla="*/ 4847209 w 5143123"/>
              <a:gd name="connsiteY3" fmla="*/ 5711825 h 5711825"/>
              <a:gd name="connsiteX4" fmla="*/ 0 w 5143123"/>
              <a:gd name="connsiteY4" fmla="*/ 5711825 h 5711825"/>
              <a:gd name="connsiteX5" fmla="*/ 0 w 5143123"/>
              <a:gd name="connsiteY5" fmla="*/ 0 h 5711825"/>
              <a:gd name="connsiteX0" fmla="*/ 0 w 5143123"/>
              <a:gd name="connsiteY0" fmla="*/ 0 h 5711825"/>
              <a:gd name="connsiteX1" fmla="*/ 5143123 w 5143123"/>
              <a:gd name="connsiteY1" fmla="*/ 7749 h 5711825"/>
              <a:gd name="connsiteX2" fmla="*/ 3160338 w 5143123"/>
              <a:gd name="connsiteY2" fmla="*/ 2857371 h 5711825"/>
              <a:gd name="connsiteX3" fmla="*/ 4847209 w 5143123"/>
              <a:gd name="connsiteY3" fmla="*/ 5711825 h 5711825"/>
              <a:gd name="connsiteX4" fmla="*/ 0 w 5143123"/>
              <a:gd name="connsiteY4" fmla="*/ 5711825 h 5711825"/>
              <a:gd name="connsiteX5" fmla="*/ 0 w 5143123"/>
              <a:gd name="connsiteY5" fmla="*/ 0 h 5711825"/>
              <a:gd name="connsiteX0" fmla="*/ 0 w 5143123"/>
              <a:gd name="connsiteY0" fmla="*/ 0 h 5711825"/>
              <a:gd name="connsiteX1" fmla="*/ 5143123 w 5143123"/>
              <a:gd name="connsiteY1" fmla="*/ 7749 h 5711825"/>
              <a:gd name="connsiteX2" fmla="*/ 3160338 w 5143123"/>
              <a:gd name="connsiteY2" fmla="*/ 2857371 h 5711825"/>
              <a:gd name="connsiteX3" fmla="*/ 4847209 w 5143123"/>
              <a:gd name="connsiteY3" fmla="*/ 5711825 h 5711825"/>
              <a:gd name="connsiteX4" fmla="*/ 0 w 5143123"/>
              <a:gd name="connsiteY4" fmla="*/ 5711825 h 5711825"/>
              <a:gd name="connsiteX5" fmla="*/ 0 w 5143123"/>
              <a:gd name="connsiteY5" fmla="*/ 0 h 5711825"/>
              <a:gd name="connsiteX0" fmla="*/ 0 w 5254165"/>
              <a:gd name="connsiteY0" fmla="*/ 0 h 5711825"/>
              <a:gd name="connsiteX1" fmla="*/ 5254165 w 5254165"/>
              <a:gd name="connsiteY1" fmla="*/ 7749 h 5711825"/>
              <a:gd name="connsiteX2" fmla="*/ 3271380 w 5254165"/>
              <a:gd name="connsiteY2" fmla="*/ 2857371 h 5711825"/>
              <a:gd name="connsiteX3" fmla="*/ 4958251 w 5254165"/>
              <a:gd name="connsiteY3" fmla="*/ 5711825 h 5711825"/>
              <a:gd name="connsiteX4" fmla="*/ 111042 w 5254165"/>
              <a:gd name="connsiteY4" fmla="*/ 5711825 h 5711825"/>
              <a:gd name="connsiteX5" fmla="*/ 0 w 5254165"/>
              <a:gd name="connsiteY5" fmla="*/ 0 h 5711825"/>
              <a:gd name="connsiteX0" fmla="*/ 0 w 5254165"/>
              <a:gd name="connsiteY0" fmla="*/ 0 h 5711825"/>
              <a:gd name="connsiteX1" fmla="*/ 5254165 w 5254165"/>
              <a:gd name="connsiteY1" fmla="*/ 7749 h 5711825"/>
              <a:gd name="connsiteX2" fmla="*/ 3271380 w 5254165"/>
              <a:gd name="connsiteY2" fmla="*/ 2857371 h 5711825"/>
              <a:gd name="connsiteX3" fmla="*/ 4958251 w 5254165"/>
              <a:gd name="connsiteY3" fmla="*/ 5711825 h 5711825"/>
              <a:gd name="connsiteX4" fmla="*/ 18507 w 5254165"/>
              <a:gd name="connsiteY4" fmla="*/ 5711825 h 5711825"/>
              <a:gd name="connsiteX5" fmla="*/ 0 w 5254165"/>
              <a:gd name="connsiteY5" fmla="*/ 0 h 571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4165" h="5711825">
                <a:moveTo>
                  <a:pt x="0" y="0"/>
                </a:moveTo>
                <a:lnTo>
                  <a:pt x="5254165" y="7749"/>
                </a:lnTo>
                <a:cubicBezTo>
                  <a:pt x="5246748" y="9643"/>
                  <a:pt x="3271048" y="2870975"/>
                  <a:pt x="3271380" y="2857371"/>
                </a:cubicBezTo>
                <a:cubicBezTo>
                  <a:pt x="3270566" y="2860876"/>
                  <a:pt x="4951316" y="5700571"/>
                  <a:pt x="4958251" y="5711825"/>
                </a:cubicBezTo>
                <a:lnTo>
                  <a:pt x="18507" y="57118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/>
          <a:lstStyle/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85B677-F98C-9841-9DB8-685AC1431A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4195" y="2603598"/>
            <a:ext cx="1500693" cy="4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s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1550" y="1643964"/>
            <a:ext cx="1322388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6EDE8DD-364E-6747-99F3-B9CA345FBB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84437" y="1643963"/>
            <a:ext cx="5691187" cy="114209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BCD3C55A-1194-EB43-9AAF-6F08747A1B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71550" y="2928939"/>
            <a:ext cx="1322388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BD7C3B87-747D-2A45-93D9-F61B7EE68AF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84437" y="2928938"/>
            <a:ext cx="5691187" cy="114209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CAA6CEFD-26A3-4848-9C0F-B1B6EF2A19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1550" y="4277093"/>
            <a:ext cx="1322388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3484A998-4C89-2B42-99D1-001B70275C1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4437" y="4277092"/>
            <a:ext cx="5691187" cy="114209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69124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s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1549" y="1643964"/>
            <a:ext cx="3243585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6EDE8DD-364E-6747-99F3-B9CA345FBB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2147449"/>
            <a:ext cx="3391223" cy="265426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5D4093CF-4D48-E34F-955C-A428282652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32038" y="1643964"/>
            <a:ext cx="3243585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5A37AD94-9560-6540-97FF-3DE61229B3B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32039" y="2147449"/>
            <a:ext cx="3391223" cy="265426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37063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7 - Contenu avec légen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C565B25F-8A38-D64D-B4FE-5103AF504D9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3538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8846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07 - Contenu avec légen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816D91B-B16A-3A46-9B2C-57CC532757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3538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3389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6EDE8DD-364E-6747-99F3-B9CA345FBB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843809" y="1482349"/>
            <a:ext cx="2219692" cy="200203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3C0699F-30E6-874C-ACCE-DA07FD336159}"/>
              </a:ext>
            </a:extLst>
          </p:cNvPr>
          <p:cNvSpPr/>
          <p:nvPr userDrawn="1"/>
        </p:nvSpPr>
        <p:spPr>
          <a:xfrm>
            <a:off x="2843808" y="4831010"/>
            <a:ext cx="186730" cy="18673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0C23D248-9E2D-074B-ACB3-95AE47D267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5856" y="1482349"/>
            <a:ext cx="2228104" cy="200203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C5183E5-DC97-D942-A64A-4A62B90605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67904" y="1482349"/>
            <a:ext cx="1075674" cy="200203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32" name="Espace réservé du texte 7">
            <a:extLst>
              <a:ext uri="{FF2B5EF4-FFF2-40B4-BE49-F238E27FC236}">
                <a16:creationId xmlns:a16="http://schemas.microsoft.com/office/drawing/2014/main" id="{CF84A56D-8B63-094D-940E-B67BBC50F0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43809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FF4BE8CB-1614-4544-AA7C-B71F94FB2B6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04975" y="2044594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0B055401-7E98-8C4F-A4B3-D49A9FE438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8118" y="4853383"/>
            <a:ext cx="1003142" cy="236365"/>
          </a:xfr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F636BD64-80E5-FB4A-8714-B34A07D3C57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6468" y="2044594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71CCE384-9AE5-4648-B463-DE93ACD58F3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4975" y="2381652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708DEDFD-7E24-4448-9F66-F69246686C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04975" y="2718710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9" name="Espace réservé du texte 7">
            <a:extLst>
              <a:ext uri="{FF2B5EF4-FFF2-40B4-BE49-F238E27FC236}">
                <a16:creationId xmlns:a16="http://schemas.microsoft.com/office/drawing/2014/main" id="{BB63613A-A1F6-FA4C-9309-26CDC14E048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04975" y="3055768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EE63F84B-90C1-1A42-85DA-F5DD90F1D8E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704975" y="3392826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7F0C7146-C9D2-6B4A-ABFD-B5E7A332E7B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04975" y="3729884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98E7BD58-8D91-B64D-A68D-82969D2603A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704975" y="4066942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904CBC6E-2CAD-4D44-A04A-B73D21031EF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704975" y="4404000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EEF2B83C-5BEB-C347-9D9B-8F772D6B9AA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418229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6" name="Espace réservé du texte 7">
            <a:extLst>
              <a:ext uri="{FF2B5EF4-FFF2-40B4-BE49-F238E27FC236}">
                <a16:creationId xmlns:a16="http://schemas.microsoft.com/office/drawing/2014/main" id="{76CC3E93-A1D1-8A4A-9C19-C5D7132B70B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84234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7" name="Espace réservé du texte 7">
            <a:extLst>
              <a:ext uri="{FF2B5EF4-FFF2-40B4-BE49-F238E27FC236}">
                <a16:creationId xmlns:a16="http://schemas.microsoft.com/office/drawing/2014/main" id="{A2B1EA2C-026A-B048-92FB-A1DE979475A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550239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8" name="Espace réservé du texte 7">
            <a:extLst>
              <a:ext uri="{FF2B5EF4-FFF2-40B4-BE49-F238E27FC236}">
                <a16:creationId xmlns:a16="http://schemas.microsoft.com/office/drawing/2014/main" id="{E88F428B-3BBC-AD45-9F2D-5EE4A120A83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55857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9" name="Espace réservé du texte 7">
            <a:extLst>
              <a:ext uri="{FF2B5EF4-FFF2-40B4-BE49-F238E27FC236}">
                <a16:creationId xmlns:a16="http://schemas.microsoft.com/office/drawing/2014/main" id="{09ACF95C-E504-C144-B9DE-C403211883B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730277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597AF7D4-E4CC-1A4E-8B33-06D88E5A21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96282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1" name="Espace réservé du texte 7">
            <a:extLst>
              <a:ext uri="{FF2B5EF4-FFF2-40B4-BE49-F238E27FC236}">
                <a16:creationId xmlns:a16="http://schemas.microsoft.com/office/drawing/2014/main" id="{9E2089F6-E1AD-B248-A664-E23346E5DD0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62287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2" name="Espace réservé du texte 7">
            <a:extLst>
              <a:ext uri="{FF2B5EF4-FFF2-40B4-BE49-F238E27FC236}">
                <a16:creationId xmlns:a16="http://schemas.microsoft.com/office/drawing/2014/main" id="{84B72D55-0DBF-8041-8931-6EAE1A7C1B2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67904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3" name="Espace réservé du texte 7">
            <a:extLst>
              <a:ext uri="{FF2B5EF4-FFF2-40B4-BE49-F238E27FC236}">
                <a16:creationId xmlns:a16="http://schemas.microsoft.com/office/drawing/2014/main" id="{6B06244A-1D95-5D48-A787-1E92F675A0B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39523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80FC7443-766D-9F40-89B0-4C9D49B0757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6468" y="2708482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sp>
        <p:nvSpPr>
          <p:cNvPr id="55" name="Espace réservé du texte 7">
            <a:extLst>
              <a:ext uri="{FF2B5EF4-FFF2-40B4-BE49-F238E27FC236}">
                <a16:creationId xmlns:a16="http://schemas.microsoft.com/office/drawing/2014/main" id="{F72605C3-55E5-574A-A644-D85875B3BC6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66468" y="3392826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sp>
        <p:nvSpPr>
          <p:cNvPr id="56" name="Espace réservé du texte 7">
            <a:extLst>
              <a:ext uri="{FF2B5EF4-FFF2-40B4-BE49-F238E27FC236}">
                <a16:creationId xmlns:a16="http://schemas.microsoft.com/office/drawing/2014/main" id="{7050A46A-D805-5C45-B45B-DB857CA6DC2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66468" y="4075732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5D29A34-7513-E24B-97FE-F4BA84E7B637}"/>
              </a:ext>
            </a:extLst>
          </p:cNvPr>
          <p:cNvCxnSpPr>
            <a:cxnSpLocks/>
          </p:cNvCxnSpPr>
          <p:nvPr userDrawn="1"/>
        </p:nvCxnSpPr>
        <p:spPr>
          <a:xfrm>
            <a:off x="5105156" y="1489348"/>
            <a:ext cx="0" cy="3218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E5B7613-8026-F846-86DE-2537867C58A6}"/>
              </a:ext>
            </a:extLst>
          </p:cNvPr>
          <p:cNvCxnSpPr>
            <a:cxnSpLocks/>
          </p:cNvCxnSpPr>
          <p:nvPr userDrawn="1"/>
        </p:nvCxnSpPr>
        <p:spPr>
          <a:xfrm>
            <a:off x="7416800" y="1489075"/>
            <a:ext cx="0" cy="3218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1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07 - Contenu avec légen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66174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127332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2DFC0833-F836-F547-8D72-8AAF1761FF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2137420"/>
            <a:ext cx="7204075" cy="273630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65451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A58299-D6AA-F245-99D0-0E6CEAE12DEA}"/>
              </a:ext>
            </a:extLst>
          </p:cNvPr>
          <p:cNvSpPr/>
          <p:nvPr userDrawn="1"/>
        </p:nvSpPr>
        <p:spPr>
          <a:xfrm>
            <a:off x="-36512" y="-50378"/>
            <a:ext cx="9220200" cy="5860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8376" y="247650"/>
            <a:ext cx="7207250" cy="5202138"/>
          </a:xfrm>
        </p:spPr>
        <p:txBody>
          <a:bodyPr lIns="0" tIns="0" rIns="0" bIns="0" anchor="ctr" anchorCtr="0"/>
          <a:lstStyle>
            <a:lvl1pPr>
              <a:defRPr sz="4500" b="1" i="0" spc="-150" baseline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Message clef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260F6273-5DEA-C442-992D-E023C3CCF7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47402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130882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’image 4">
            <a:extLst>
              <a:ext uri="{FF2B5EF4-FFF2-40B4-BE49-F238E27FC236}">
                <a16:creationId xmlns:a16="http://schemas.microsoft.com/office/drawing/2014/main" id="{15BD4388-0774-3B4A-AD62-ED2A485CE2B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71550" y="1489075"/>
            <a:ext cx="7204075" cy="3671888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7B5556-520F-F042-8632-68E9933309C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71550" y="1489075"/>
            <a:ext cx="7204075" cy="36718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54CF0CE-529F-D441-A087-3C491FA9FD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1550" y="4873625"/>
            <a:ext cx="3529013" cy="287338"/>
          </a:xfrm>
          <a:solidFill>
            <a:schemeClr val="bg2"/>
          </a:solidFill>
          <a:ln>
            <a:noFill/>
          </a:ln>
        </p:spPr>
        <p:txBody>
          <a:bodyPr lIns="0" tIns="0" rIns="0" bIns="0" anchor="ctr" anchorCtr="0"/>
          <a:lstStyle>
            <a:lvl1pPr marL="114300" indent="0">
              <a:buNone/>
              <a:defRPr sz="12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3157760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’image 3">
            <a:extLst>
              <a:ext uri="{FF2B5EF4-FFF2-40B4-BE49-F238E27FC236}">
                <a16:creationId xmlns:a16="http://schemas.microsoft.com/office/drawing/2014/main" id="{52F572E4-3D8C-4F4B-AFBF-7D48655BBFA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1550" y="1489075"/>
            <a:ext cx="3671888" cy="3671888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E6A60BE6-B0C8-7243-B760-3D83BED43C7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8449" y="1643964"/>
            <a:ext cx="2944814" cy="27715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DC37D43E-F671-8140-AAAA-264EF047F96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78450" y="2147449"/>
            <a:ext cx="2944812" cy="301351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3DBE0DE6-C0D7-744B-8A1E-D56844520D4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71551" y="1489075"/>
            <a:ext cx="3671888" cy="36718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92355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’image 4">
            <a:extLst>
              <a:ext uri="{FF2B5EF4-FFF2-40B4-BE49-F238E27FC236}">
                <a16:creationId xmlns:a16="http://schemas.microsoft.com/office/drawing/2014/main" id="{A7151BCB-0EB5-1740-A2A8-FCAC1BD6D36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-107950" y="-95250"/>
            <a:ext cx="5346700" cy="59055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8CE94-BF28-7841-BCCE-99974DA26C6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-107950" y="-95250"/>
            <a:ext cx="5346700" cy="590550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5585712" y="467567"/>
            <a:ext cx="3318575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5712" y="913284"/>
            <a:ext cx="3318576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1A1786F2-B8CA-884A-8095-279C971094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09737" y="5450482"/>
            <a:ext cx="3529013" cy="287338"/>
          </a:xfrm>
          <a:solidFill>
            <a:schemeClr val="bg2"/>
          </a:solidFill>
          <a:ln>
            <a:noFill/>
          </a:ln>
        </p:spPr>
        <p:txBody>
          <a:bodyPr lIns="0" tIns="0" rIns="108000" bIns="0" anchor="ctr" anchorCtr="0"/>
          <a:lstStyle>
            <a:lvl1pPr marL="114300" indent="0" algn="r">
              <a:buNone/>
              <a:defRPr sz="12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CFC579C-402F-104E-BD2A-2BD0B06E5A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85712" y="1633364"/>
            <a:ext cx="3318576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81917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4263" y="2137160"/>
            <a:ext cx="3260025" cy="1224719"/>
          </a:xfrm>
        </p:spPr>
        <p:txBody>
          <a:bodyPr lIns="0" tIns="0" rIns="0" bIns="0" anchor="t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Titre</a:t>
            </a:r>
            <a:br>
              <a:rPr lang="fr-FR" dirty="0"/>
            </a:br>
            <a:r>
              <a:rPr lang="fr-FR" dirty="0"/>
              <a:t>sur 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D1DC1E-5EEB-834D-AF1D-90EBF5D79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44263" y="3505572"/>
            <a:ext cx="3260534" cy="3603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D5C721A-078F-E04F-970B-82D076361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4263" y="5350996"/>
            <a:ext cx="1739900" cy="98792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8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pPr lvl="0"/>
            <a:r>
              <a:rPr lang="fr-FR" dirty="0"/>
              <a:t>Version X </a:t>
            </a:r>
            <a:r>
              <a:rPr lang="fr-FR" sz="800" dirty="0">
                <a:solidFill>
                  <a:schemeClr val="tx1"/>
                </a:solidFill>
              </a:rPr>
              <a:t>•</a:t>
            </a:r>
            <a:r>
              <a:rPr lang="fr-FR" dirty="0"/>
              <a:t> Mois AAAA</a:t>
            </a:r>
          </a:p>
        </p:txBody>
      </p:sp>
      <p:sp>
        <p:nvSpPr>
          <p:cNvPr id="12" name="Espace réservé de l’image 11">
            <a:extLst>
              <a:ext uri="{FF2B5EF4-FFF2-40B4-BE49-F238E27FC236}">
                <a16:creationId xmlns:a16="http://schemas.microsoft.com/office/drawing/2014/main" id="{97FACDCD-22F3-E247-8491-F3B68C65BF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6662" y="247649"/>
            <a:ext cx="1315399" cy="1241426"/>
          </a:xfrm>
          <a:ln>
            <a:noFill/>
          </a:ln>
        </p:spPr>
        <p:txBody>
          <a:bodyPr/>
          <a:lstStyle>
            <a:lvl1pPr marL="114300" indent="0" algn="l">
              <a:buNone/>
              <a:defRPr/>
            </a:lvl1pPr>
          </a:lstStyle>
          <a:p>
            <a:r>
              <a:rPr lang="fr-FR" dirty="0"/>
              <a:t>Logo client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1D0A953-5B47-094E-BF7A-88A18E8B62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44263" y="1849388"/>
            <a:ext cx="3260534" cy="14407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2E151A-B638-CD43-9E7A-DBEC56E1D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4149" y="5186275"/>
            <a:ext cx="947912" cy="263512"/>
          </a:xfrm>
          <a:prstGeom prst="rect">
            <a:avLst/>
          </a:prstGeom>
        </p:spPr>
      </p:pic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1D19710-04C1-6E40-A26D-2EAAF10A5E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6512" y="-34909"/>
            <a:ext cx="5275262" cy="580982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964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ase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38571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1550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8DCE0FD7-AF99-964F-B11F-CA4E33B2F2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max.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631CAEDA-CFDD-4D48-8A7F-2471BCDB1A8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232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7BEC7CF-B496-3746-962A-DB5EFB473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67777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9566AE0D-BF34-3344-ADE6-6505FAAE37D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64004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E7E6C01D-7EFB-9D46-990B-D2F34C1961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6951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F0B77086-D749-5744-AA03-3191803387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87535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46C2B70F-C4D6-CC40-8A28-DB7073003C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65762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E556BF6F-2D42-5743-A3D5-FD4E0956C9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60232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3258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4 - Use cas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27BA9D-CEB9-3C46-9CE1-DDD0DE2693EA}"/>
              </a:ext>
            </a:extLst>
          </p:cNvPr>
          <p:cNvSpPr/>
          <p:nvPr userDrawn="1"/>
        </p:nvSpPr>
        <p:spPr>
          <a:xfrm>
            <a:off x="5238750" y="-50378"/>
            <a:ext cx="3944938" cy="5860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e l’image 10">
            <a:extLst>
              <a:ext uri="{FF2B5EF4-FFF2-40B4-BE49-F238E27FC236}">
                <a16:creationId xmlns:a16="http://schemas.microsoft.com/office/drawing/2014/main" id="{E6C47318-3D93-9C43-8FA7-8D71B6D47A8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651500" y="3709988"/>
            <a:ext cx="3024188" cy="170815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e l’image 7">
            <a:extLst>
              <a:ext uri="{FF2B5EF4-FFF2-40B4-BE49-F238E27FC236}">
                <a16:creationId xmlns:a16="http://schemas.microsoft.com/office/drawing/2014/main" id="{448DEEF7-31DC-4E45-9C4C-5708AEB2D74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51500" y="1633538"/>
            <a:ext cx="3024188" cy="1728787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3529012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1549" y="913284"/>
            <a:ext cx="3529013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97DE14C-40E8-5A4B-9F16-70725061B444}"/>
              </a:ext>
            </a:extLst>
          </p:cNvPr>
          <p:cNvSpPr/>
          <p:nvPr userDrawn="1"/>
        </p:nvSpPr>
        <p:spPr>
          <a:xfrm>
            <a:off x="4619560" y="270218"/>
            <a:ext cx="1238378" cy="12383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AC94163-4397-FC41-994C-BAE4B3E736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7777" y="1645990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B50472A1-1D5B-6340-BBA2-270D26FAE8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7777" y="2931092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91711A5-78B7-3944-8FBC-D843D35F82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7777" y="4277978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7C936C5-1E62-5D4F-B501-F0B40F219F8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651500" y="1633539"/>
            <a:ext cx="3024188" cy="172801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5" name="Espace réservé du contenu 4">
            <a:extLst>
              <a:ext uri="{FF2B5EF4-FFF2-40B4-BE49-F238E27FC236}">
                <a16:creationId xmlns:a16="http://schemas.microsoft.com/office/drawing/2014/main" id="{246F9F7E-7E1F-CB42-A10D-0D94B838E0E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51500" y="3709474"/>
            <a:ext cx="3024188" cy="172801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78156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4 - Use cas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3529012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1549" y="913284"/>
            <a:ext cx="3529013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AC94163-4397-FC41-994C-BAE4B3E736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7777" y="1645990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B50472A1-1D5B-6340-BBA2-270D26FAE8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7777" y="2931092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91711A5-78B7-3944-8FBC-D843D35F82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7777" y="4277978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4" name="Espace réservé de l’image 13">
            <a:extLst>
              <a:ext uri="{FF2B5EF4-FFF2-40B4-BE49-F238E27FC236}">
                <a16:creationId xmlns:a16="http://schemas.microsoft.com/office/drawing/2014/main" id="{4A28A926-B7F6-F44E-BB29-07A90EDD856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238750" y="0"/>
            <a:ext cx="4086225" cy="5810250"/>
          </a:xfrm>
          <a:custGeom>
            <a:avLst/>
            <a:gdLst>
              <a:gd name="connsiteX0" fmla="*/ 0 w 4086225"/>
              <a:gd name="connsiteY0" fmla="*/ 0 h 5810250"/>
              <a:gd name="connsiteX1" fmla="*/ 4086225 w 4086225"/>
              <a:gd name="connsiteY1" fmla="*/ 0 h 5810250"/>
              <a:gd name="connsiteX2" fmla="*/ 4086225 w 4086225"/>
              <a:gd name="connsiteY2" fmla="*/ 5810250 h 5810250"/>
              <a:gd name="connsiteX3" fmla="*/ 0 w 4086225"/>
              <a:gd name="connsiteY3" fmla="*/ 5810250 h 5810250"/>
              <a:gd name="connsiteX4" fmla="*/ 0 w 4086225"/>
              <a:gd name="connsiteY4" fmla="*/ 1508596 h 5810250"/>
              <a:gd name="connsiteX5" fmla="*/ 124788 w 4086225"/>
              <a:gd name="connsiteY5" fmla="*/ 1496016 h 5810250"/>
              <a:gd name="connsiteX6" fmla="*/ 619188 w 4086225"/>
              <a:gd name="connsiteY6" fmla="*/ 889407 h 5810250"/>
              <a:gd name="connsiteX7" fmla="*/ 124788 w 4086225"/>
              <a:gd name="connsiteY7" fmla="*/ 282798 h 5810250"/>
              <a:gd name="connsiteX8" fmla="*/ 0 w 4086225"/>
              <a:gd name="connsiteY8" fmla="*/ 270218 h 581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6225" h="5810250">
                <a:moveTo>
                  <a:pt x="0" y="0"/>
                </a:moveTo>
                <a:lnTo>
                  <a:pt x="4086225" y="0"/>
                </a:lnTo>
                <a:lnTo>
                  <a:pt x="4086225" y="5810250"/>
                </a:lnTo>
                <a:lnTo>
                  <a:pt x="0" y="5810250"/>
                </a:lnTo>
                <a:lnTo>
                  <a:pt x="0" y="1508596"/>
                </a:lnTo>
                <a:lnTo>
                  <a:pt x="124788" y="1496016"/>
                </a:lnTo>
                <a:cubicBezTo>
                  <a:pt x="406942" y="1438279"/>
                  <a:pt x="619188" y="1188630"/>
                  <a:pt x="619188" y="889407"/>
                </a:cubicBezTo>
                <a:cubicBezTo>
                  <a:pt x="619188" y="590184"/>
                  <a:pt x="406942" y="340535"/>
                  <a:pt x="124788" y="282798"/>
                </a:cubicBezTo>
                <a:lnTo>
                  <a:pt x="0" y="270218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832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+ grand visuel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36512" y="-22820"/>
            <a:ext cx="9217024" cy="3600400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85974" y="4261172"/>
            <a:ext cx="4983026" cy="620332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CC12A447-4D61-1047-8C5D-1CA50C369C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973" y="3929941"/>
            <a:ext cx="2350699" cy="21602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sz="1500" b="0" i="0">
                <a:solidFill>
                  <a:schemeClr val="tx1"/>
                </a:solidFill>
                <a:latin typeface="Graphik Regular" panose="020B0503030202060203" pitchFamily="34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2pPr>
            <a:lvl3pPr marL="248400" indent="-141750">
              <a:spcBef>
                <a:spcPts val="800"/>
              </a:spcBef>
              <a:buSzPct val="140000"/>
              <a:buFont typeface="Arial" charset="0"/>
              <a:buChar char="•"/>
              <a:defRPr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3pPr>
            <a:lvl4pPr marL="1511300" indent="0">
              <a:buNone/>
              <a:defRPr/>
            </a:lvl4pPr>
            <a:lvl5pPr marL="1968500" indent="0">
              <a:buNone/>
              <a:defRPr/>
            </a:lvl5pPr>
          </a:lstStyle>
          <a:p>
            <a:pPr lvl="0"/>
            <a:r>
              <a:rPr lang="fr-FR" dirty="0"/>
              <a:t>Client I Nom de projet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39507A2-7BAF-754B-9F30-2D204DC594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982" y="5048340"/>
            <a:ext cx="3529013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</p:spTree>
    <p:extLst>
      <p:ext uri="{BB962C8B-B14F-4D97-AF65-F5344CB8AC3E}">
        <p14:creationId xmlns:p14="http://schemas.microsoft.com/office/powerpoint/2010/main" val="655519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36512" y="-22820"/>
            <a:ext cx="3949700" cy="5760640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4655715" y="732780"/>
            <a:ext cx="4248573" cy="75629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ou</a:t>
            </a:r>
            <a:br>
              <a:rPr lang="fr-FR" dirty="0"/>
            </a:br>
            <a:r>
              <a:rPr lang="fr-FR" dirty="0"/>
              <a:t>deux lignes max.</a:t>
            </a:r>
            <a:br>
              <a:rPr lang="fr-FR" dirty="0"/>
            </a:b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CC12A447-4D61-1047-8C5D-1CA50C369C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55714" y="401548"/>
            <a:ext cx="4248573" cy="22370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sz="1600" b="0" i="0">
                <a:solidFill>
                  <a:schemeClr val="tx1"/>
                </a:solidFill>
                <a:latin typeface="Graphik Regular" panose="020B0503030202060203" pitchFamily="34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2pPr>
            <a:lvl3pPr marL="248400" indent="-141750">
              <a:spcBef>
                <a:spcPts val="800"/>
              </a:spcBef>
              <a:buSzPct val="140000"/>
              <a:buFont typeface="Arial" charset="0"/>
              <a:buChar char="•"/>
              <a:defRPr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3pPr>
            <a:lvl4pPr marL="1511300" indent="0">
              <a:buNone/>
              <a:defRPr/>
            </a:lvl4pPr>
            <a:lvl5pPr marL="1968500" indent="0">
              <a:buNone/>
              <a:defRPr/>
            </a:lvl5pPr>
          </a:lstStyle>
          <a:p>
            <a:pPr lvl="0"/>
            <a:r>
              <a:rPr lang="fr-FR" dirty="0"/>
              <a:t>Client I Nom de projet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9D8E2E4-DF85-4C47-9B98-7CE20591BB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55715" y="2130694"/>
            <a:ext cx="4248573" cy="331919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47661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4 personne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299442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552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4" name="Espace réservé de l’image 6">
            <a:extLst>
              <a:ext uri="{FF2B5EF4-FFF2-40B4-BE49-F238E27FC236}">
                <a16:creationId xmlns:a16="http://schemas.microsoft.com/office/drawing/2014/main" id="{D777450F-0271-F542-B353-AFD46D2105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3419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858BCC1-BFCF-CB4F-A291-9448BDBB69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2B3DEDBC-EACD-4841-989E-DC064BC3CD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9552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8DB2CFBE-C768-C74E-9B46-E3571A77E2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23448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4" name="Espace réservé de l’image 6">
            <a:extLst>
              <a:ext uri="{FF2B5EF4-FFF2-40B4-BE49-F238E27FC236}">
                <a16:creationId xmlns:a16="http://schemas.microsoft.com/office/drawing/2014/main" id="{935CC2AA-0E27-E344-968A-68C0DDC8159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884717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5A530F67-67E1-FF42-A708-71D245ACB7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23448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6D82E9D9-E7E0-0E4C-9670-4AA6DCE04DC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2150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34" name="Espace réservé de l’image 6">
            <a:extLst>
              <a:ext uri="{FF2B5EF4-FFF2-40B4-BE49-F238E27FC236}">
                <a16:creationId xmlns:a16="http://schemas.microsoft.com/office/drawing/2014/main" id="{32CA4A7E-DA3F-0444-8624-DED8A80E57D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046017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06F83C5A-E5BB-BE4D-8CDA-746BBADB1E2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62150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E67A0C93-D8A4-1B45-BA88-EE6C5771B2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00851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37" name="Espace réservé de l’image 6">
            <a:extLst>
              <a:ext uri="{FF2B5EF4-FFF2-40B4-BE49-F238E27FC236}">
                <a16:creationId xmlns:a16="http://schemas.microsoft.com/office/drawing/2014/main" id="{D873766A-9A3E-D84A-9531-EAC94A42FDD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207315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B4EABAD6-A9B7-F74D-8C29-AC61F5DEDEF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700851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516273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8 personne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299442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55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4" name="Espace réservé de l’image 6">
            <a:extLst>
              <a:ext uri="{FF2B5EF4-FFF2-40B4-BE49-F238E27FC236}">
                <a16:creationId xmlns:a16="http://schemas.microsoft.com/office/drawing/2014/main" id="{D777450F-0271-F542-B353-AFD46D2105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522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858BCC1-BFCF-CB4F-A291-9448BDBB69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E94D6FD5-7CF0-6A45-AB80-1B2F03C074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9552" y="4680010"/>
            <a:ext cx="1581000" cy="55375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8" name="Espace réservé de l’image 6">
            <a:extLst>
              <a:ext uri="{FF2B5EF4-FFF2-40B4-BE49-F238E27FC236}">
                <a16:creationId xmlns:a16="http://schemas.microsoft.com/office/drawing/2014/main" id="{0139CDDD-3267-0E4C-9A77-9DD5A66A03B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0546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EE3D62C2-8762-944B-B79E-62AA138DAEF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2027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F1F8B0B7-D870-584C-8ACC-CD848CC4749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20272" y="4680010"/>
            <a:ext cx="1581000" cy="55375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32" name="Espace réservé du texte 7">
            <a:extLst>
              <a:ext uri="{FF2B5EF4-FFF2-40B4-BE49-F238E27FC236}">
                <a16:creationId xmlns:a16="http://schemas.microsoft.com/office/drawing/2014/main" id="{C385BCD1-34A7-5042-AADB-39CEA78774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9979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39" name="Espace réservé du texte 7">
            <a:extLst>
              <a:ext uri="{FF2B5EF4-FFF2-40B4-BE49-F238E27FC236}">
                <a16:creationId xmlns:a16="http://schemas.microsoft.com/office/drawing/2014/main" id="{0901087D-8982-CF45-BCCC-F5F648C3D4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6003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3D63F8DD-BF98-2F40-896E-EC84FB54AE0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99792" y="4690364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D41A51C-CF11-E343-A77B-1A99DDA74DA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0032" y="4690364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42" name="Espace réservé de l’image 6">
            <a:extLst>
              <a:ext uri="{FF2B5EF4-FFF2-40B4-BE49-F238E27FC236}">
                <a16:creationId xmlns:a16="http://schemas.microsoft.com/office/drawing/2014/main" id="{EEAA8012-E715-1B4C-9B59-27F8BEFA16A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16570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4" name="Espace réservé de l’image 6">
            <a:extLst>
              <a:ext uri="{FF2B5EF4-FFF2-40B4-BE49-F238E27FC236}">
                <a16:creationId xmlns:a16="http://schemas.microsoft.com/office/drawing/2014/main" id="{5F74C86B-6DB0-3049-A731-AD61F256FA7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2594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5" name="Espace réservé de l’image 6">
            <a:extLst>
              <a:ext uri="{FF2B5EF4-FFF2-40B4-BE49-F238E27FC236}">
                <a16:creationId xmlns:a16="http://schemas.microsoft.com/office/drawing/2014/main" id="{773225E1-689A-544C-8AEB-7BCEC97FD6A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4522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6" name="Espace réservé de l’image 6">
            <a:extLst>
              <a:ext uri="{FF2B5EF4-FFF2-40B4-BE49-F238E27FC236}">
                <a16:creationId xmlns:a16="http://schemas.microsoft.com/office/drawing/2014/main" id="{E0759060-4C5F-CD41-987F-19F4F5B867B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0546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7" name="Espace réservé de l’image 6">
            <a:extLst>
              <a:ext uri="{FF2B5EF4-FFF2-40B4-BE49-F238E27FC236}">
                <a16:creationId xmlns:a16="http://schemas.microsoft.com/office/drawing/2014/main" id="{EBAF5CE1-ADFA-1148-8136-B747BAA788E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516570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8" name="Espace réservé de l’image 6">
            <a:extLst>
              <a:ext uri="{FF2B5EF4-FFF2-40B4-BE49-F238E27FC236}">
                <a16:creationId xmlns:a16="http://schemas.microsoft.com/office/drawing/2014/main" id="{49A0EA97-C9A9-6F4A-9A89-66FC9A25721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2594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45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2484437" y="985292"/>
            <a:ext cx="3484563" cy="2160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Statut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2484436" y="601421"/>
            <a:ext cx="3484563" cy="3118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b="1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2pPr>
            <a:lvl3pPr marL="248400" indent="-141750">
              <a:spcBef>
                <a:spcPts val="800"/>
              </a:spcBef>
              <a:buSzPct val="140000"/>
              <a:buFont typeface="Arial" charset="0"/>
              <a:buChar char="•"/>
              <a:defRPr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3pPr>
            <a:lvl4pPr marL="1511300" indent="0">
              <a:buNone/>
              <a:defRPr/>
            </a:lvl4pPr>
            <a:lvl5pPr marL="1968500" indent="0"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2" name="Espace réservé du pied de page 1">
            <a:extLst>
              <a:ext uri="{FF2B5EF4-FFF2-40B4-BE49-F238E27FC236}">
                <a16:creationId xmlns:a16="http://schemas.microsoft.com/office/drawing/2014/main" id="{DC71C5AF-AA70-1848-9A62-599D700666F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251520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3" name="Espace réservé de l’image 6">
            <a:extLst>
              <a:ext uri="{FF2B5EF4-FFF2-40B4-BE49-F238E27FC236}">
                <a16:creationId xmlns:a16="http://schemas.microsoft.com/office/drawing/2014/main" id="{5969CB48-053C-D245-A013-9B58B99FC3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1600" y="247650"/>
            <a:ext cx="1322338" cy="1322338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E31404FA-7DE4-5945-95FE-1A62120BA1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2122313"/>
            <a:ext cx="4997449" cy="275141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17F23-64F6-0142-89EF-F79EE38A2B89}"/>
              </a:ext>
            </a:extLst>
          </p:cNvPr>
          <p:cNvSpPr/>
          <p:nvPr userDrawn="1"/>
        </p:nvSpPr>
        <p:spPr>
          <a:xfrm>
            <a:off x="6702425" y="-72008"/>
            <a:ext cx="2441575" cy="5809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3726172B-746A-A943-AF9D-2BDD7899C3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81204" y="599652"/>
            <a:ext cx="1884016" cy="427407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tabLst/>
              <a:defRPr sz="1200" b="0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131432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68374" y="467567"/>
            <a:ext cx="7207251" cy="36004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ECBFC6D1-F343-334A-A1FA-8CAB49C2FFA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1520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875E33F-7B4B-8C4D-BC83-A8E5A01C7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1549" y="913284"/>
            <a:ext cx="3529013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762D91BA-1571-B74B-A019-8A87663C8BF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9646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487355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 ligne + 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68374" y="467567"/>
            <a:ext cx="7207251" cy="36004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1AD6D7D-CCBE-0E41-9CEF-E65754636B9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fr-FR"/>
              <a:t>Nom du client • Titre de la présentation • N° de version • Date • ekino • Confidentiel</a:t>
            </a:r>
            <a:endParaRPr lang="fr-FR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962C1AAE-3F94-D947-8472-AF699D6D4B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3538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9478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6634" y="2137160"/>
            <a:ext cx="3260025" cy="1224719"/>
          </a:xfrm>
        </p:spPr>
        <p:txBody>
          <a:bodyPr lIns="0" tIns="0" rIns="0" bIns="0" anchor="t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Titre</a:t>
            </a:r>
            <a:br>
              <a:rPr lang="fr-FR" dirty="0"/>
            </a:br>
            <a:r>
              <a:rPr lang="fr-FR" dirty="0"/>
              <a:t>sur 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D1DC1E-5EEB-834D-AF1D-90EBF5D79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6634" y="3505572"/>
            <a:ext cx="3260534" cy="3603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D5C721A-078F-E04F-970B-82D076361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4263" y="5350996"/>
            <a:ext cx="1739900" cy="98792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8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pPr lvl="0"/>
            <a:r>
              <a:rPr lang="fr-FR" dirty="0"/>
              <a:t>Version X </a:t>
            </a:r>
            <a:r>
              <a:rPr lang="fr-FR" sz="800" dirty="0">
                <a:solidFill>
                  <a:schemeClr val="tx1"/>
                </a:solidFill>
              </a:rPr>
              <a:t>•</a:t>
            </a:r>
            <a:r>
              <a:rPr lang="fr-FR" dirty="0"/>
              <a:t> Mois AAAA</a:t>
            </a:r>
          </a:p>
        </p:txBody>
      </p:sp>
      <p:sp>
        <p:nvSpPr>
          <p:cNvPr id="12" name="Espace réservé de l’image 11">
            <a:extLst>
              <a:ext uri="{FF2B5EF4-FFF2-40B4-BE49-F238E27FC236}">
                <a16:creationId xmlns:a16="http://schemas.microsoft.com/office/drawing/2014/main" id="{97FACDCD-22F3-E247-8491-F3B68C65BF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6662" y="247649"/>
            <a:ext cx="1315399" cy="1241426"/>
          </a:xfrm>
          <a:ln>
            <a:noFill/>
          </a:ln>
        </p:spPr>
        <p:txBody>
          <a:bodyPr/>
          <a:lstStyle>
            <a:lvl1pPr marL="114300" indent="0" algn="l">
              <a:buNone/>
              <a:defRPr/>
            </a:lvl1pPr>
          </a:lstStyle>
          <a:p>
            <a:r>
              <a:rPr lang="fr-FR" dirty="0"/>
              <a:t>Logo client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1D0A953-5B47-094E-BF7A-88A18E8B62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56634" y="1849388"/>
            <a:ext cx="3260534" cy="14407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2E151A-B638-CD43-9E7A-DBEC56E1D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4149" y="5186275"/>
            <a:ext cx="947912" cy="263512"/>
          </a:xfrm>
          <a:prstGeom prst="rect">
            <a:avLst/>
          </a:prstGeom>
        </p:spPr>
      </p:pic>
      <p:sp>
        <p:nvSpPr>
          <p:cNvPr id="16" name="Espace réservé de l’image 15">
            <a:extLst>
              <a:ext uri="{FF2B5EF4-FFF2-40B4-BE49-F238E27FC236}">
                <a16:creationId xmlns:a16="http://schemas.microsoft.com/office/drawing/2014/main" id="{2E8FE151-FA63-1F42-8425-512CFD7623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6512" y="-63795"/>
            <a:ext cx="5275262" cy="5880986"/>
          </a:xfrm>
          <a:custGeom>
            <a:avLst/>
            <a:gdLst>
              <a:gd name="connsiteX0" fmla="*/ 0 w 5275262"/>
              <a:gd name="connsiteY0" fmla="*/ 0 h 5689600"/>
              <a:gd name="connsiteX1" fmla="*/ 5275262 w 5275262"/>
              <a:gd name="connsiteY1" fmla="*/ 0 h 5689600"/>
              <a:gd name="connsiteX2" fmla="*/ 5275262 w 5275262"/>
              <a:gd name="connsiteY2" fmla="*/ 738053 h 5689600"/>
              <a:gd name="connsiteX3" fmla="*/ 5203708 w 5275262"/>
              <a:gd name="connsiteY3" fmla="*/ 764242 h 5689600"/>
              <a:gd name="connsiteX4" fmla="*/ 3816203 w 5275262"/>
              <a:gd name="connsiteY4" fmla="*/ 2857500 h 5689600"/>
              <a:gd name="connsiteX5" fmla="*/ 5203708 w 5275262"/>
              <a:gd name="connsiteY5" fmla="*/ 4950758 h 5689600"/>
              <a:gd name="connsiteX6" fmla="*/ 5275262 w 5275262"/>
              <a:gd name="connsiteY6" fmla="*/ 4976947 h 5689600"/>
              <a:gd name="connsiteX7" fmla="*/ 5275262 w 5275262"/>
              <a:gd name="connsiteY7" fmla="*/ 5689600 h 5689600"/>
              <a:gd name="connsiteX8" fmla="*/ 0 w 5275262"/>
              <a:gd name="connsiteY8" fmla="*/ 5689600 h 5689600"/>
              <a:gd name="connsiteX0" fmla="*/ 0 w 5275262"/>
              <a:gd name="connsiteY0" fmla="*/ 0 h 5817191"/>
              <a:gd name="connsiteX1" fmla="*/ 5275262 w 5275262"/>
              <a:gd name="connsiteY1" fmla="*/ 0 h 5817191"/>
              <a:gd name="connsiteX2" fmla="*/ 5275262 w 5275262"/>
              <a:gd name="connsiteY2" fmla="*/ 738053 h 5817191"/>
              <a:gd name="connsiteX3" fmla="*/ 5203708 w 5275262"/>
              <a:gd name="connsiteY3" fmla="*/ 764242 h 5817191"/>
              <a:gd name="connsiteX4" fmla="*/ 3816203 w 5275262"/>
              <a:gd name="connsiteY4" fmla="*/ 2857500 h 5817191"/>
              <a:gd name="connsiteX5" fmla="*/ 5203708 w 5275262"/>
              <a:gd name="connsiteY5" fmla="*/ 4950758 h 5817191"/>
              <a:gd name="connsiteX6" fmla="*/ 5275262 w 5275262"/>
              <a:gd name="connsiteY6" fmla="*/ 4976947 h 5817191"/>
              <a:gd name="connsiteX7" fmla="*/ 5275262 w 5275262"/>
              <a:gd name="connsiteY7" fmla="*/ 5817191 h 5817191"/>
              <a:gd name="connsiteX8" fmla="*/ 0 w 5275262"/>
              <a:gd name="connsiteY8" fmla="*/ 5689600 h 5817191"/>
              <a:gd name="connsiteX9" fmla="*/ 0 w 5275262"/>
              <a:gd name="connsiteY9" fmla="*/ 0 h 5817191"/>
              <a:gd name="connsiteX0" fmla="*/ 0 w 5275262"/>
              <a:gd name="connsiteY0" fmla="*/ 0 h 5817191"/>
              <a:gd name="connsiteX1" fmla="*/ 5275262 w 5275262"/>
              <a:gd name="connsiteY1" fmla="*/ 0 h 5817191"/>
              <a:gd name="connsiteX2" fmla="*/ 5275262 w 5275262"/>
              <a:gd name="connsiteY2" fmla="*/ 738053 h 5817191"/>
              <a:gd name="connsiteX3" fmla="*/ 5203708 w 5275262"/>
              <a:gd name="connsiteY3" fmla="*/ 764242 h 5817191"/>
              <a:gd name="connsiteX4" fmla="*/ 3816203 w 5275262"/>
              <a:gd name="connsiteY4" fmla="*/ 2857500 h 5817191"/>
              <a:gd name="connsiteX5" fmla="*/ 5203708 w 5275262"/>
              <a:gd name="connsiteY5" fmla="*/ 4950758 h 5817191"/>
              <a:gd name="connsiteX6" fmla="*/ 5275262 w 5275262"/>
              <a:gd name="connsiteY6" fmla="*/ 4976947 h 5817191"/>
              <a:gd name="connsiteX7" fmla="*/ 5275262 w 5275262"/>
              <a:gd name="connsiteY7" fmla="*/ 5817191 h 5817191"/>
              <a:gd name="connsiteX8" fmla="*/ 0 w 5275262"/>
              <a:gd name="connsiteY8" fmla="*/ 5817191 h 5817191"/>
              <a:gd name="connsiteX9" fmla="*/ 0 w 5275262"/>
              <a:gd name="connsiteY9" fmla="*/ 0 h 5817191"/>
              <a:gd name="connsiteX0" fmla="*/ 0 w 5275262"/>
              <a:gd name="connsiteY0" fmla="*/ 53162 h 5870353"/>
              <a:gd name="connsiteX1" fmla="*/ 5275262 w 5275262"/>
              <a:gd name="connsiteY1" fmla="*/ 0 h 5870353"/>
              <a:gd name="connsiteX2" fmla="*/ 5275262 w 5275262"/>
              <a:gd name="connsiteY2" fmla="*/ 791215 h 5870353"/>
              <a:gd name="connsiteX3" fmla="*/ 5203708 w 5275262"/>
              <a:gd name="connsiteY3" fmla="*/ 817404 h 5870353"/>
              <a:gd name="connsiteX4" fmla="*/ 3816203 w 5275262"/>
              <a:gd name="connsiteY4" fmla="*/ 2910662 h 5870353"/>
              <a:gd name="connsiteX5" fmla="*/ 5203708 w 5275262"/>
              <a:gd name="connsiteY5" fmla="*/ 5003920 h 5870353"/>
              <a:gd name="connsiteX6" fmla="*/ 5275262 w 5275262"/>
              <a:gd name="connsiteY6" fmla="*/ 5030109 h 5870353"/>
              <a:gd name="connsiteX7" fmla="*/ 5275262 w 5275262"/>
              <a:gd name="connsiteY7" fmla="*/ 5870353 h 5870353"/>
              <a:gd name="connsiteX8" fmla="*/ 0 w 5275262"/>
              <a:gd name="connsiteY8" fmla="*/ 5870353 h 5870353"/>
              <a:gd name="connsiteX9" fmla="*/ 0 w 5275262"/>
              <a:gd name="connsiteY9" fmla="*/ 53162 h 5870353"/>
              <a:gd name="connsiteX0" fmla="*/ 10632 w 5275262"/>
              <a:gd name="connsiteY0" fmla="*/ 0 h 5880986"/>
              <a:gd name="connsiteX1" fmla="*/ 5275262 w 5275262"/>
              <a:gd name="connsiteY1" fmla="*/ 10633 h 5880986"/>
              <a:gd name="connsiteX2" fmla="*/ 5275262 w 5275262"/>
              <a:gd name="connsiteY2" fmla="*/ 801848 h 5880986"/>
              <a:gd name="connsiteX3" fmla="*/ 5203708 w 5275262"/>
              <a:gd name="connsiteY3" fmla="*/ 828037 h 5880986"/>
              <a:gd name="connsiteX4" fmla="*/ 3816203 w 5275262"/>
              <a:gd name="connsiteY4" fmla="*/ 2921295 h 5880986"/>
              <a:gd name="connsiteX5" fmla="*/ 5203708 w 5275262"/>
              <a:gd name="connsiteY5" fmla="*/ 5014553 h 5880986"/>
              <a:gd name="connsiteX6" fmla="*/ 5275262 w 5275262"/>
              <a:gd name="connsiteY6" fmla="*/ 5040742 h 5880986"/>
              <a:gd name="connsiteX7" fmla="*/ 5275262 w 5275262"/>
              <a:gd name="connsiteY7" fmla="*/ 5880986 h 5880986"/>
              <a:gd name="connsiteX8" fmla="*/ 0 w 5275262"/>
              <a:gd name="connsiteY8" fmla="*/ 5880986 h 5880986"/>
              <a:gd name="connsiteX9" fmla="*/ 10632 w 5275262"/>
              <a:gd name="connsiteY9" fmla="*/ 0 h 588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5262" h="5880986">
                <a:moveTo>
                  <a:pt x="10632" y="0"/>
                </a:moveTo>
                <a:lnTo>
                  <a:pt x="5275262" y="10633"/>
                </a:lnTo>
                <a:lnTo>
                  <a:pt x="5275262" y="801848"/>
                </a:lnTo>
                <a:lnTo>
                  <a:pt x="5203708" y="828037"/>
                </a:lnTo>
                <a:cubicBezTo>
                  <a:pt x="4388329" y="1172913"/>
                  <a:pt x="3816203" y="1980290"/>
                  <a:pt x="3816203" y="2921295"/>
                </a:cubicBezTo>
                <a:cubicBezTo>
                  <a:pt x="3816203" y="3862300"/>
                  <a:pt x="4388329" y="4669677"/>
                  <a:pt x="5203708" y="5014553"/>
                </a:cubicBezTo>
                <a:lnTo>
                  <a:pt x="5275262" y="5040742"/>
                </a:lnTo>
                <a:lnTo>
                  <a:pt x="5275262" y="5880986"/>
                </a:lnTo>
                <a:lnTo>
                  <a:pt x="0" y="5880986"/>
                </a:lnTo>
                <a:lnTo>
                  <a:pt x="10632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43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Ref idx="1001">
        <a:schemeClr val="bg2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44"/>
          <p:cNvPicPr>
            <a:picLocks noChangeAspect="1"/>
          </p:cNvPicPr>
          <p:nvPr userDrawn="1"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-2601865" y="-526876"/>
            <a:ext cx="13843728" cy="4971503"/>
          </a:xfrm>
          <a:prstGeom prst="rect">
            <a:avLst/>
          </a:prstGeom>
        </p:spPr>
      </p:pic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03299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 de la personne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655552" y="1194926"/>
            <a:ext cx="3477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merci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2671578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 de la personne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83150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 de la personne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43FE98-EDBC-1D4E-90F5-EA319372EB4C}"/>
              </a:ext>
            </a:extLst>
          </p:cNvPr>
          <p:cNvSpPr txBox="1"/>
          <p:nvPr userDrawn="1"/>
        </p:nvSpPr>
        <p:spPr>
          <a:xfrm>
            <a:off x="7129496" y="4771865"/>
            <a:ext cx="1648421" cy="637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fr-FR" sz="900" b="1" i="0" dirty="0" err="1">
                <a:solidFill>
                  <a:schemeClr val="tx1"/>
                </a:solidFill>
                <a:latin typeface="Graphik Bold" panose="020B0503030202060203" pitchFamily="34" charset="77"/>
              </a:rPr>
              <a:t>Ekino</a:t>
            </a:r>
            <a:r>
              <a:rPr lang="fr-FR" sz="900" b="1" i="0" dirty="0">
                <a:solidFill>
                  <a:schemeClr val="tx1"/>
                </a:solidFill>
                <a:latin typeface="Graphik Bold" panose="020B0503030202060203" pitchFamily="34" charset="77"/>
              </a:rPr>
              <a:t>, Paris</a:t>
            </a:r>
          </a:p>
          <a:p>
            <a:pPr lvl="1">
              <a:lnSpc>
                <a:spcPct val="120000"/>
              </a:lnSpc>
            </a:pPr>
            <a:r>
              <a:rPr lang="fr-FR" sz="9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157 rue Anatole France</a:t>
            </a:r>
          </a:p>
          <a:p>
            <a:pPr lvl="1">
              <a:lnSpc>
                <a:spcPct val="120000"/>
              </a:lnSpc>
            </a:pPr>
            <a:r>
              <a:rPr lang="fr-FR" sz="9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92300 Levallois Perret</a:t>
            </a:r>
          </a:p>
          <a:p>
            <a:pPr lvl="1">
              <a:lnSpc>
                <a:spcPct val="120000"/>
              </a:lnSpc>
            </a:pPr>
            <a:r>
              <a:rPr lang="fr-FR" sz="9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ekino.com</a:t>
            </a:r>
            <a:endParaRPr lang="fr-FR" sz="900" b="0" i="0" dirty="0">
              <a:solidFill>
                <a:schemeClr val="tx1"/>
              </a:solidFill>
              <a:latin typeface="Graphik Medium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226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Ref idx="1001">
        <a:schemeClr val="bg2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6AA2096-0D4C-864A-BA94-9248A2B3F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-111252" y="-526876"/>
            <a:ext cx="10380421" cy="4899761"/>
          </a:xfrm>
          <a:prstGeom prst="rect">
            <a:avLst/>
          </a:prstGeom>
        </p:spPr>
      </p:pic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03299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99592" y="1201316"/>
            <a:ext cx="6724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thank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 </a:t>
            </a:r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you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.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2671578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83150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43FE98-EDBC-1D4E-90F5-EA319372EB4C}"/>
              </a:ext>
            </a:extLst>
          </p:cNvPr>
          <p:cNvSpPr txBox="1"/>
          <p:nvPr userDrawn="1"/>
        </p:nvSpPr>
        <p:spPr>
          <a:xfrm>
            <a:off x="7129496" y="4771865"/>
            <a:ext cx="1774792" cy="72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fr-FR" sz="900" b="1" i="0" dirty="0" err="1">
                <a:solidFill>
                  <a:schemeClr val="tx1"/>
                </a:solidFill>
                <a:latin typeface="Graphik Bold" panose="020B0503030202060203" pitchFamily="34" charset="77"/>
              </a:rPr>
              <a:t>ekino</a:t>
            </a:r>
            <a:r>
              <a:rPr lang="fr-FR" sz="900" b="1" i="0" dirty="0">
                <a:solidFill>
                  <a:schemeClr val="tx1"/>
                </a:solidFill>
                <a:latin typeface="Graphik Bold" panose="020B0503030202060203" pitchFamily="34" charset="77"/>
              </a:rPr>
              <a:t>, London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The HKX Building, 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3 </a:t>
            </a: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Pancras</a:t>
            </a: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 Square, Kings Cross London N1C 4AG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ekino.com</a:t>
            </a:r>
            <a:endParaRPr lang="fr-FR" sz="800" b="0" i="0" dirty="0">
              <a:solidFill>
                <a:schemeClr val="tx1"/>
              </a:solidFill>
              <a:latin typeface="Graphik Medium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0441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imple">
    <p:bg>
      <p:bgRef idx="1001">
        <a:schemeClr val="bg2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03299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99592" y="1201316"/>
            <a:ext cx="6724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Thank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 </a:t>
            </a:r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you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.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2671578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83150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43FE98-EDBC-1D4E-90F5-EA319372EB4C}"/>
              </a:ext>
            </a:extLst>
          </p:cNvPr>
          <p:cNvSpPr txBox="1"/>
          <p:nvPr userDrawn="1"/>
        </p:nvSpPr>
        <p:spPr>
          <a:xfrm>
            <a:off x="7129496" y="4771865"/>
            <a:ext cx="1774792" cy="72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fr-FR" sz="900" b="1" i="0" dirty="0" err="1">
                <a:solidFill>
                  <a:schemeClr val="tx1"/>
                </a:solidFill>
                <a:latin typeface="Graphik Bold" panose="020B0503030202060203" pitchFamily="34" charset="77"/>
              </a:rPr>
              <a:t>ekino</a:t>
            </a:r>
            <a:r>
              <a:rPr lang="fr-FR" sz="900" b="1" i="0" dirty="0">
                <a:solidFill>
                  <a:schemeClr val="tx1"/>
                </a:solidFill>
                <a:latin typeface="Graphik Bold" panose="020B0503030202060203" pitchFamily="34" charset="77"/>
              </a:rPr>
              <a:t>, London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The HKX Building, 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3 </a:t>
            </a: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Pancras</a:t>
            </a: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 Square, Kings Cross London N1C 4AG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ekino.com</a:t>
            </a:r>
            <a:endParaRPr lang="fr-FR" sz="800" b="0" i="0" dirty="0">
              <a:solidFill>
                <a:schemeClr val="tx1"/>
              </a:solidFill>
              <a:latin typeface="Graphik Medium" panose="020B0503030202060203" pitchFamily="34" charset="77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3F3AD5-D7D1-604B-8EBA-D1C2601DF10F}"/>
              </a:ext>
            </a:extLst>
          </p:cNvPr>
          <p:cNvSpPr txBox="1"/>
          <p:nvPr userDrawn="1"/>
        </p:nvSpPr>
        <p:spPr>
          <a:xfrm>
            <a:off x="892099" y="2576726"/>
            <a:ext cx="6724760" cy="78483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7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700" b="1" dirty="0">
                <a:solidFill>
                  <a:schemeClr val="tx1">
                    <a:alpha val="20000"/>
                  </a:schemeClr>
                </a:solidFill>
                <a:latin typeface="Graphik Semibold" charset="0"/>
                <a:ea typeface="Graphik Semibold" charset="0"/>
                <a:cs typeface="Graphik Semibold" charset="0"/>
              </a:rPr>
              <a:t>Merci.   </a:t>
            </a:r>
            <a:r>
              <a:rPr lang="en-US" sz="3700" b="1" dirty="0" err="1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Cảm</a:t>
            </a:r>
            <a:r>
              <a:rPr lang="en-US" sz="3700" b="1" dirty="0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700" b="1" dirty="0" err="1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ơn</a:t>
            </a:r>
            <a:r>
              <a:rPr lang="en-US" sz="3700" dirty="0">
                <a:solidFill>
                  <a:schemeClr val="tx1">
                    <a:alpha val="20000"/>
                  </a:schemeClr>
                </a:solidFill>
                <a:latin typeface="+mn-lt"/>
                <a:ea typeface="Arial" charset="0"/>
                <a:cs typeface="Arial" charset="0"/>
              </a:rPr>
              <a:t>.</a:t>
            </a:r>
            <a:r>
              <a:rPr lang="en-US" sz="3700" dirty="0">
                <a:solidFill>
                  <a:schemeClr val="tx1">
                    <a:alpha val="20000"/>
                  </a:schemeClr>
                </a:solidFill>
                <a:latin typeface="+mn-lt"/>
                <a:ea typeface="Graphik" charset="0"/>
                <a:cs typeface="Graphik" charset="0"/>
              </a:rPr>
              <a:t>   </a:t>
            </a:r>
            <a:r>
              <a:rPr lang="zh-CN" altLang="en-US" sz="4500" b="1" dirty="0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谢谢</a:t>
            </a:r>
            <a:r>
              <a:rPr lang="fr-FR" altLang="zh-CN" sz="4500" b="1" dirty="0">
                <a:solidFill>
                  <a:schemeClr val="tx1">
                    <a:alpha val="20000"/>
                  </a:schemeClr>
                </a:solidFill>
                <a:latin typeface="Graphik" charset="0"/>
                <a:ea typeface="Graphik" charset="0"/>
                <a:cs typeface="Graphik" charset="0"/>
              </a:rPr>
              <a:t>.</a:t>
            </a:r>
            <a:r>
              <a:rPr lang="en-US" sz="4500" b="1" dirty="0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4500" b="1" noProof="0" dirty="0">
              <a:solidFill>
                <a:schemeClr val="tx1">
                  <a:alpha val="2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8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4263" y="1645286"/>
            <a:ext cx="3260025" cy="2477452"/>
          </a:xfrm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Merci,</a:t>
            </a:r>
            <a:br>
              <a:rPr lang="fr-FR" dirty="0"/>
            </a:br>
            <a:r>
              <a:rPr lang="fr-FR" dirty="0"/>
              <a:t>pour votre attention.</a:t>
            </a:r>
            <a:br>
              <a:rPr lang="fr-FR" dirty="0"/>
            </a:br>
            <a:r>
              <a:rPr lang="fr-FR" dirty="0"/>
              <a:t>Des questions?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2E151A-B638-CD43-9E7A-DBEC56E1D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4149" y="5186275"/>
            <a:ext cx="947912" cy="263512"/>
          </a:xfrm>
          <a:prstGeom prst="rect">
            <a:avLst/>
          </a:prstGeom>
        </p:spPr>
      </p:pic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1D19710-04C1-6E40-A26D-2EAAF10A5E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6512" y="-34909"/>
            <a:ext cx="5275262" cy="580982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053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69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 hasCustomPrompt="1"/>
          </p:nvPr>
        </p:nvSpPr>
        <p:spPr>
          <a:xfrm>
            <a:off x="962658" y="553244"/>
            <a:ext cx="7212968" cy="3873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2400" baseline="0">
                <a:solidFill>
                  <a:schemeClr val="bg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fr-FR" sz="2400" dirty="0"/>
              <a:t>Titre sur une ligne max.</a:t>
            </a:r>
            <a:endParaRPr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CF46C2-7A7B-7C4D-991D-EA2ECDE2DF95}"/>
              </a:ext>
            </a:extLst>
          </p:cNvPr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2A91388-AC3A-4C44-8460-F31496FCA6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 anchor="t" anchorCtr="0"/>
          <a:lstStyle>
            <a:lvl1pPr>
              <a:defRPr sz="700" b="0" i="0">
                <a:latin typeface="Graphik Medium" panose="020B0503030202060203" pitchFamily="34" charset="77"/>
              </a:defRPr>
            </a:lvl1pPr>
          </a:lstStyle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54DDF9B6-A6DE-804E-8E9D-1077FFB570A7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968375" y="1441449"/>
            <a:ext cx="588963" cy="35074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SzPts val="2800"/>
              <a:buNone/>
              <a:defRPr sz="1800" b="1" i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 dirty="0"/>
              <a:t>01.</a:t>
            </a:r>
          </a:p>
          <a:p>
            <a:r>
              <a:rPr lang="fr-FR" dirty="0"/>
              <a:t>02.</a:t>
            </a:r>
          </a:p>
          <a:p>
            <a:r>
              <a:rPr lang="fr-FR" dirty="0"/>
              <a:t>03.</a:t>
            </a:r>
          </a:p>
          <a:p>
            <a:r>
              <a:rPr lang="fr-FR" dirty="0"/>
              <a:t>04.</a:t>
            </a:r>
          </a:p>
          <a:p>
            <a:r>
              <a:rPr lang="fr-FR" dirty="0"/>
              <a:t>05.</a:t>
            </a:r>
          </a:p>
          <a:p>
            <a:r>
              <a:rPr lang="fr-FR" dirty="0"/>
              <a:t>06.</a:t>
            </a:r>
          </a:p>
          <a:p>
            <a:r>
              <a:rPr lang="fr-FR" dirty="0"/>
              <a:t>07.</a:t>
            </a:r>
            <a:endParaRPr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6788E4D8-B1B3-7C43-B8F9-940FB844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975" y="1441450"/>
            <a:ext cx="4997450" cy="3507480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 b="0" i="0" baseline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5969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2pPr>
            <a:lvl3pPr marL="10541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3pPr>
            <a:lvl4pPr marL="15113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4pPr>
            <a:lvl5pPr marL="19685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5pPr>
          </a:lstStyle>
          <a:p>
            <a:pPr lvl="0"/>
            <a:r>
              <a:rPr lang="fr-FR" dirty="0"/>
              <a:t>Chapitre</a:t>
            </a:r>
          </a:p>
          <a:p>
            <a:pPr lvl="0"/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89CD3C70-989F-CD4A-8F3A-645B9DF10B5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0063" y="1441450"/>
            <a:ext cx="1325562" cy="3507480"/>
          </a:xfrm>
        </p:spPr>
        <p:txBody>
          <a:bodyPr lIns="0" tIns="72000" rIns="0" bIns="0" anchor="t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 sz="1100" b="1" i="0" baseline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5969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2pPr>
            <a:lvl3pPr marL="10541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3pPr>
            <a:lvl4pPr marL="15113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4pPr>
            <a:lvl5pPr marL="19685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5pPr>
          </a:lstStyle>
          <a:p>
            <a:pPr lvl="0"/>
            <a:r>
              <a:rPr lang="fr-FR" dirty="0" err="1"/>
              <a:t>p.X-X</a:t>
            </a:r>
            <a:endParaRPr lang="fr-FR" dirty="0"/>
          </a:p>
          <a:p>
            <a:pPr lvl="0"/>
            <a:r>
              <a:rPr lang="fr-FR" dirty="0" err="1"/>
              <a:t>p.X-X</a:t>
            </a:r>
            <a:endParaRPr lang="fr-FR" dirty="0"/>
          </a:p>
          <a:p>
            <a:pPr lvl="0"/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C7B0B3-8E10-FA42-B883-A8F95813C4C6}"/>
              </a:ext>
            </a:extLst>
          </p:cNvPr>
          <p:cNvSpPr/>
          <p:nvPr userDrawn="1"/>
        </p:nvSpPr>
        <p:spPr>
          <a:xfrm>
            <a:off x="0" y="0"/>
            <a:ext cx="9144000" cy="58098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35ED33-841E-4A4D-8D2E-11B28F5B0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709031"/>
            <a:ext cx="6507601" cy="2219907"/>
          </a:xfrm>
        </p:spPr>
        <p:txBody>
          <a:bodyPr lIns="0" tIns="0" rIns="0" bIns="0" anchor="b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sur </a:t>
            </a:r>
            <a:br>
              <a:rPr lang="fr-FR" dirty="0"/>
            </a:br>
            <a:r>
              <a:rPr lang="fr-FR" dirty="0"/>
              <a:t>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FD1AC27-D6EE-474B-9F81-37A428A5EC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6037" y="3228041"/>
            <a:ext cx="2779513" cy="13414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bg1"/>
                </a:solidFill>
                <a:latin typeface="Graphik Bold" panose="020B0503030202060203" pitchFamily="34" charset="77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694C446-A8A0-1849-A5CA-AD8C589978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13188" y="2425452"/>
            <a:ext cx="4991100" cy="3024436"/>
          </a:xfrm>
        </p:spPr>
        <p:txBody>
          <a:bodyPr lIns="0" tIns="0" rIns="0" bIns="0"/>
          <a:lstStyle>
            <a:lvl1pPr marL="114300" indent="0" algn="r">
              <a:buNone/>
              <a:defRPr sz="22000" b="1" i="0">
                <a:solidFill>
                  <a:schemeClr val="lt1">
                    <a:alpha val="19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8974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fs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BC764-6624-C241-A32A-F11B3C8021F3}"/>
              </a:ext>
            </a:extLst>
          </p:cNvPr>
          <p:cNvSpPr/>
          <p:nvPr userDrawn="1"/>
        </p:nvSpPr>
        <p:spPr>
          <a:xfrm>
            <a:off x="3491880" y="-94828"/>
            <a:ext cx="1746870" cy="5904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08520" y="-94828"/>
            <a:ext cx="3600400" cy="5904656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5585712" y="467567"/>
            <a:ext cx="3318575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5618170" y="2425453"/>
            <a:ext cx="1231894" cy="20882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4A53A7C-83E1-9A47-BE1A-13EC3A3ED758}"/>
              </a:ext>
            </a:extLst>
          </p:cNvPr>
          <p:cNvCxnSpPr/>
          <p:nvPr userDrawn="1"/>
        </p:nvCxnSpPr>
        <p:spPr>
          <a:xfrm>
            <a:off x="5618170" y="4729708"/>
            <a:ext cx="2890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8EF907B3-D79B-E042-99D0-4D21445E42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8170" y="4924813"/>
            <a:ext cx="1231894" cy="525075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100" b="0" i="0">
                <a:solidFill>
                  <a:schemeClr val="bg2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5834ABA2-75DB-3847-A412-13462AC602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76849" y="2425453"/>
            <a:ext cx="1231894" cy="20882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 </a:t>
            </a:r>
          </a:p>
        </p:txBody>
      </p:sp>
      <p:sp>
        <p:nvSpPr>
          <p:cNvPr id="24" name="Espace réservé de l’image 23">
            <a:extLst>
              <a:ext uri="{FF2B5EF4-FFF2-40B4-BE49-F238E27FC236}">
                <a16:creationId xmlns:a16="http://schemas.microsoft.com/office/drawing/2014/main" id="{5B9EE71F-F360-7342-865E-3A6EE231010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618163" y="1129308"/>
            <a:ext cx="2889250" cy="1080122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5C8E655E-35F0-DC4F-A03F-EE8E3936255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65550" y="8412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506BB42-BCA8-954A-A5E6-6D39D29544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65550" y="1273324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96CBA6D0-E9DD-6144-B0C5-893EE5B7EA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65550" y="1951183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9AF7F2FB-0FA3-EB40-BD1F-9B33AF802F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5550" y="3061090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2FCB2D46-2E77-204D-85B7-0FDD1EB6B6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5550" y="417099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68EE1CD-A454-3349-BBD3-10C3EC2F55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65550" y="238568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C0AB89DF-BAA1-EE49-9654-42C3BBB909E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65550" y="35074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97215F4F-81C9-274C-B1B8-C3996AC081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65550" y="4610412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23921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fs 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BC764-6624-C241-A32A-F11B3C8021F3}"/>
              </a:ext>
            </a:extLst>
          </p:cNvPr>
          <p:cNvSpPr/>
          <p:nvPr userDrawn="1"/>
        </p:nvSpPr>
        <p:spPr>
          <a:xfrm>
            <a:off x="3491880" y="-94828"/>
            <a:ext cx="1746870" cy="5904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08520" y="-94828"/>
            <a:ext cx="3600400" cy="5904656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5585712" y="467567"/>
            <a:ext cx="3318575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2FC76A34-9FB6-1348-8CC8-84268B22F7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18169" y="1645990"/>
            <a:ext cx="3286119" cy="30519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5712" y="913284"/>
            <a:ext cx="3318576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 max.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AEF7D0A-618D-1645-BC3B-1923969980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65550" y="8412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395EB4CD-62DF-2342-A38E-D6E9615D43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65550" y="1273324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806EA528-FF9B-0641-AFDC-59E3FC8F9D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65550" y="1951183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8A6B8B23-DDF4-7540-A9F5-A75417694E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65550" y="3061090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7E3A1BA6-18C0-7C4C-8FC3-B8BF9E6E62D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5550" y="417099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EFB890F4-192F-E747-8702-1252B94120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5550" y="238568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24F263A9-B265-2D47-B2DC-50A33EDDDC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65550" y="35074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9306EEB9-1B1D-E240-A10F-A1318904966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65550" y="4610412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027FB625-18B5-BF45-825C-3945772B27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18169" y="1951183"/>
            <a:ext cx="3286119" cy="834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C4C5339A-F837-C442-9FBA-0083D276A3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618169" y="2946888"/>
            <a:ext cx="3286119" cy="30519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BB31F08C-4BD0-6A42-847B-1FCCB9AB1E6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618169" y="3252081"/>
            <a:ext cx="3286119" cy="834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975DDBCD-3E28-8348-87BB-D9AE8FD754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18169" y="4285494"/>
            <a:ext cx="3286119" cy="30519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99F7E81-0F14-BC44-8047-A6EB852841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18169" y="4590687"/>
            <a:ext cx="3286119" cy="834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9981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isuels +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94189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8" name="Espace réservé de l’image 7">
            <a:extLst>
              <a:ext uri="{FF2B5EF4-FFF2-40B4-BE49-F238E27FC236}">
                <a16:creationId xmlns:a16="http://schemas.microsoft.com/office/drawing/2014/main" id="{A3074638-B6E1-CA48-9ED4-774E6DBAC5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9553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de l’image 7">
            <a:extLst>
              <a:ext uri="{FF2B5EF4-FFF2-40B4-BE49-F238E27FC236}">
                <a16:creationId xmlns:a16="http://schemas.microsoft.com/office/drawing/2014/main" id="{A847B28A-4E86-2F4C-B6D2-6DDE93430F3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9793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de l’image 7">
            <a:extLst>
              <a:ext uri="{FF2B5EF4-FFF2-40B4-BE49-F238E27FC236}">
                <a16:creationId xmlns:a16="http://schemas.microsoft.com/office/drawing/2014/main" id="{4F7CEC29-144A-1B44-BF12-BAE29C12B9C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860562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8" name="Espace réservé de l’image 7">
            <a:extLst>
              <a:ext uri="{FF2B5EF4-FFF2-40B4-BE49-F238E27FC236}">
                <a16:creationId xmlns:a16="http://schemas.microsoft.com/office/drawing/2014/main" id="{1EDF4643-18DA-F64B-908A-917862443E3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020272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552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9069E308-4E9E-524A-B9AE-2A131788D7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1539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B46D3E34-8A72-5741-9480-FD017E79D5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96616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2D67DDA4-BB47-8C46-A728-C26EC3E4AD6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08603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2B48198C-9388-924A-9A1F-EBA2DA32F54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53680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406162B2-FCAE-F548-A6F9-D442AD675B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5667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3DF24DA5-1B29-0649-8E4C-7AFA78B40E6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23448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48B60152-BB16-1849-879F-7B8499D3E07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5435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7487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’image 5">
            <a:extLst>
              <a:ext uri="{FF2B5EF4-FFF2-40B4-BE49-F238E27FC236}">
                <a16:creationId xmlns:a16="http://schemas.microsoft.com/office/drawing/2014/main" id="{5C4F3321-4424-2A4F-9BDC-E2F4D78C64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50825" y="1849438"/>
            <a:ext cx="8653463" cy="3384550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68374" y="464163"/>
            <a:ext cx="7207251" cy="94189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BC74FDE-5E91-304C-9975-A751B92B33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50825" y="1849438"/>
            <a:ext cx="8653463" cy="33845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1697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fr-FR" dirty="0"/>
              <a:t>Cliquer</a:t>
            </a:r>
          </a:p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904288" y="5449888"/>
            <a:ext cx="239712" cy="26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>
              <a:defRPr sz="700" b="1" i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3"/>
          </p:nvPr>
        </p:nvSpPr>
        <p:spPr>
          <a:xfrm>
            <a:off x="250825" y="5449888"/>
            <a:ext cx="3950196" cy="265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700" b="0" i="0" smtClean="0">
                <a:solidFill>
                  <a:srgbClr val="A8A8AA"/>
                </a:solidFill>
                <a:effectLst/>
                <a:latin typeface="Graphik Medium" panose="020B0503030202060203" pitchFamily="34" charset="77"/>
              </a:defRPr>
            </a:lvl1pPr>
          </a:lstStyle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668" r:id="rId2"/>
    <p:sldLayoutId id="2147483700" r:id="rId3"/>
    <p:sldLayoutId id="2147483667" r:id="rId4"/>
    <p:sldLayoutId id="2147483669" r:id="rId5"/>
    <p:sldLayoutId id="2147483701" r:id="rId6"/>
    <p:sldLayoutId id="2147483702" r:id="rId7"/>
    <p:sldLayoutId id="2147483686" r:id="rId8"/>
    <p:sldLayoutId id="2147483703" r:id="rId9"/>
    <p:sldLayoutId id="2147483704" r:id="rId10"/>
    <p:sldLayoutId id="2147483705" r:id="rId11"/>
    <p:sldLayoutId id="2147483726" r:id="rId12"/>
    <p:sldLayoutId id="2147483706" r:id="rId13"/>
    <p:sldLayoutId id="2147483724" r:id="rId14"/>
    <p:sldLayoutId id="2147483707" r:id="rId15"/>
    <p:sldLayoutId id="2147483660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7" r:id="rId23"/>
    <p:sldLayoutId id="2147483693" r:id="rId24"/>
    <p:sldLayoutId id="2147483720" r:id="rId25"/>
    <p:sldLayoutId id="2147483721" r:id="rId26"/>
    <p:sldLayoutId id="2147483690" r:id="rId27"/>
    <p:sldLayoutId id="2147483687" r:id="rId28"/>
    <p:sldLayoutId id="2147483723" r:id="rId29"/>
    <p:sldLayoutId id="2147483699" r:id="rId30"/>
    <p:sldLayoutId id="2147483714" r:id="rId31"/>
    <p:sldLayoutId id="2147483727" r:id="rId32"/>
    <p:sldLayoutId id="2147483722" r:id="rId33"/>
    <p:sldLayoutId id="2147483694" r:id="rId3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1" i="0" u="none" strike="noStrike" cap="none">
          <a:solidFill>
            <a:schemeClr val="bg2"/>
          </a:solidFill>
          <a:latin typeface="Graphik Bold" panose="020B0503030202060203" pitchFamily="34" charset="77"/>
          <a:ea typeface="Graphik Bold" panose="020B0503030202060203" pitchFamily="34" charset="77"/>
          <a:cs typeface="Graphik Bold" panose="020B0503030202060203" pitchFamily="34" charset="77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3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chemeClr val="tx1"/>
          </a:solidFill>
          <a:latin typeface="Graphik Medium" panose="020B0503030202060203" pitchFamily="34" charset="77"/>
          <a:ea typeface="Graphik Medium" panose="020B0503030202060203" pitchFamily="34" charset="77"/>
          <a:cs typeface="Graphik Medium" panose="020B0503030202060203" pitchFamily="34" charset="77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4" pos="2835" userDrawn="1">
          <p15:clr>
            <a:srgbClr val="F26B43"/>
          </p15:clr>
        </p15:guide>
        <p15:guide id="15" pos="2925" userDrawn="1">
          <p15:clr>
            <a:srgbClr val="F26B43"/>
          </p15:clr>
        </p15:guide>
        <p15:guide id="26" orient="horz" pos="1755" userDrawn="1">
          <p15:clr>
            <a:srgbClr val="F26B43"/>
          </p15:clr>
        </p15:guide>
        <p15:guide id="27" orient="horz" pos="1845" userDrawn="1">
          <p15:clr>
            <a:srgbClr val="F26B43"/>
          </p15:clr>
        </p15:guide>
        <p15:guide id="34" pos="5760" userDrawn="1">
          <p15:clr>
            <a:srgbClr val="F26B43"/>
          </p15:clr>
        </p15:guide>
        <p15:guide id="36" pos="3388" userDrawn="1">
          <p15:clr>
            <a:srgbClr val="F26B43"/>
          </p15:clr>
        </p15:guide>
        <p15:guide id="39" pos="4222" userDrawn="1">
          <p15:clr>
            <a:srgbClr val="F26B43"/>
          </p15:clr>
        </p15:guide>
        <p15:guide id="40" pos="4315" userDrawn="1">
          <p15:clr>
            <a:srgbClr val="F26B43"/>
          </p15:clr>
        </p15:guide>
        <p15:guide id="41" pos="4686" userDrawn="1">
          <p15:clr>
            <a:srgbClr val="F26B43"/>
          </p15:clr>
        </p15:guide>
        <p15:guide id="42" pos="4779" userDrawn="1">
          <p15:clr>
            <a:srgbClr val="F26B43"/>
          </p15:clr>
        </p15:guide>
        <p15:guide id="43" pos="5150" userDrawn="1">
          <p15:clr>
            <a:srgbClr val="F26B43"/>
          </p15:clr>
        </p15:guide>
        <p15:guide id="44" pos="5243" userDrawn="1">
          <p15:clr>
            <a:srgbClr val="F26B43"/>
          </p15:clr>
        </p15:guide>
        <p15:guide id="45" pos="5609" userDrawn="1">
          <p15:clr>
            <a:srgbClr val="F26B43"/>
          </p15:clr>
        </p15:guide>
        <p15:guide id="46" orient="horz" pos="1029" userDrawn="1">
          <p15:clr>
            <a:srgbClr val="F26B43"/>
          </p15:clr>
        </p15:guide>
        <p15:guide id="47" orient="horz" pos="2597" userDrawn="1">
          <p15:clr>
            <a:srgbClr val="F26B43"/>
          </p15:clr>
        </p15:guide>
        <p15:guide id="48" orient="horz" pos="2690" userDrawn="1">
          <p15:clr>
            <a:srgbClr val="F26B43"/>
          </p15:clr>
        </p15:guide>
        <p15:guide id="49" orient="horz" pos="938" userDrawn="1">
          <p15:clr>
            <a:srgbClr val="F26B43"/>
          </p15:clr>
        </p15:guide>
        <p15:guide id="50" orient="horz" pos="156" userDrawn="1">
          <p15:clr>
            <a:srgbClr val="F26B43"/>
          </p15:clr>
        </p15:guide>
        <p15:guide id="51" orient="horz" pos="3433" userDrawn="1">
          <p15:clr>
            <a:srgbClr val="F26B43"/>
          </p15:clr>
        </p15:guide>
        <p15:guide id="52" pos="3300" userDrawn="1">
          <p15:clr>
            <a:srgbClr val="F26B43"/>
          </p15:clr>
        </p15:guide>
        <p15:guide id="53" pos="2465" userDrawn="1">
          <p15:clr>
            <a:srgbClr val="F26B43"/>
          </p15:clr>
        </p15:guide>
        <p15:guide id="54" pos="2372" userDrawn="1">
          <p15:clr>
            <a:srgbClr val="F26B43"/>
          </p15:clr>
        </p15:guide>
        <p15:guide id="55" pos="2001" userDrawn="1">
          <p15:clr>
            <a:srgbClr val="F26B43"/>
          </p15:clr>
        </p15:guide>
        <p15:guide id="56" pos="1909" userDrawn="1">
          <p15:clr>
            <a:srgbClr val="F26B43"/>
          </p15:clr>
        </p15:guide>
        <p15:guide id="57" pos="1565" userDrawn="1">
          <p15:clr>
            <a:srgbClr val="F26B43"/>
          </p15:clr>
        </p15:guide>
        <p15:guide id="58" pos="1445" userDrawn="1">
          <p15:clr>
            <a:srgbClr val="F26B43"/>
          </p15:clr>
        </p15:guide>
        <p15:guide id="59" pos="1074" userDrawn="1">
          <p15:clr>
            <a:srgbClr val="F26B43"/>
          </p15:clr>
        </p15:guide>
        <p15:guide id="60" pos="981" userDrawn="1">
          <p15:clr>
            <a:srgbClr val="F26B43"/>
          </p15:clr>
        </p15:guide>
        <p15:guide id="61" pos="612" userDrawn="1">
          <p15:clr>
            <a:srgbClr val="F26B43"/>
          </p15:clr>
        </p15:guide>
        <p15:guide id="62" pos="521" userDrawn="1">
          <p15:clr>
            <a:srgbClr val="F26B43"/>
          </p15:clr>
        </p15:guide>
        <p15:guide id="63" pos="158" userDrawn="1">
          <p15:clr>
            <a:srgbClr val="F26B43"/>
          </p15:clr>
        </p15:guide>
        <p15:guide id="64" pos="3760" userDrawn="1">
          <p15:clr>
            <a:srgbClr val="F26B43"/>
          </p15:clr>
        </p15:guide>
        <p15:guide id="65" pos="38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1284B-16C0-354D-BA5A-E31086D8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  <a:r>
              <a:rPr lang="fr-FR" dirty="0"/>
              <a:t> </a:t>
            </a:r>
            <a:r>
              <a:rPr lang="en-US" dirty="0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3C9FA5-C94E-5F40-9B07-90E56CAF06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Version 01  • Février 2020</a:t>
            </a:r>
          </a:p>
          <a:p>
            <a:endParaRPr lang="fr-FR" dirty="0"/>
          </a:p>
        </p:txBody>
      </p:sp>
      <p:pic>
        <p:nvPicPr>
          <p:cNvPr id="9" name="Espace réservé de l’image 8">
            <a:extLst>
              <a:ext uri="{FF2B5EF4-FFF2-40B4-BE49-F238E27FC236}">
                <a16:creationId xmlns:a16="http://schemas.microsoft.com/office/drawing/2014/main" id="{5A8418AF-5141-DD4A-AAC3-5C2500AFC7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04" r="204"/>
          <a:stretch>
            <a:fillRect/>
          </a:stretch>
        </p:blipFill>
        <p:spPr/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BCBFC9-5B16-9D41-8C83-1ACEDAC85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95" y="2603598"/>
            <a:ext cx="1500693" cy="4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Partial application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AD4D462B-2E1A-4833-8716-EDC8AE1BCD9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389EBFB-9927-470B-B68B-B4EDC263723F}"/>
              </a:ext>
            </a:extLst>
          </p:cNvPr>
          <p:cNvSpPr txBox="1">
            <a:spLocks/>
          </p:cNvSpPr>
          <p:nvPr/>
        </p:nvSpPr>
        <p:spPr>
          <a:xfrm>
            <a:off x="968374" y="1777380"/>
            <a:ext cx="7207251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i.e.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raphik Light" panose="020B0403030202060203" pitchFamily="34" charset="0"/>
              </a:rPr>
              <a:t>fixing arguments of a function to produce a new one of smaller arity.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75E88F03-0DCB-479F-A71C-C2C00CCF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7420"/>
            <a:ext cx="9144000" cy="37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Recursive functions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1CC581D2-806F-4905-B17A-058BF13D7630}"/>
              </a:ext>
            </a:extLst>
          </p:cNvPr>
          <p:cNvSpPr txBox="1">
            <a:spLocks/>
          </p:cNvSpPr>
          <p:nvPr/>
        </p:nvSpPr>
        <p:spPr>
          <a:xfrm>
            <a:off x="781073" y="553244"/>
            <a:ext cx="7213725" cy="2880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accent5"/>
                </a:solidFill>
                <a:latin typeface="Graphik Semibold" panose="020B0703030202060203" pitchFamily="34" charset="0"/>
              </a:rPr>
              <a:t>isPrime - loop version</a:t>
            </a:r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1EA318B0-8DBC-48A9-BBDC-A6116AC12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8" y="890558"/>
            <a:ext cx="8255024" cy="50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Recursive functions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2CB00FCB-F498-477D-88BE-4CDCAB5FF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426" y="687005"/>
            <a:ext cx="9124950" cy="546735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B33582B-A9AD-487A-9B96-44275E2DF0D8}"/>
              </a:ext>
            </a:extLst>
          </p:cNvPr>
          <p:cNvSpPr txBox="1">
            <a:spLocks/>
          </p:cNvSpPr>
          <p:nvPr/>
        </p:nvSpPr>
        <p:spPr>
          <a:xfrm>
            <a:off x="755576" y="542989"/>
            <a:ext cx="7213725" cy="2880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accent5"/>
                </a:solidFill>
                <a:latin typeface="Graphik Semibold" panose="020B0703030202060203" pitchFamily="34" charset="0"/>
              </a:rPr>
              <a:t>isPrime - recursive version</a:t>
            </a:r>
          </a:p>
        </p:txBody>
      </p:sp>
    </p:spTree>
    <p:extLst>
      <p:ext uri="{BB962C8B-B14F-4D97-AF65-F5344CB8AC3E}">
        <p14:creationId xmlns:p14="http://schemas.microsoft.com/office/powerpoint/2010/main" val="307341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Management of </a:t>
            </a:r>
            <a:br>
              <a:rPr lang="fr-FR" dirty="0"/>
            </a:br>
            <a:r>
              <a:rPr lang="fr-FR" dirty="0"/>
              <a:t>side effects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03.</a:t>
            </a:r>
          </a:p>
        </p:txBody>
      </p:sp>
    </p:spTree>
    <p:extLst>
      <p:ext uri="{BB962C8B-B14F-4D97-AF65-F5344CB8AC3E}">
        <p14:creationId xmlns:p14="http://schemas.microsoft.com/office/powerpoint/2010/main" val="213510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Example: </a:t>
            </a:r>
            <a:br>
              <a:rPr lang="fr-FR" dirty="0"/>
            </a:br>
            <a:r>
              <a:rPr lang="fr-FR" dirty="0"/>
              <a:t>OpenWeather2DOM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B6C8325-3132-4993-9262-D1A8AEB8192E}"/>
              </a:ext>
            </a:extLst>
          </p:cNvPr>
          <p:cNvSpPr txBox="1">
            <a:spLocks/>
          </p:cNvSpPr>
          <p:nvPr/>
        </p:nvSpPr>
        <p:spPr>
          <a:xfrm>
            <a:off x="968376" y="2137420"/>
            <a:ext cx="7060008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01.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 fetch Bordeaux’s temp, </a:t>
            </a:r>
          </a:p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02.</a:t>
            </a:r>
            <a:r>
              <a:rPr lang="fr-FR" sz="32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convert it to Celsius, </a:t>
            </a:r>
          </a:p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03.</a:t>
            </a:r>
            <a:r>
              <a:rPr lang="fr-FR" sz="32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multiply by a random number </a:t>
            </a:r>
            <a:r>
              <a:rPr lang="fr-F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(</a:t>
            </a:r>
            <a:r>
              <a:rPr lang="fr-FR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</a:rPr>
              <a:t>¯\_(</a:t>
            </a:r>
            <a:r>
              <a:rPr lang="ja-JP" alt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</a:rPr>
              <a:t>ツ</a:t>
            </a:r>
            <a:r>
              <a:rPr lang="fr-FR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</a:rPr>
              <a:t>)_/¯</a:t>
            </a:r>
            <a:r>
              <a:rPr lang="fr-F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)</a:t>
            </a:r>
            <a:r>
              <a:rPr lang="fr-FR" sz="18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</a:t>
            </a:r>
            <a:endParaRPr lang="fr-FR" sz="3000" b="0" dirty="0">
              <a:solidFill>
                <a:schemeClr val="tx1"/>
              </a:solidFill>
              <a:latin typeface="Graphik Bold" panose="020B0803030202060203" pitchFamily="34" charset="0"/>
              <a:ea typeface="Graphik Medium" charset="0"/>
              <a:cs typeface="Graphik Medium" charset="0"/>
            </a:endParaRPr>
          </a:p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04.</a:t>
            </a:r>
            <a:r>
              <a:rPr lang="fr-FR" sz="32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insert result into the DOM</a:t>
            </a:r>
            <a:r>
              <a:rPr lang="fr-FR" sz="18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577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Example: </a:t>
            </a:r>
            <a:br>
              <a:rPr lang="fr-FR" dirty="0"/>
            </a:br>
            <a:r>
              <a:rPr lang="fr-FR" dirty="0"/>
              <a:t>OpenWeather2DOM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B6C8325-3132-4993-9262-D1A8AEB8192E}"/>
              </a:ext>
            </a:extLst>
          </p:cNvPr>
          <p:cNvSpPr txBox="1">
            <a:spLocks/>
          </p:cNvSpPr>
          <p:nvPr/>
        </p:nvSpPr>
        <p:spPr>
          <a:xfrm>
            <a:off x="968376" y="2137420"/>
            <a:ext cx="7060008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01.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 fetch Bordeaux’s temp, </a:t>
            </a:r>
          </a:p>
          <a:p>
            <a:r>
              <a:rPr lang="fr-FR" sz="1500" b="0" dirty="0"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02.</a:t>
            </a:r>
            <a:r>
              <a:rPr lang="fr-FR" sz="3200" b="0" dirty="0"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latin typeface="Graphik Bold" panose="020B0803030202060203" pitchFamily="34" charset="0"/>
                <a:ea typeface="Graphik Medium" charset="0"/>
                <a:cs typeface="Graphik Medium" charset="0"/>
              </a:rPr>
              <a:t>convert it to Celsius,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                     </a:t>
            </a:r>
            <a:r>
              <a:rPr lang="fr-FR" sz="3000" b="0" dirty="0">
                <a:latin typeface="Graphik Extralight" panose="020B0303030202060203" pitchFamily="34" charset="0"/>
                <a:ea typeface="Graphik Medium" charset="0"/>
                <a:cs typeface="Graphik Medium" charset="0"/>
                <a:sym typeface="Wingdings" panose="05000000000000000000" pitchFamily="2" charset="2"/>
              </a:rPr>
              <a:t> pure</a:t>
            </a:r>
            <a:endParaRPr lang="fr-FR" sz="3000" b="0" dirty="0">
              <a:latin typeface="Graphik Extralight" panose="020B0303030202060203" pitchFamily="34" charset="0"/>
              <a:ea typeface="Graphik Medium" charset="0"/>
              <a:cs typeface="Graphik Medium" charset="0"/>
            </a:endParaRPr>
          </a:p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03.</a:t>
            </a:r>
            <a:r>
              <a:rPr lang="fr-FR" sz="32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multiply by a random number</a:t>
            </a:r>
          </a:p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04.</a:t>
            </a:r>
            <a:r>
              <a:rPr lang="fr-FR" sz="32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insert result into the DOM</a:t>
            </a:r>
            <a:r>
              <a:rPr lang="fr-FR" sz="18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414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Example: </a:t>
            </a:r>
            <a:br>
              <a:rPr lang="fr-FR" dirty="0"/>
            </a:br>
            <a:r>
              <a:rPr lang="fr-FR" dirty="0"/>
              <a:t>OpenWeather2DOM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6A790B5B-BE64-475A-8CEE-C6D2FA48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791" y="1057300"/>
            <a:ext cx="9439182" cy="363773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E66731FB-1B70-4D59-8B6F-E23906080D28}"/>
              </a:ext>
            </a:extLst>
          </p:cNvPr>
          <p:cNvSpPr txBox="1">
            <a:spLocks/>
          </p:cNvSpPr>
          <p:nvPr/>
        </p:nvSpPr>
        <p:spPr>
          <a:xfrm>
            <a:off x="951807" y="4297660"/>
            <a:ext cx="7207251" cy="8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C00000"/>
                </a:solidFill>
              </a:rPr>
              <a:t>❌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Semibold" panose="020B0703030202060203" pitchFamily="34" charset="0"/>
              </a:rPr>
              <a:t>One single impure function: hard to test, hard to reuse…</a:t>
            </a:r>
          </a:p>
        </p:txBody>
      </p:sp>
    </p:spTree>
    <p:extLst>
      <p:ext uri="{BB962C8B-B14F-4D97-AF65-F5344CB8AC3E}">
        <p14:creationId xmlns:p14="http://schemas.microsoft.com/office/powerpoint/2010/main" val="126739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Example: </a:t>
            </a:r>
            <a:br>
              <a:rPr lang="fr-FR" dirty="0"/>
            </a:br>
            <a:r>
              <a:rPr lang="fr-FR" dirty="0"/>
              <a:t>OpenWeather2DOM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38225D62-E215-46F4-917F-D02CCE8D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765" y="1129308"/>
            <a:ext cx="9533527" cy="3459068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BF3A3753-DBDA-45AD-AE4E-08789BE2EE2F}"/>
              </a:ext>
            </a:extLst>
          </p:cNvPr>
          <p:cNvSpPr txBox="1">
            <a:spLocks/>
          </p:cNvSpPr>
          <p:nvPr/>
        </p:nvSpPr>
        <p:spPr>
          <a:xfrm>
            <a:off x="804630" y="4297660"/>
            <a:ext cx="7534735" cy="8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</a:rPr>
              <a:t>✔️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Semibold" panose="020B0703030202060203" pitchFamily="34" charset="0"/>
              </a:rPr>
              <a:t>Isolation of side effects / impure functions from pure functions: easier to test, reuse, and mock.</a:t>
            </a:r>
          </a:p>
        </p:txBody>
      </p:sp>
    </p:spTree>
    <p:extLst>
      <p:ext uri="{BB962C8B-B14F-4D97-AF65-F5344CB8AC3E}">
        <p14:creationId xmlns:p14="http://schemas.microsoft.com/office/powerpoint/2010/main" val="307461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helpful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205367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B4FBCF-B1E9-524A-BD98-8FCB15B72B21}"/>
              </a:ext>
            </a:extLst>
          </p:cNvPr>
          <p:cNvSpPr>
            <a:spLocks noGrp="1"/>
          </p:cNvSpPr>
          <p:nvPr>
            <p:ph type="sldNum" idx="19"/>
          </p:nvPr>
        </p:nvSpPr>
        <p:spPr>
          <a:xfrm>
            <a:off x="8976296" y="5449888"/>
            <a:ext cx="239712" cy="262064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 dirty="0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25377960-2AE1-9843-8D95-33879CD989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BEA3C33-3971-49BC-99B4-AF86356AB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0032" y="560565"/>
            <a:ext cx="1129103" cy="116019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FA5D6C9-74AF-416C-A8A8-44EEBE667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3062619"/>
            <a:ext cx="1191782" cy="8029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0EA6E-0ECA-4ED0-A9C5-5558A3042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279" y="3793604"/>
            <a:ext cx="936104" cy="936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561A20B-EEA8-4B3F-A7C9-1D7254F0B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2" y="3073524"/>
            <a:ext cx="815779" cy="9585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AFF9559-C519-48C5-A967-D1EAF792A8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126" y="600000"/>
            <a:ext cx="1081327" cy="108132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9B9EB385-B3A0-4EC7-B3F2-639398D3C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1784" y="3937620"/>
            <a:ext cx="4876800" cy="695325"/>
          </a:xfrm>
          <a:prstGeom prst="rect">
            <a:avLst/>
          </a:prstGeom>
        </p:spPr>
      </p:pic>
      <p:sp>
        <p:nvSpPr>
          <p:cNvPr id="42" name="Espace réservé du texte 40">
            <a:extLst>
              <a:ext uri="{FF2B5EF4-FFF2-40B4-BE49-F238E27FC236}">
                <a16:creationId xmlns:a16="http://schemas.microsoft.com/office/drawing/2014/main" id="{3672B40B-66B9-428F-808F-0120CD095A24}"/>
              </a:ext>
            </a:extLst>
          </p:cNvPr>
          <p:cNvSpPr txBox="1">
            <a:spLocks/>
          </p:cNvSpPr>
          <p:nvPr/>
        </p:nvSpPr>
        <p:spPr>
          <a:xfrm>
            <a:off x="1753739" y="547732"/>
            <a:ext cx="1581000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TypeScript</a:t>
            </a:r>
          </a:p>
        </p:txBody>
      </p:sp>
      <p:sp>
        <p:nvSpPr>
          <p:cNvPr id="43" name="Espace réservé du texte 40">
            <a:extLst>
              <a:ext uri="{FF2B5EF4-FFF2-40B4-BE49-F238E27FC236}">
                <a16:creationId xmlns:a16="http://schemas.microsoft.com/office/drawing/2014/main" id="{4F4A731E-F4B2-485C-8294-0423C32B6A54}"/>
              </a:ext>
            </a:extLst>
          </p:cNvPr>
          <p:cNvSpPr txBox="1">
            <a:spLocks/>
          </p:cNvSpPr>
          <p:nvPr/>
        </p:nvSpPr>
        <p:spPr>
          <a:xfrm>
            <a:off x="5991064" y="547732"/>
            <a:ext cx="2810234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ESLint + 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eslint-plugin-fp</a:t>
            </a:r>
          </a:p>
        </p:txBody>
      </p:sp>
      <p:sp>
        <p:nvSpPr>
          <p:cNvPr id="44" name="Espace réservé du texte 40">
            <a:extLst>
              <a:ext uri="{FF2B5EF4-FFF2-40B4-BE49-F238E27FC236}">
                <a16:creationId xmlns:a16="http://schemas.microsoft.com/office/drawing/2014/main" id="{945557CC-0E2E-4FF8-998B-7738338321BB}"/>
              </a:ext>
            </a:extLst>
          </p:cNvPr>
          <p:cNvSpPr txBox="1">
            <a:spLocks/>
          </p:cNvSpPr>
          <p:nvPr/>
        </p:nvSpPr>
        <p:spPr>
          <a:xfrm>
            <a:off x="1776526" y="3031459"/>
            <a:ext cx="1581000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RamdaJS or Lodash/FP</a:t>
            </a:r>
          </a:p>
        </p:txBody>
      </p:sp>
      <p:sp>
        <p:nvSpPr>
          <p:cNvPr id="45" name="Espace réservé du texte 40">
            <a:extLst>
              <a:ext uri="{FF2B5EF4-FFF2-40B4-BE49-F238E27FC236}">
                <a16:creationId xmlns:a16="http://schemas.microsoft.com/office/drawing/2014/main" id="{B08E9378-B5C0-4728-9C30-E12EF0734BFD}"/>
              </a:ext>
            </a:extLst>
          </p:cNvPr>
          <p:cNvSpPr txBox="1">
            <a:spLocks/>
          </p:cNvSpPr>
          <p:nvPr/>
        </p:nvSpPr>
        <p:spPr>
          <a:xfrm>
            <a:off x="5970550" y="3031459"/>
            <a:ext cx="1677280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ImmerJS or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ImmutableJS</a:t>
            </a:r>
          </a:p>
        </p:txBody>
      </p:sp>
      <p:sp>
        <p:nvSpPr>
          <p:cNvPr id="46" name="Espace réservé du texte 30">
            <a:extLst>
              <a:ext uri="{FF2B5EF4-FFF2-40B4-BE49-F238E27FC236}">
                <a16:creationId xmlns:a16="http://schemas.microsoft.com/office/drawing/2014/main" id="{79DF98F8-FEF5-4C7E-89B3-99E786965C8B}"/>
              </a:ext>
            </a:extLst>
          </p:cNvPr>
          <p:cNvSpPr txBox="1">
            <a:spLocks/>
          </p:cNvSpPr>
          <p:nvPr/>
        </p:nvSpPr>
        <p:spPr>
          <a:xfrm>
            <a:off x="1889039" y="907771"/>
            <a:ext cx="2235425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Introduces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static typing </a:t>
            </a:r>
            <a:r>
              <a:rPr lang="fr-FR" dirty="0">
                <a:latin typeface="Graphik Light" panose="020B0403030202060203" pitchFamily="34" charset="0"/>
              </a:rPr>
              <a:t>as every common functional language have. </a:t>
            </a:r>
          </a:p>
        </p:txBody>
      </p:sp>
      <p:sp>
        <p:nvSpPr>
          <p:cNvPr id="47" name="Espace réservé du texte 30">
            <a:extLst>
              <a:ext uri="{FF2B5EF4-FFF2-40B4-BE49-F238E27FC236}">
                <a16:creationId xmlns:a16="http://schemas.microsoft.com/office/drawing/2014/main" id="{C4AD373B-BD7F-4C87-96DC-ACBD35976352}"/>
              </a:ext>
            </a:extLst>
          </p:cNvPr>
          <p:cNvSpPr txBox="1">
            <a:spLocks/>
          </p:cNvSpPr>
          <p:nvPr/>
        </p:nvSpPr>
        <p:spPr>
          <a:xfrm>
            <a:off x="6084168" y="1169231"/>
            <a:ext cx="2448272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Helps following functional principles by applying a dozen of rules.</a:t>
            </a:r>
          </a:p>
        </p:txBody>
      </p:sp>
      <p:sp>
        <p:nvSpPr>
          <p:cNvPr id="49" name="Espace réservé du texte 30">
            <a:extLst>
              <a:ext uri="{FF2B5EF4-FFF2-40B4-BE49-F238E27FC236}">
                <a16:creationId xmlns:a16="http://schemas.microsoft.com/office/drawing/2014/main" id="{59B06F16-8B53-4B1B-B480-221CC822E85D}"/>
              </a:ext>
            </a:extLst>
          </p:cNvPr>
          <p:cNvSpPr txBox="1">
            <a:spLocks/>
          </p:cNvSpPr>
          <p:nvPr/>
        </p:nvSpPr>
        <p:spPr>
          <a:xfrm>
            <a:off x="1895391" y="3659568"/>
            <a:ext cx="2448272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Provides many functional programming utility functions like </a:t>
            </a: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curry, partial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or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 </a:t>
            </a: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compose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.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50" name="Espace réservé du texte 30">
            <a:extLst>
              <a:ext uri="{FF2B5EF4-FFF2-40B4-BE49-F238E27FC236}">
                <a16:creationId xmlns:a16="http://schemas.microsoft.com/office/drawing/2014/main" id="{9BF7BAC4-663A-4C4B-8765-EE2B77721DA8}"/>
              </a:ext>
            </a:extLst>
          </p:cNvPr>
          <p:cNvSpPr txBox="1">
            <a:spLocks/>
          </p:cNvSpPr>
          <p:nvPr/>
        </p:nvSpPr>
        <p:spPr>
          <a:xfrm>
            <a:off x="6084168" y="3659568"/>
            <a:ext cx="2520280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Helps maintaining </a:t>
            </a:r>
            <a:r>
              <a:rPr lang="fr-FR" dirty="0">
                <a:latin typeface="Graphik Medium" panose="020B0603030202060203" pitchFamily="34" charset="0"/>
              </a:rPr>
              <a:t>immutability</a:t>
            </a:r>
            <a:r>
              <a:rPr lang="fr-FR" dirty="0">
                <a:latin typeface="Graphik Light" panose="020B0403030202060203" pitchFamily="34" charset="0"/>
              </a:rPr>
              <a:t> by providing natively immutable data structures (for ImmutableJS),</a:t>
            </a:r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or data production helpers (for ImmerJS).</a:t>
            </a:r>
            <a:endParaRPr lang="fr-FR" dirty="0"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9FF96-7DD0-0040-828B-A523CF6F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Contents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B4FBCF-B1E9-524A-BD98-8FCB15B72B21}"/>
              </a:ext>
            </a:extLst>
          </p:cNvPr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30997316-F276-E841-A8C1-A7469BDAC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375" y="1441449"/>
            <a:ext cx="588963" cy="321625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01.</a:t>
            </a:r>
          </a:p>
          <a:p>
            <a:pPr>
              <a:lnSpc>
                <a:spcPct val="200000"/>
              </a:lnSpc>
            </a:pPr>
            <a:r>
              <a:rPr lang="fr-FR" dirty="0"/>
              <a:t>02.</a:t>
            </a:r>
          </a:p>
          <a:p>
            <a:pPr>
              <a:lnSpc>
                <a:spcPct val="200000"/>
              </a:lnSpc>
            </a:pPr>
            <a:r>
              <a:rPr lang="fr-FR" dirty="0"/>
              <a:t>03.</a:t>
            </a:r>
          </a:p>
          <a:p>
            <a:pPr>
              <a:lnSpc>
                <a:spcPct val="200000"/>
              </a:lnSpc>
            </a:pPr>
            <a:r>
              <a:rPr lang="fr-FR" dirty="0"/>
              <a:t>04.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3FDBA37-F74B-7F40-9B6B-6CE160C0EE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Principles of the functional paradigm</a:t>
            </a:r>
          </a:p>
          <a:p>
            <a:pPr>
              <a:lnSpc>
                <a:spcPct val="200000"/>
              </a:lnSpc>
            </a:pPr>
            <a:r>
              <a:rPr lang="fr-FR" dirty="0"/>
              <a:t>Application of FP principles in JS</a:t>
            </a:r>
          </a:p>
          <a:p>
            <a:pPr>
              <a:lnSpc>
                <a:spcPct val="200000"/>
              </a:lnSpc>
            </a:pPr>
            <a:r>
              <a:rPr lang="fr-FR" dirty="0"/>
              <a:t>Management of side effects</a:t>
            </a:r>
          </a:p>
          <a:p>
            <a:pPr>
              <a:lnSpc>
                <a:spcPct val="200000"/>
              </a:lnSpc>
            </a:pPr>
            <a:r>
              <a:rPr lang="fr-FR" dirty="0"/>
              <a:t>Some helpful tools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0C71FCD-0534-EC4B-BE13-E4A579365A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0064" y="1467755"/>
            <a:ext cx="1325562" cy="350748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fr-FR" dirty="0"/>
              <a:t> p.03–06</a:t>
            </a:r>
          </a:p>
          <a:p>
            <a:pPr>
              <a:lnSpc>
                <a:spcPct val="250000"/>
              </a:lnSpc>
            </a:pPr>
            <a:r>
              <a:rPr lang="fr-FR" dirty="0"/>
              <a:t>  p.07–12</a:t>
            </a:r>
          </a:p>
          <a:p>
            <a:pPr>
              <a:lnSpc>
                <a:spcPct val="250000"/>
              </a:lnSpc>
            </a:pPr>
            <a:r>
              <a:rPr lang="fr-FR" dirty="0"/>
              <a:t>  p.13–17</a:t>
            </a:r>
          </a:p>
          <a:p>
            <a:pPr>
              <a:lnSpc>
                <a:spcPct val="250000"/>
              </a:lnSpc>
            </a:pPr>
            <a:r>
              <a:rPr lang="fr-FR" dirty="0"/>
              <a:t>p.18–19</a:t>
            </a:r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25377960-2AE1-9843-8D95-33879CD989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239128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AF9A3-0864-7545-8F45-E8C26432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Thanks for </a:t>
            </a:r>
            <a:br>
              <a:rPr lang="fr-FR" dirty="0"/>
            </a:br>
            <a:r>
              <a:rPr lang="fr-FR" dirty="0"/>
              <a:t>listening.</a:t>
            </a:r>
            <a:br>
              <a:rPr lang="fr-FR" dirty="0"/>
            </a:br>
            <a:r>
              <a:rPr lang="fr-FR" dirty="0">
                <a:solidFill>
                  <a:schemeClr val="bg2"/>
                </a:solidFill>
              </a:rPr>
              <a:t>Questions ?</a:t>
            </a:r>
          </a:p>
        </p:txBody>
      </p:sp>
      <p:pic>
        <p:nvPicPr>
          <p:cNvPr id="9" name="Espace réservé de l’image 8">
            <a:extLst>
              <a:ext uri="{FF2B5EF4-FFF2-40B4-BE49-F238E27FC236}">
                <a16:creationId xmlns:a16="http://schemas.microsoft.com/office/drawing/2014/main" id="{B254DE20-13EB-ED4A-BA14-0B2CF5F312B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527" r="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83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Principles of the functional paradigm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32713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14B6D-2D1A-2E42-AD2D-522407A1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5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raphik" charset="0"/>
                <a:ea typeface="Graphik" charset="0"/>
                <a:cs typeface="Graphik" charset="0"/>
              </a:rPr>
              <a:t>functional programming</a:t>
            </a:r>
            <a:r>
              <a:rPr lang="fr-FR" sz="2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" charset="0"/>
                <a:ea typeface="Graphik" charset="0"/>
                <a:cs typeface="Graphik" charset="0"/>
              </a:rPr>
              <a:t>:</a:t>
            </a:r>
            <a:br>
              <a:rPr lang="fr-FR" sz="2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Medium" charset="0"/>
                <a:ea typeface="Graphik Medium" charset="0"/>
                <a:cs typeface="Graphik Medium" charset="0"/>
              </a:rPr>
            </a:br>
            <a:br>
              <a:rPr lang="fr-FR" b="0" dirty="0">
                <a:latin typeface="Graphik Medium" charset="0"/>
                <a:ea typeface="Graphik Medium" charset="0"/>
                <a:cs typeface="Graphik Medium" charset="0"/>
              </a:rPr>
            </a:br>
            <a:r>
              <a:rPr lang="fr-FR" b="0" dirty="0">
                <a:latin typeface="Graphik Medium" charset="0"/>
                <a:ea typeface="Graphik Medium" charset="0"/>
                <a:cs typeface="Graphik Medium" charset="0"/>
              </a:rPr>
              <a:t>‘’ </a:t>
            </a:r>
            <a:r>
              <a:rPr lang="fr-FR" b="0" dirty="0">
                <a:latin typeface="Graphik Bold" panose="020B0803030202060203" pitchFamily="34" charset="0"/>
                <a:ea typeface="Graphik Medium" charset="0"/>
                <a:cs typeface="Graphik Medium" charset="0"/>
              </a:rPr>
              <a:t>Declarative paradigm of programmation in which functions are first-class citizens. </a:t>
            </a:r>
            <a:r>
              <a:rPr lang="fr-FR" b="0" dirty="0">
                <a:latin typeface="Graphik Medium" charset="0"/>
                <a:ea typeface="Graphik Medium" charset="0"/>
                <a:cs typeface="Graphik Medium" charset="0"/>
              </a:rPr>
              <a:t>’’ </a:t>
            </a:r>
            <a:endParaRPr lang="fr-FR" sz="3000" b="0" dirty="0">
              <a:latin typeface="Graphik Medium" charset="0"/>
              <a:ea typeface="Graphik Medium" charset="0"/>
              <a:cs typeface="Graphik Medium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2BEF50-C6C0-FD41-9A38-B635BCAA5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5" name="Espace réservé du pied de page 17">
            <a:extLst>
              <a:ext uri="{FF2B5EF4-FFF2-40B4-BE49-F238E27FC236}">
                <a16:creationId xmlns:a16="http://schemas.microsoft.com/office/drawing/2014/main" id="{25377960-2AE1-9843-8D95-33879CD989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F0EEBA45-850B-6941-A2F3-7857AC24403A}"/>
              </a:ext>
            </a:extLst>
          </p:cNvPr>
          <p:cNvSpPr txBox="1">
            <a:spLocks/>
          </p:cNvSpPr>
          <p:nvPr/>
        </p:nvSpPr>
        <p:spPr>
          <a:xfrm>
            <a:off x="6453034" y="4657700"/>
            <a:ext cx="1722592" cy="3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500" b="1" i="0" u="none" strike="noStrike" cap="none" spc="-150" baseline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z="2500" b="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raphik Light" charset="0"/>
                <a:ea typeface="Graphik Light" charset="0"/>
                <a:cs typeface="Graphik Light" charset="0"/>
              </a:rPr>
              <a:t>OCaml</a:t>
            </a:r>
            <a:r>
              <a:rPr lang="fr-FR" sz="25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charset="0"/>
                <a:ea typeface="Graphik Light" charset="0"/>
                <a:cs typeface="Graphik Light" charset="0"/>
              </a:rPr>
              <a:t> docs</a:t>
            </a:r>
          </a:p>
        </p:txBody>
      </p:sp>
    </p:spTree>
    <p:extLst>
      <p:ext uri="{BB962C8B-B14F-4D97-AF65-F5344CB8AC3E}">
        <p14:creationId xmlns:p14="http://schemas.microsoft.com/office/powerpoint/2010/main" val="82021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6C2CD0-C38C-364D-A091-8AF1F336272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F52F4-CEC7-4BE3-B3A6-CB5F69F17D98}"/>
              </a:ext>
            </a:extLst>
          </p:cNvPr>
          <p:cNvSpPr/>
          <p:nvPr/>
        </p:nvSpPr>
        <p:spPr>
          <a:xfrm>
            <a:off x="1043608" y="1273324"/>
            <a:ext cx="7191392" cy="2965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Graphik Bold" panose="020B0803030202060203" pitchFamily="34" charset="0"/>
              </a:rPr>
              <a:t>Functions 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are pure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Graphik Bold" panose="020B0803030202060203" pitchFamily="34" charset="0"/>
              </a:rPr>
              <a:t>They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 are of fixed arity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Graphik Bold" panose="020B0803030202060203" pitchFamily="34" charset="0"/>
              </a:rPr>
              <a:t>They 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do not have any context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Graphik Bold" panose="020B0803030202060203" pitchFamily="34" charset="0"/>
              </a:rPr>
              <a:t>They 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do not produce side effects</a:t>
            </a:r>
            <a:endParaRPr lang="en-US" sz="3200" dirty="0">
              <a:solidFill>
                <a:schemeClr val="bg2"/>
              </a:solidFill>
              <a:latin typeface="Graphik"/>
            </a:endParaRPr>
          </a:p>
        </p:txBody>
      </p:sp>
      <p:sp>
        <p:nvSpPr>
          <p:cNvPr id="28" name="Espace réservé du pied de page 17">
            <a:extLst>
              <a:ext uri="{FF2B5EF4-FFF2-40B4-BE49-F238E27FC236}">
                <a16:creationId xmlns:a16="http://schemas.microsoft.com/office/drawing/2014/main" id="{D0503D8B-4119-4BA1-92B6-7DF2466344D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087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DC83D-F220-6946-AB9A-726FEFC0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67567"/>
            <a:ext cx="7207251" cy="301701"/>
          </a:xfrm>
        </p:spPr>
        <p:txBody>
          <a:bodyPr/>
          <a:lstStyle/>
          <a:p>
            <a:r>
              <a:rPr lang="fr-FR" dirty="0"/>
              <a:t>Advantages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6C2CD0-C38C-364D-A091-8AF1F336272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0170FA3-2788-D94C-B905-A1E4F3495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1899" y="913284"/>
            <a:ext cx="7213725" cy="288032"/>
          </a:xfrm>
        </p:spPr>
        <p:txBody>
          <a:bodyPr/>
          <a:lstStyle/>
          <a:p>
            <a:r>
              <a:rPr lang="fr-FR" dirty="0"/>
              <a:t>of functional programming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6EA2-F072-4027-A85E-4B79D2F6370F}"/>
              </a:ext>
            </a:extLst>
          </p:cNvPr>
          <p:cNvSpPr/>
          <p:nvPr/>
        </p:nvSpPr>
        <p:spPr>
          <a:xfrm>
            <a:off x="899592" y="1544489"/>
            <a:ext cx="65624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raphik Bold" panose="020B0803030202060203" pitchFamily="34" charset="0"/>
              </a:rPr>
              <a:t>No mutations of external context, thus </a:t>
            </a:r>
            <a:r>
              <a:rPr lang="en-US" sz="2200" dirty="0">
                <a:solidFill>
                  <a:schemeClr val="bg2"/>
                </a:solidFill>
                <a:latin typeface="Graphik Bold" panose="020B0803030202060203" pitchFamily="34" charset="0"/>
              </a:rPr>
              <a:t>less race conditions</a:t>
            </a:r>
          </a:p>
          <a:p>
            <a:endParaRPr lang="en-US" sz="2200" dirty="0">
              <a:solidFill>
                <a:schemeClr val="bg2"/>
              </a:solidFill>
              <a:latin typeface="Graphik Bold" panose="020B080303020206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Graphik Bold" panose="020B0803030202060203" pitchFamily="34" charset="0"/>
              </a:rPr>
              <a:t>Code describes WHAT the program does, not HOW, thus is </a:t>
            </a:r>
            <a:r>
              <a:rPr lang="en-US" sz="2200" dirty="0">
                <a:solidFill>
                  <a:schemeClr val="bg2"/>
                </a:solidFill>
                <a:latin typeface="Graphik Bold" panose="020B0803030202060203" pitchFamily="34" charset="0"/>
              </a:rPr>
              <a:t>easier to refactor and to read</a:t>
            </a:r>
          </a:p>
          <a:p>
            <a:endParaRPr lang="en-US" sz="2200" dirty="0">
              <a:solidFill>
                <a:schemeClr val="bg2"/>
              </a:solidFill>
              <a:latin typeface="Graphik Bold" panose="020B080303020206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raphik Bold" panose="020B0803030202060203" pitchFamily="34" charset="0"/>
              </a:rPr>
              <a:t>Functions do few tasks (ideally 1), thus are </a:t>
            </a:r>
            <a:r>
              <a:rPr lang="en-US" sz="2200" dirty="0">
                <a:solidFill>
                  <a:schemeClr val="bg2"/>
                </a:solidFill>
                <a:latin typeface="Graphik Bold" panose="020B0803030202060203" pitchFamily="34" charset="0"/>
              </a:rPr>
              <a:t>easier to test, and to reuse across the project, or even across different codebases </a:t>
            </a:r>
            <a:endParaRPr lang="en-US" sz="2200" dirty="0">
              <a:solidFill>
                <a:schemeClr val="bg2"/>
              </a:solidFill>
              <a:latin typeface="Graphik"/>
            </a:endParaRPr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9DB3A684-C423-463C-B08E-5C1C48FEC1C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226111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FP </a:t>
            </a:r>
            <a:r>
              <a:rPr lang="fr-FR" dirty="0" err="1"/>
              <a:t>principles</a:t>
            </a:r>
            <a:r>
              <a:rPr lang="fr-FR" dirty="0"/>
              <a:t> in JS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02.</a:t>
            </a:r>
          </a:p>
        </p:txBody>
      </p:sp>
    </p:spTree>
    <p:extLst>
      <p:ext uri="{BB962C8B-B14F-4D97-AF65-F5344CB8AC3E}">
        <p14:creationId xmlns:p14="http://schemas.microsoft.com/office/powerpoint/2010/main" val="24023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Function composition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3165700-C935-4B5E-8DB0-7F94C265B79D}"/>
              </a:ext>
            </a:extLst>
          </p:cNvPr>
          <p:cNvSpPr txBox="1">
            <a:spLocks/>
          </p:cNvSpPr>
          <p:nvPr/>
        </p:nvSpPr>
        <p:spPr>
          <a:xfrm>
            <a:off x="968374" y="1777380"/>
            <a:ext cx="7207251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i.e.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raphik Light" panose="020B0403030202060203" pitchFamily="34" charset="0"/>
              </a:rPr>
              <a:t>combining multiple functions to create more complicated ones, by flowing the result of each function call to the subsequent.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2C44C7-A28E-4E62-9A51-BC24C5C6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2462985"/>
            <a:ext cx="9144000" cy="32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Currying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0244710-BBBD-43DF-A089-03AD90886A45}"/>
              </a:ext>
            </a:extLst>
          </p:cNvPr>
          <p:cNvSpPr txBox="1">
            <a:spLocks/>
          </p:cNvSpPr>
          <p:nvPr/>
        </p:nvSpPr>
        <p:spPr>
          <a:xfrm>
            <a:off x="968374" y="1777380"/>
            <a:ext cx="7207251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i.e.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raphik Light" panose="020B0403030202060203" pitchFamily="34" charset="0"/>
              </a:rPr>
              <a:t>make n unary functions out of one function accepting n arguments.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57EC246-D647-4061-B62B-9485EC8F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238522"/>
            <a:ext cx="1419178" cy="141917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73F6B7-B687-40B9-8962-4AC5500B1C3E}"/>
              </a:ext>
            </a:extLst>
          </p:cNvPr>
          <p:cNvSpPr/>
          <p:nvPr/>
        </p:nvSpPr>
        <p:spPr>
          <a:xfrm>
            <a:off x="4572000" y="3814586"/>
            <a:ext cx="504056" cy="216024"/>
          </a:xfrm>
          <a:prstGeom prst="rightArrow">
            <a:avLst/>
          </a:prstGeom>
          <a:solidFill>
            <a:srgbClr val="44ACF2"/>
          </a:solidFill>
          <a:ln>
            <a:solidFill>
              <a:srgbClr val="44A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56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EKINO 1">
      <a:dk1>
        <a:srgbClr val="000000"/>
      </a:dk1>
      <a:lt1>
        <a:srgbClr val="FFFFFF"/>
      </a:lt1>
      <a:dk2>
        <a:srgbClr val="3A5CAC"/>
      </a:dk2>
      <a:lt2>
        <a:srgbClr val="A9A8A9"/>
      </a:lt2>
      <a:accent1>
        <a:srgbClr val="3A5CAC"/>
      </a:accent1>
      <a:accent2>
        <a:srgbClr val="A9A8A9"/>
      </a:accent2>
      <a:accent3>
        <a:srgbClr val="8E8279"/>
      </a:accent3>
      <a:accent4>
        <a:srgbClr val="B5A268"/>
      </a:accent4>
      <a:accent5>
        <a:srgbClr val="00ADBB"/>
      </a:accent5>
      <a:accent6>
        <a:srgbClr val="8CB7E8"/>
      </a:accent6>
      <a:hlink>
        <a:srgbClr val="3A5CAC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2712</Words>
  <Application>Microsoft Office PowerPoint</Application>
  <PresentationFormat>On-screen Show (16:10)</PresentationFormat>
  <Paragraphs>121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Graphik</vt:lpstr>
      <vt:lpstr>Graphik Black</vt:lpstr>
      <vt:lpstr>Graphik Bold</vt:lpstr>
      <vt:lpstr>Graphik Courant</vt:lpstr>
      <vt:lpstr>Graphik Extralight</vt:lpstr>
      <vt:lpstr>Graphik Light</vt:lpstr>
      <vt:lpstr>Graphik Medium</vt:lpstr>
      <vt:lpstr>Graphik Regular</vt:lpstr>
      <vt:lpstr>Graphik Semibold</vt:lpstr>
      <vt:lpstr>Simple Light</vt:lpstr>
      <vt:lpstr>Functional programming in the JS ecosystem</vt:lpstr>
      <vt:lpstr>Contents</vt:lpstr>
      <vt:lpstr>Principles of the functional paradigm</vt:lpstr>
      <vt:lpstr>functional programming:  ‘’ Declarative paradigm of programmation in which functions are first-class citizens. ’’ </vt:lpstr>
      <vt:lpstr>PowerPoint Presentation</vt:lpstr>
      <vt:lpstr>Advantages</vt:lpstr>
      <vt:lpstr>Application of FP principles in JS</vt:lpstr>
      <vt:lpstr>Function composition</vt:lpstr>
      <vt:lpstr>Currying</vt:lpstr>
      <vt:lpstr>Partial application</vt:lpstr>
      <vt:lpstr>Recursive functions</vt:lpstr>
      <vt:lpstr>Recursive functions</vt:lpstr>
      <vt:lpstr>Management of  side effects</vt:lpstr>
      <vt:lpstr>Example:  OpenWeather2DOM</vt:lpstr>
      <vt:lpstr>Example:  OpenWeather2DOM</vt:lpstr>
      <vt:lpstr>Example:  OpenWeather2DOM</vt:lpstr>
      <vt:lpstr>Example:  OpenWeather2DOM</vt:lpstr>
      <vt:lpstr>Some helpful tools</vt:lpstr>
      <vt:lpstr>PowerPoint Presentation</vt:lpstr>
      <vt:lpstr>Thanks for  listening.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Maxime Dubourg</cp:lastModifiedBy>
  <cp:revision>310</cp:revision>
  <dcterms:modified xsi:type="dcterms:W3CDTF">2020-02-01T22:05:19Z</dcterms:modified>
</cp:coreProperties>
</file>