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81210b238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81210b238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81210b238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81210b238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81210b238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81210b238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81210b23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81210b23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81210b23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81210b23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81210b23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81210b23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81210b238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81210b238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81210b238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81210b238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81210b238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81210b238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81210b238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81210b238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81210b238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81210b238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rchive.ics.uci.edu/ml/datasets/WISDM+Smartphone+and+Smartwatch+Activity+and+Biometrics+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Bar Crawl</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Matt Dubow</a:t>
            </a:r>
            <a:endParaRPr/>
          </a:p>
          <a:p>
            <a:pPr indent="0" lvl="0" marL="0" rtl="0" algn="ctr">
              <a:spcBef>
                <a:spcPts val="0"/>
              </a:spcBef>
              <a:spcAft>
                <a:spcPts val="0"/>
              </a:spcAft>
              <a:buNone/>
            </a:pPr>
            <a:r>
              <a:rPr lang="en"/>
              <a:t>Capstone Project 2</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210550"/>
            <a:ext cx="7505700" cy="6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Phone Types</a:t>
            </a:r>
            <a:endParaRPr/>
          </a:p>
        </p:txBody>
      </p:sp>
      <p:sp>
        <p:nvSpPr>
          <p:cNvPr id="192" name="Google Shape;192;p22"/>
          <p:cNvSpPr txBox="1"/>
          <p:nvPr>
            <p:ph idx="1" type="body"/>
          </p:nvPr>
        </p:nvSpPr>
        <p:spPr>
          <a:xfrm>
            <a:off x="250650" y="812050"/>
            <a:ext cx="5093400" cy="2717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Reexamined data in terms of phone types of users</a:t>
            </a:r>
            <a:endParaRPr sz="1100"/>
          </a:p>
          <a:p>
            <a:pPr indent="-285750" lvl="1" marL="914400" rtl="0" algn="l">
              <a:spcBef>
                <a:spcPts val="0"/>
              </a:spcBef>
              <a:spcAft>
                <a:spcPts val="0"/>
              </a:spcAft>
              <a:buSzPts val="900"/>
              <a:buChar char="○"/>
            </a:pPr>
            <a:r>
              <a:rPr lang="en" sz="900"/>
              <a:t>Two Android users, rest iPhone</a:t>
            </a:r>
            <a:endParaRPr sz="900"/>
          </a:p>
          <a:p>
            <a:pPr indent="-298450" lvl="0" marL="457200" rtl="0" algn="l">
              <a:spcBef>
                <a:spcPts val="0"/>
              </a:spcBef>
              <a:spcAft>
                <a:spcPts val="0"/>
              </a:spcAft>
              <a:buSzPts val="1100"/>
              <a:buChar char="●"/>
            </a:pPr>
            <a:r>
              <a:rPr lang="en" sz="1100"/>
              <a:t>Clear difference between two groups</a:t>
            </a:r>
            <a:endParaRPr sz="1100"/>
          </a:p>
          <a:p>
            <a:pPr indent="-285750" lvl="1" marL="914400" rtl="0" algn="l">
              <a:spcBef>
                <a:spcPts val="0"/>
              </a:spcBef>
              <a:spcAft>
                <a:spcPts val="0"/>
              </a:spcAft>
              <a:buSzPts val="900"/>
              <a:buChar char="○"/>
            </a:pPr>
            <a:r>
              <a:rPr lang="en" sz="900"/>
              <a:t>Histograms look nothing alike</a:t>
            </a:r>
            <a:endParaRPr sz="900"/>
          </a:p>
          <a:p>
            <a:pPr indent="-285750" lvl="1" marL="914400" rtl="0" algn="l">
              <a:spcBef>
                <a:spcPts val="0"/>
              </a:spcBef>
              <a:spcAft>
                <a:spcPts val="0"/>
              </a:spcAft>
              <a:buSzPts val="900"/>
              <a:buChar char="○"/>
            </a:pPr>
            <a:r>
              <a:rPr lang="en" sz="900"/>
              <a:t>Average variance: iPhone = .08, Android = 1.4 (data not on same scale)</a:t>
            </a:r>
            <a:endParaRPr sz="900"/>
          </a:p>
          <a:p>
            <a:pPr indent="-285750" lvl="1" marL="914400" rtl="0" algn="l">
              <a:spcBef>
                <a:spcPts val="0"/>
              </a:spcBef>
              <a:spcAft>
                <a:spcPts val="0"/>
              </a:spcAft>
              <a:buSzPts val="900"/>
              <a:buChar char="○"/>
            </a:pPr>
            <a:r>
              <a:rPr lang="en" sz="900"/>
              <a:t>P-value: 3.3e-12 - null hypothesis rejected</a:t>
            </a:r>
            <a:endParaRPr sz="900"/>
          </a:p>
          <a:p>
            <a:pPr indent="-298450" lvl="0" marL="457200" rtl="0" algn="l">
              <a:spcBef>
                <a:spcPts val="0"/>
              </a:spcBef>
              <a:spcAft>
                <a:spcPts val="0"/>
              </a:spcAft>
              <a:buSzPts val="1100"/>
              <a:buChar char="●"/>
            </a:pPr>
            <a:r>
              <a:rPr lang="en" sz="1100"/>
              <a:t>User found to have bad data</a:t>
            </a:r>
            <a:endParaRPr sz="1100"/>
          </a:p>
          <a:p>
            <a:pPr indent="-285750" lvl="1" marL="914400" rtl="0" algn="l">
              <a:spcBef>
                <a:spcPts val="0"/>
              </a:spcBef>
              <a:spcAft>
                <a:spcPts val="0"/>
              </a:spcAft>
              <a:buSzPts val="900"/>
              <a:buChar char="○"/>
            </a:pPr>
            <a:r>
              <a:rPr lang="en" sz="900"/>
              <a:t>Movement not possible in 3D space</a:t>
            </a:r>
            <a:endParaRPr sz="900"/>
          </a:p>
          <a:p>
            <a:pPr indent="-285750" lvl="1" marL="914400" rtl="0" algn="l">
              <a:spcBef>
                <a:spcPts val="0"/>
              </a:spcBef>
              <a:spcAft>
                <a:spcPts val="0"/>
              </a:spcAft>
              <a:buSzPts val="900"/>
              <a:buChar char="○"/>
            </a:pPr>
            <a:r>
              <a:rPr lang="en" sz="900"/>
              <a:t>Average variance with user excluded: sober = .27, drunk = .84 (in line with expectations)</a:t>
            </a:r>
            <a:endParaRPr sz="900"/>
          </a:p>
          <a:p>
            <a:pPr indent="-298450" lvl="0" marL="457200" rtl="0" algn="l">
              <a:spcBef>
                <a:spcPts val="0"/>
              </a:spcBef>
              <a:spcAft>
                <a:spcPts val="0"/>
              </a:spcAft>
              <a:buSzPts val="1100"/>
              <a:buChar char="●"/>
            </a:pPr>
            <a:r>
              <a:rPr lang="en" sz="1100"/>
              <a:t>Trained models with phone type and “crazy_user” label as features, also excluding bad user</a:t>
            </a:r>
            <a:endParaRPr sz="1100"/>
          </a:p>
          <a:p>
            <a:pPr indent="-285750" lvl="1" marL="914400" rtl="0" algn="l">
              <a:spcBef>
                <a:spcPts val="0"/>
              </a:spcBef>
              <a:spcAft>
                <a:spcPts val="0"/>
              </a:spcAft>
              <a:buSzPts val="900"/>
              <a:buChar char="○"/>
            </a:pPr>
            <a:r>
              <a:rPr lang="en" sz="900"/>
              <a:t>Excluding bad user had largest positive impact</a:t>
            </a:r>
            <a:endParaRPr sz="900"/>
          </a:p>
        </p:txBody>
      </p:sp>
      <p:pic>
        <p:nvPicPr>
          <p:cNvPr id="193" name="Google Shape;193;p22"/>
          <p:cNvPicPr preferRelativeResize="0"/>
          <p:nvPr/>
        </p:nvPicPr>
        <p:blipFill>
          <a:blip r:embed="rId3">
            <a:alphaModFix/>
          </a:blip>
          <a:stretch>
            <a:fillRect/>
          </a:stretch>
        </p:blipFill>
        <p:spPr>
          <a:xfrm>
            <a:off x="1089850" y="3178350"/>
            <a:ext cx="2487425" cy="1675325"/>
          </a:xfrm>
          <a:prstGeom prst="rect">
            <a:avLst/>
          </a:prstGeom>
          <a:noFill/>
          <a:ln cap="flat" cmpd="sng" w="9525">
            <a:solidFill>
              <a:srgbClr val="000000"/>
            </a:solidFill>
            <a:prstDash val="solid"/>
            <a:round/>
            <a:headEnd len="sm" w="sm" type="none"/>
            <a:tailEnd len="sm" w="sm" type="none"/>
          </a:ln>
        </p:spPr>
      </p:pic>
      <p:pic>
        <p:nvPicPr>
          <p:cNvPr id="194" name="Google Shape;194;p22"/>
          <p:cNvPicPr preferRelativeResize="0"/>
          <p:nvPr/>
        </p:nvPicPr>
        <p:blipFill>
          <a:blip r:embed="rId4">
            <a:alphaModFix/>
          </a:blip>
          <a:stretch>
            <a:fillRect/>
          </a:stretch>
        </p:blipFill>
        <p:spPr>
          <a:xfrm>
            <a:off x="5155550" y="453100"/>
            <a:ext cx="3495151" cy="1826050"/>
          </a:xfrm>
          <a:prstGeom prst="rect">
            <a:avLst/>
          </a:prstGeom>
          <a:noFill/>
          <a:ln cap="flat" cmpd="sng" w="9525">
            <a:solidFill>
              <a:srgbClr val="000000"/>
            </a:solidFill>
            <a:prstDash val="solid"/>
            <a:round/>
            <a:headEnd len="sm" w="sm" type="none"/>
            <a:tailEnd len="sm" w="sm" type="none"/>
          </a:ln>
        </p:spPr>
      </p:pic>
      <p:pic>
        <p:nvPicPr>
          <p:cNvPr id="195" name="Google Shape;195;p22"/>
          <p:cNvPicPr preferRelativeResize="0"/>
          <p:nvPr/>
        </p:nvPicPr>
        <p:blipFill>
          <a:blip r:embed="rId5">
            <a:alphaModFix/>
          </a:blip>
          <a:stretch>
            <a:fillRect/>
          </a:stretch>
        </p:blipFill>
        <p:spPr>
          <a:xfrm>
            <a:off x="5155550" y="2743900"/>
            <a:ext cx="3570628" cy="18260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448175" y="691925"/>
            <a:ext cx="2169300" cy="4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1" name="Google Shape;201;p23"/>
          <p:cNvSpPr txBox="1"/>
          <p:nvPr>
            <p:ph idx="1" type="body"/>
          </p:nvPr>
        </p:nvSpPr>
        <p:spPr>
          <a:xfrm>
            <a:off x="5344025" y="772025"/>
            <a:ext cx="3449100" cy="3920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Best-performing model: tuned Gradient Boosting </a:t>
            </a:r>
            <a:endParaRPr/>
          </a:p>
          <a:p>
            <a:pPr indent="-298450" lvl="1" marL="914400" rtl="0" algn="l">
              <a:spcBef>
                <a:spcPts val="0"/>
              </a:spcBef>
              <a:spcAft>
                <a:spcPts val="0"/>
              </a:spcAft>
              <a:buSzPts val="1100"/>
              <a:buChar char="○"/>
            </a:pPr>
            <a:r>
              <a:rPr lang="en"/>
              <a:t>Ensemble methods often perform best</a:t>
            </a:r>
            <a:endParaRPr/>
          </a:p>
          <a:p>
            <a:pPr indent="-298450" lvl="1" marL="914400" rtl="0" algn="l">
              <a:spcBef>
                <a:spcPts val="0"/>
              </a:spcBef>
              <a:spcAft>
                <a:spcPts val="0"/>
              </a:spcAft>
              <a:buSzPts val="1100"/>
              <a:buChar char="○"/>
            </a:pPr>
            <a:r>
              <a:rPr lang="en"/>
              <a:t>Gradient Boost - uses bootstrap aggregating (bagging) and gradient descent to improve weak learners, focus on source of error</a:t>
            </a:r>
            <a:endParaRPr/>
          </a:p>
          <a:p>
            <a:pPr indent="-298450" lvl="1" marL="914400" rtl="0" algn="l">
              <a:spcBef>
                <a:spcPts val="0"/>
              </a:spcBef>
              <a:spcAft>
                <a:spcPts val="0"/>
              </a:spcAft>
              <a:buSzPts val="1100"/>
              <a:buChar char="○"/>
            </a:pPr>
            <a:r>
              <a:rPr lang="en"/>
              <a:t>F</a:t>
            </a:r>
            <a:r>
              <a:rPr lang="en"/>
              <a:t>1-score: .784 (max of 1.0), test accuracy: 93.3%</a:t>
            </a:r>
            <a:endParaRPr/>
          </a:p>
          <a:p>
            <a:pPr indent="-311150" lvl="0" marL="457200" rtl="0" algn="l">
              <a:spcBef>
                <a:spcPts val="0"/>
              </a:spcBef>
              <a:spcAft>
                <a:spcPts val="0"/>
              </a:spcAft>
              <a:buSzPts val="1300"/>
              <a:buChar char="●"/>
            </a:pPr>
            <a:r>
              <a:rPr lang="en"/>
              <a:t>X-variance (vertical axis) found to be most important feature, despite having least variance</a:t>
            </a:r>
            <a:endParaRPr/>
          </a:p>
          <a:p>
            <a:pPr indent="-311150" lvl="0" marL="457200" rtl="0" algn="l">
              <a:spcBef>
                <a:spcPts val="0"/>
              </a:spcBef>
              <a:spcAft>
                <a:spcPts val="0"/>
              </a:spcAft>
              <a:buSzPts val="1300"/>
              <a:buChar char="●"/>
            </a:pPr>
            <a:r>
              <a:rPr lang="en"/>
              <a:t>Participant Ids accounted for ~25% of model variance</a:t>
            </a:r>
            <a:endParaRPr/>
          </a:p>
          <a:p>
            <a:pPr indent="-311150" lvl="0" marL="457200" rtl="0" algn="l">
              <a:spcBef>
                <a:spcPts val="0"/>
              </a:spcBef>
              <a:spcAft>
                <a:spcPts val="0"/>
              </a:spcAft>
              <a:buSzPts val="1300"/>
              <a:buChar char="●"/>
            </a:pPr>
            <a:r>
              <a:rPr lang="en"/>
              <a:t>ML model indeed able to classify drunkenness based on movement</a:t>
            </a:r>
            <a:endParaRPr/>
          </a:p>
        </p:txBody>
      </p:sp>
      <p:pic>
        <p:nvPicPr>
          <p:cNvPr id="202" name="Google Shape;202;p23"/>
          <p:cNvPicPr preferRelativeResize="0"/>
          <p:nvPr/>
        </p:nvPicPr>
        <p:blipFill>
          <a:blip r:embed="rId3">
            <a:alphaModFix/>
          </a:blip>
          <a:stretch>
            <a:fillRect/>
          </a:stretch>
        </p:blipFill>
        <p:spPr>
          <a:xfrm>
            <a:off x="581525" y="2789950"/>
            <a:ext cx="4762501" cy="1902475"/>
          </a:xfrm>
          <a:prstGeom prst="rect">
            <a:avLst/>
          </a:prstGeom>
          <a:noFill/>
          <a:ln cap="flat" cmpd="sng" w="9525">
            <a:solidFill>
              <a:srgbClr val="000000"/>
            </a:solidFill>
            <a:prstDash val="solid"/>
            <a:round/>
            <a:headEnd len="sm" w="sm" type="none"/>
            <a:tailEnd len="sm" w="sm" type="none"/>
          </a:ln>
        </p:spPr>
      </p:pic>
      <p:pic>
        <p:nvPicPr>
          <p:cNvPr id="203" name="Google Shape;203;p23"/>
          <p:cNvPicPr preferRelativeResize="0"/>
          <p:nvPr/>
        </p:nvPicPr>
        <p:blipFill>
          <a:blip r:embed="rId4">
            <a:alphaModFix/>
          </a:blip>
          <a:stretch>
            <a:fillRect/>
          </a:stretch>
        </p:blipFill>
        <p:spPr>
          <a:xfrm>
            <a:off x="2988500" y="691925"/>
            <a:ext cx="2355536" cy="20138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Expansion</a:t>
            </a:r>
            <a:endParaRPr/>
          </a:p>
        </p:txBody>
      </p:sp>
      <p:sp>
        <p:nvSpPr>
          <p:cNvPr id="209" name="Google Shape;209;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Potential to build heavy drinking warning application</a:t>
            </a:r>
            <a:endParaRPr/>
          </a:p>
          <a:p>
            <a:pPr indent="-298450" lvl="1" marL="914400" rtl="0" algn="l">
              <a:spcBef>
                <a:spcPts val="0"/>
              </a:spcBef>
              <a:spcAft>
                <a:spcPts val="0"/>
              </a:spcAft>
              <a:buSzPts val="1100"/>
              <a:buChar char="○"/>
            </a:pPr>
            <a:r>
              <a:rPr lang="en"/>
              <a:t>Would need to improve recall further - Type II errors</a:t>
            </a:r>
            <a:endParaRPr/>
          </a:p>
          <a:p>
            <a:pPr indent="-311150" lvl="0" marL="457200" rtl="0" algn="l">
              <a:spcBef>
                <a:spcPts val="0"/>
              </a:spcBef>
              <a:spcAft>
                <a:spcPts val="0"/>
              </a:spcAft>
              <a:buSzPts val="1300"/>
              <a:buChar char="●"/>
            </a:pPr>
            <a:r>
              <a:rPr lang="en"/>
              <a:t>Reprocess raw TAC readings, check if duplicate user has valid data</a:t>
            </a:r>
            <a:endParaRPr/>
          </a:p>
          <a:p>
            <a:pPr indent="-311150" lvl="0" marL="457200" rtl="0" algn="l">
              <a:spcBef>
                <a:spcPts val="0"/>
              </a:spcBef>
              <a:spcAft>
                <a:spcPts val="0"/>
              </a:spcAft>
              <a:buSzPts val="1300"/>
              <a:buChar char="●"/>
            </a:pPr>
            <a:r>
              <a:rPr lang="en"/>
              <a:t>Change threshold and re-evaluate models</a:t>
            </a:r>
            <a:endParaRPr/>
          </a:p>
          <a:p>
            <a:pPr indent="-311150" lvl="0" marL="457200" rtl="0" algn="l">
              <a:spcBef>
                <a:spcPts val="0"/>
              </a:spcBef>
              <a:spcAft>
                <a:spcPts val="0"/>
              </a:spcAft>
              <a:buSzPts val="1300"/>
              <a:buChar char="●"/>
            </a:pPr>
            <a:r>
              <a:rPr lang="en"/>
              <a:t>Attempt ensemble classifier of best models</a:t>
            </a:r>
            <a:endParaRPr/>
          </a:p>
          <a:p>
            <a:pPr indent="-311150" lvl="0" marL="457200" rtl="0" algn="l">
              <a:spcBef>
                <a:spcPts val="0"/>
              </a:spcBef>
              <a:spcAft>
                <a:spcPts val="0"/>
              </a:spcAft>
              <a:buSzPts val="1300"/>
              <a:buChar char="●"/>
            </a:pPr>
            <a:r>
              <a:rPr lang="en"/>
              <a:t>Compare drunk/sober movement to data of other activities:</a:t>
            </a:r>
            <a:endParaRPr/>
          </a:p>
          <a:p>
            <a:pPr indent="-298450" lvl="1" marL="914400" rtl="0" algn="l">
              <a:spcBef>
                <a:spcPts val="0"/>
              </a:spcBef>
              <a:spcAft>
                <a:spcPts val="0"/>
              </a:spcAft>
              <a:buSzPts val="1100"/>
              <a:buChar char="○"/>
            </a:pPr>
            <a:r>
              <a:rPr lang="en" u="sng">
                <a:solidFill>
                  <a:schemeClr val="hlink"/>
                </a:solidFill>
                <a:latin typeface="Arial"/>
                <a:ea typeface="Arial"/>
                <a:cs typeface="Arial"/>
                <a:sym typeface="Arial"/>
                <a:hlinkClick r:id="rId3"/>
              </a:rPr>
              <a:t>https://archive.ics.uci.edu/ml/datasets/WISDM+Smartphone+and+Smartwatch+Activity+and+Biometrics+Dataset+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135" name="Google Shape;135;p14"/>
          <p:cNvSpPr txBox="1"/>
          <p:nvPr>
            <p:ph idx="1" type="body"/>
          </p:nvPr>
        </p:nvSpPr>
        <p:spPr>
          <a:xfrm>
            <a:off x="300800" y="1307850"/>
            <a:ext cx="8682900" cy="3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Overview: Using phone accelerometer data, a machine learning model can predict whether an individual is drunk based on the variance in their movement.</a:t>
            </a:r>
            <a:endParaRPr sz="1100"/>
          </a:p>
          <a:p>
            <a:pPr indent="0" lvl="0" marL="0" rtl="0" algn="l">
              <a:spcBef>
                <a:spcPts val="1600"/>
              </a:spcBef>
              <a:spcAft>
                <a:spcPts val="0"/>
              </a:spcAft>
              <a:buNone/>
            </a:pPr>
            <a:r>
              <a:rPr lang="en" sz="1100"/>
              <a:t>Client: Public health organizations, sociologists, universities, younger people. Potential to create app that warns users of heavy alcohol use. </a:t>
            </a:r>
            <a:endParaRPr sz="1100"/>
          </a:p>
          <a:p>
            <a:pPr indent="0" lvl="0" marL="0" rtl="0" algn="l">
              <a:spcBef>
                <a:spcPts val="1600"/>
              </a:spcBef>
              <a:spcAft>
                <a:spcPts val="0"/>
              </a:spcAft>
              <a:buNone/>
            </a:pPr>
            <a:r>
              <a:rPr lang="en" sz="1100"/>
              <a:t>Data: UCI Detecting Heavy Drinking Dataset https://archive.ics.uci.edu/ml/datasets/Bar+Crawl%3A+Detecting+Heavy+Drinking</a:t>
            </a:r>
            <a:endParaRPr sz="1100"/>
          </a:p>
          <a:p>
            <a:pPr indent="0" lvl="0" marL="0" rtl="0" algn="l">
              <a:spcBef>
                <a:spcPts val="1600"/>
              </a:spcBef>
              <a:spcAft>
                <a:spcPts val="0"/>
              </a:spcAft>
              <a:buNone/>
            </a:pPr>
            <a:r>
              <a:rPr lang="en" sz="1100"/>
              <a:t>Data Description: Accelerometer data for 13 participants involved in a “bar crawl” event. CSV file includes position in 3 axes and time of measurement in milliseconds.  Additionally, separate CSV files for each participant of TAC (transdermal alcohol content) readings, taken roughly every half hour. “Clean” readings are shifted back in time by 45 minutes to account for time it takes to release alcohol through the skin.</a:t>
            </a:r>
            <a:endParaRPr sz="1100"/>
          </a:p>
          <a:p>
            <a:pPr indent="0" lvl="0" marL="0" rtl="0" algn="l">
              <a:spcBef>
                <a:spcPts val="1600"/>
              </a:spcBef>
              <a:spcAft>
                <a:spcPts val="0"/>
              </a:spcAft>
              <a:buNone/>
            </a:pPr>
            <a:r>
              <a:rPr lang="en" sz="1100"/>
              <a:t>Features: variance in 3 axes (continuous numerical), participant ID (categorical string), phone type (categorical string)</a:t>
            </a:r>
            <a:endParaRPr sz="1100"/>
          </a:p>
          <a:p>
            <a:pPr indent="0" lvl="0" marL="0" rtl="0" algn="l">
              <a:spcBef>
                <a:spcPts val="1600"/>
              </a:spcBef>
              <a:spcAft>
                <a:spcPts val="0"/>
              </a:spcAft>
              <a:buNone/>
            </a:pPr>
            <a:r>
              <a:rPr lang="en" sz="1100"/>
              <a:t>Target: "drunk" label (binary categorical)</a:t>
            </a:r>
            <a:endParaRPr sz="1100"/>
          </a:p>
          <a:p>
            <a:pPr indent="0" lvl="0" marL="0" rtl="0" algn="l">
              <a:spcBef>
                <a:spcPts val="1600"/>
              </a:spcBef>
              <a:spcAft>
                <a:spcPts val="160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141" name="Google Shape;141;p15"/>
          <p:cNvSpPr txBox="1"/>
          <p:nvPr>
            <p:ph idx="1" type="body"/>
          </p:nvPr>
        </p:nvSpPr>
        <p:spPr>
          <a:xfrm>
            <a:off x="130350" y="1567550"/>
            <a:ext cx="8206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Identified and dropped erroneous entries</a:t>
            </a:r>
            <a:endParaRPr/>
          </a:p>
          <a:p>
            <a:pPr indent="-311150" lvl="0" marL="457200" rtl="0" algn="l">
              <a:spcBef>
                <a:spcPts val="0"/>
              </a:spcBef>
              <a:spcAft>
                <a:spcPts val="0"/>
              </a:spcAft>
              <a:buSzPts val="1300"/>
              <a:buChar char="●"/>
            </a:pPr>
            <a:r>
              <a:rPr lang="en"/>
              <a:t>Timestamps converted from Unix Epoch format (milliseconds since 01/01/1970) to datetime </a:t>
            </a:r>
            <a:endParaRPr/>
          </a:p>
          <a:p>
            <a:pPr indent="-311150" lvl="0" marL="457200" rtl="0" algn="l">
              <a:spcBef>
                <a:spcPts val="0"/>
              </a:spcBef>
              <a:spcAft>
                <a:spcPts val="0"/>
              </a:spcAft>
              <a:buSzPts val="1300"/>
              <a:buChar char="●"/>
            </a:pPr>
            <a:r>
              <a:rPr lang="en"/>
              <a:t>Participant </a:t>
            </a:r>
            <a:r>
              <a:rPr lang="en"/>
              <a:t>IDs</a:t>
            </a:r>
            <a:r>
              <a:rPr lang="en"/>
              <a:t> looped over and TAC Readings compiled</a:t>
            </a:r>
            <a:endParaRPr/>
          </a:p>
          <a:p>
            <a:pPr indent="-311150" lvl="0" marL="457200" rtl="0" algn="l">
              <a:spcBef>
                <a:spcPts val="0"/>
              </a:spcBef>
              <a:spcAft>
                <a:spcPts val="0"/>
              </a:spcAft>
              <a:buSzPts val="1300"/>
              <a:buChar char="●"/>
            </a:pPr>
            <a:r>
              <a:rPr lang="en"/>
              <a:t>Two participants found to have identical TAC Readings; one dropped</a:t>
            </a:r>
            <a:endParaRPr/>
          </a:p>
          <a:p>
            <a:pPr indent="-311150" lvl="0" marL="457200" rtl="0" algn="l">
              <a:spcBef>
                <a:spcPts val="0"/>
              </a:spcBef>
              <a:spcAft>
                <a:spcPts val="0"/>
              </a:spcAft>
              <a:buSzPts val="1300"/>
              <a:buChar char="●"/>
            </a:pPr>
            <a:r>
              <a:rPr lang="en"/>
              <a:t>“Triple variance” calculator</a:t>
            </a:r>
            <a:endParaRPr/>
          </a:p>
          <a:p>
            <a:pPr indent="-298450" lvl="1" marL="914400" rtl="0" algn="l">
              <a:spcBef>
                <a:spcPts val="0"/>
              </a:spcBef>
              <a:spcAft>
                <a:spcPts val="0"/>
              </a:spcAft>
              <a:buSzPts val="1100"/>
              <a:buChar char="○"/>
            </a:pPr>
            <a:r>
              <a:rPr lang="en"/>
              <a:t>Average TAC calculated within window (30 minutes)</a:t>
            </a:r>
            <a:endParaRPr/>
          </a:p>
          <a:p>
            <a:pPr indent="-298450" lvl="1" marL="914400" rtl="0" algn="l">
              <a:spcBef>
                <a:spcPts val="0"/>
              </a:spcBef>
              <a:spcAft>
                <a:spcPts val="0"/>
              </a:spcAft>
              <a:buSzPts val="1100"/>
              <a:buChar char="○"/>
            </a:pPr>
            <a:r>
              <a:rPr lang="en"/>
              <a:t>Window broken into 3 sub-windows (10 minutes each)</a:t>
            </a:r>
            <a:endParaRPr/>
          </a:p>
          <a:p>
            <a:pPr indent="-298450" lvl="1" marL="914400" rtl="0" algn="l">
              <a:spcBef>
                <a:spcPts val="0"/>
              </a:spcBef>
              <a:spcAft>
                <a:spcPts val="0"/>
              </a:spcAft>
              <a:buSzPts val="1100"/>
              <a:buChar char="○"/>
            </a:pPr>
            <a:r>
              <a:rPr lang="en"/>
              <a:t>In each sub-window, standard deviation of movement calculated</a:t>
            </a:r>
            <a:endParaRPr/>
          </a:p>
          <a:p>
            <a:pPr indent="-298450" lvl="1" marL="914400" rtl="0" algn="l">
              <a:spcBef>
                <a:spcPts val="0"/>
              </a:spcBef>
              <a:spcAft>
                <a:spcPts val="0"/>
              </a:spcAft>
              <a:buSzPts val="1100"/>
              <a:buChar char="○"/>
            </a:pPr>
            <a:r>
              <a:rPr lang="en"/>
              <a:t>TAC used to generate “drunk” label - 1 for drunk, 0 for sober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47" name="Google Shape;147;p16"/>
          <p:cNvSpPr txBox="1"/>
          <p:nvPr>
            <p:ph idx="1" type="body"/>
          </p:nvPr>
        </p:nvSpPr>
        <p:spPr>
          <a:xfrm>
            <a:off x="6186225" y="1634275"/>
            <a:ext cx="2676900" cy="2947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Observable difference between drunk and sober movement</a:t>
            </a:r>
            <a:endParaRPr/>
          </a:p>
          <a:p>
            <a:pPr indent="-311150" lvl="0" marL="457200" rtl="0" algn="l">
              <a:spcBef>
                <a:spcPts val="0"/>
              </a:spcBef>
              <a:spcAft>
                <a:spcPts val="0"/>
              </a:spcAft>
              <a:buSzPts val="1300"/>
              <a:buChar char="●"/>
            </a:pPr>
            <a:r>
              <a:rPr lang="en"/>
              <a:t>Variance generally increases late at night, when participants are drinking most</a:t>
            </a:r>
            <a:endParaRPr/>
          </a:p>
          <a:p>
            <a:pPr indent="-311150" lvl="0" marL="457200" rtl="0" algn="l">
              <a:spcBef>
                <a:spcPts val="0"/>
              </a:spcBef>
              <a:spcAft>
                <a:spcPts val="0"/>
              </a:spcAft>
              <a:buSzPts val="1300"/>
              <a:buChar char="●"/>
            </a:pPr>
            <a:r>
              <a:rPr lang="en"/>
              <a:t>Less variance towards end of event as participants sober up</a:t>
            </a:r>
            <a:endParaRPr/>
          </a:p>
        </p:txBody>
      </p:sp>
      <p:pic>
        <p:nvPicPr>
          <p:cNvPr id="148" name="Google Shape;148;p16"/>
          <p:cNvPicPr preferRelativeResize="0"/>
          <p:nvPr/>
        </p:nvPicPr>
        <p:blipFill>
          <a:blip r:embed="rId3">
            <a:alphaModFix/>
          </a:blip>
          <a:stretch>
            <a:fillRect/>
          </a:stretch>
        </p:blipFill>
        <p:spPr>
          <a:xfrm>
            <a:off x="315475" y="1588925"/>
            <a:ext cx="5870745" cy="303850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cont’d</a:t>
            </a:r>
            <a:endParaRPr/>
          </a:p>
        </p:txBody>
      </p:sp>
      <p:sp>
        <p:nvSpPr>
          <p:cNvPr id="154" name="Google Shape;154;p17"/>
          <p:cNvSpPr txBox="1"/>
          <p:nvPr>
            <p:ph idx="1" type="body"/>
          </p:nvPr>
        </p:nvSpPr>
        <p:spPr>
          <a:xfrm>
            <a:off x="819150" y="1634300"/>
            <a:ext cx="4654800" cy="1101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Acceleration data found to be normally distributed</a:t>
            </a:r>
            <a:endParaRPr/>
          </a:p>
          <a:p>
            <a:pPr indent="-311150" lvl="0" marL="457200" rtl="0" algn="l">
              <a:spcBef>
                <a:spcPts val="0"/>
              </a:spcBef>
              <a:spcAft>
                <a:spcPts val="0"/>
              </a:spcAft>
              <a:buSzPts val="1300"/>
              <a:buChar char="●"/>
            </a:pPr>
            <a:r>
              <a:rPr lang="en"/>
              <a:t>To find original positions, acceleration data integrated twice: once for velocity, twice for position.</a:t>
            </a:r>
            <a:endParaRPr/>
          </a:p>
          <a:p>
            <a:pPr indent="-311150" lvl="0" marL="457200" rtl="0" algn="l">
              <a:spcBef>
                <a:spcPts val="0"/>
              </a:spcBef>
              <a:spcAft>
                <a:spcPts val="0"/>
              </a:spcAft>
              <a:buSzPts val="1300"/>
              <a:buChar char="●"/>
            </a:pPr>
            <a:r>
              <a:rPr lang="en"/>
              <a:t>Positional data seemingly randomly distributed</a:t>
            </a:r>
            <a:endParaRPr/>
          </a:p>
        </p:txBody>
      </p:sp>
      <p:pic>
        <p:nvPicPr>
          <p:cNvPr id="155" name="Google Shape;155;p17"/>
          <p:cNvPicPr preferRelativeResize="0"/>
          <p:nvPr/>
        </p:nvPicPr>
        <p:blipFill>
          <a:blip r:embed="rId3">
            <a:alphaModFix/>
          </a:blip>
          <a:stretch>
            <a:fillRect/>
          </a:stretch>
        </p:blipFill>
        <p:spPr>
          <a:xfrm>
            <a:off x="1600450" y="2735675"/>
            <a:ext cx="2420100" cy="1729550"/>
          </a:xfrm>
          <a:prstGeom prst="rect">
            <a:avLst/>
          </a:prstGeom>
          <a:noFill/>
          <a:ln cap="flat" cmpd="sng" w="9525">
            <a:solidFill>
              <a:srgbClr val="000000"/>
            </a:solidFill>
            <a:prstDash val="solid"/>
            <a:round/>
            <a:headEnd len="sm" w="sm" type="none"/>
            <a:tailEnd len="sm" w="sm" type="none"/>
          </a:ln>
        </p:spPr>
      </p:pic>
      <p:pic>
        <p:nvPicPr>
          <p:cNvPr id="156" name="Google Shape;156;p17"/>
          <p:cNvPicPr preferRelativeResize="0"/>
          <p:nvPr/>
        </p:nvPicPr>
        <p:blipFill>
          <a:blip r:embed="rId4">
            <a:alphaModFix/>
          </a:blip>
          <a:stretch>
            <a:fillRect/>
          </a:stretch>
        </p:blipFill>
        <p:spPr>
          <a:xfrm>
            <a:off x="5459900" y="651700"/>
            <a:ext cx="2878900" cy="2057424"/>
          </a:xfrm>
          <a:prstGeom prst="rect">
            <a:avLst/>
          </a:prstGeom>
          <a:noFill/>
          <a:ln cap="flat" cmpd="sng" w="9525">
            <a:solidFill>
              <a:srgbClr val="000000"/>
            </a:solidFill>
            <a:prstDash val="solid"/>
            <a:round/>
            <a:headEnd len="sm" w="sm" type="none"/>
            <a:tailEnd len="sm" w="sm" type="none"/>
          </a:ln>
        </p:spPr>
      </p:pic>
      <p:pic>
        <p:nvPicPr>
          <p:cNvPr id="157" name="Google Shape;157;p17"/>
          <p:cNvPicPr preferRelativeResize="0"/>
          <p:nvPr/>
        </p:nvPicPr>
        <p:blipFill>
          <a:blip r:embed="rId5">
            <a:alphaModFix/>
          </a:blip>
          <a:stretch>
            <a:fillRect/>
          </a:stretch>
        </p:blipFill>
        <p:spPr>
          <a:xfrm>
            <a:off x="5473950" y="2781287"/>
            <a:ext cx="2878900" cy="2057413"/>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748975" y="6450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the Crawl</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4" name="Google Shape;164;p18"/>
          <p:cNvPicPr preferRelativeResize="0"/>
          <p:nvPr/>
        </p:nvPicPr>
        <p:blipFill>
          <a:blip r:embed="rId3">
            <a:alphaModFix/>
          </a:blip>
          <a:stretch>
            <a:fillRect/>
          </a:stretch>
        </p:blipFill>
        <p:spPr>
          <a:xfrm>
            <a:off x="330875" y="1990735"/>
            <a:ext cx="4241124" cy="2174491"/>
          </a:xfrm>
          <a:prstGeom prst="rect">
            <a:avLst/>
          </a:prstGeom>
          <a:noFill/>
          <a:ln cap="flat" cmpd="sng" w="9525">
            <a:solidFill>
              <a:srgbClr val="000000"/>
            </a:solidFill>
            <a:prstDash val="solid"/>
            <a:round/>
            <a:headEnd len="sm" w="sm" type="none"/>
            <a:tailEnd len="sm" w="sm" type="none"/>
          </a:ln>
        </p:spPr>
      </p:pic>
      <p:pic>
        <p:nvPicPr>
          <p:cNvPr id="165" name="Google Shape;165;p18"/>
          <p:cNvPicPr preferRelativeResize="0"/>
          <p:nvPr/>
        </p:nvPicPr>
        <p:blipFill>
          <a:blip r:embed="rId4">
            <a:alphaModFix/>
          </a:blip>
          <a:stretch>
            <a:fillRect/>
          </a:stretch>
        </p:blipFill>
        <p:spPr>
          <a:xfrm>
            <a:off x="4644200" y="1990725"/>
            <a:ext cx="4241124" cy="217448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358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Inferential Statistics</a:t>
            </a:r>
            <a:endParaRPr/>
          </a:p>
        </p:txBody>
      </p:sp>
      <p:sp>
        <p:nvSpPr>
          <p:cNvPr id="171" name="Google Shape;171;p19"/>
          <p:cNvSpPr txBox="1"/>
          <p:nvPr>
            <p:ph idx="1" type="body"/>
          </p:nvPr>
        </p:nvSpPr>
        <p:spPr>
          <a:xfrm>
            <a:off x="4812625" y="1058250"/>
            <a:ext cx="3739800" cy="3440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Z-test used to calculate p-values</a:t>
            </a:r>
            <a:endParaRPr/>
          </a:p>
          <a:p>
            <a:pPr indent="-311150" lvl="0" marL="457200" rtl="0" algn="l">
              <a:spcBef>
                <a:spcPts val="0"/>
              </a:spcBef>
              <a:spcAft>
                <a:spcPts val="0"/>
              </a:spcAft>
              <a:buSzPts val="1300"/>
              <a:buChar char="●"/>
            </a:pPr>
            <a:r>
              <a:rPr lang="en"/>
              <a:t>Null hypothesis: no difference between drunk and sober movement</a:t>
            </a:r>
            <a:endParaRPr/>
          </a:p>
          <a:p>
            <a:pPr indent="-311150" lvl="0" marL="457200" rtl="0" algn="l">
              <a:spcBef>
                <a:spcPts val="0"/>
              </a:spcBef>
              <a:spcAft>
                <a:spcPts val="0"/>
              </a:spcAft>
              <a:buSzPts val="1300"/>
              <a:buChar char="●"/>
            </a:pPr>
            <a:r>
              <a:rPr lang="en"/>
              <a:t>Alternative hypothesis: statistically significant difference between groups</a:t>
            </a:r>
            <a:endParaRPr/>
          </a:p>
          <a:p>
            <a:pPr indent="-311150" lvl="0" marL="457200" rtl="0" algn="l">
              <a:spcBef>
                <a:spcPts val="0"/>
              </a:spcBef>
              <a:spcAft>
                <a:spcPts val="0"/>
              </a:spcAft>
              <a:buSzPts val="1300"/>
              <a:buChar char="●"/>
            </a:pPr>
            <a:r>
              <a:rPr lang="en"/>
              <a:t>P-values:</a:t>
            </a:r>
            <a:endParaRPr/>
          </a:p>
          <a:p>
            <a:pPr indent="-298450" lvl="1" marL="914400" rtl="0" algn="l">
              <a:spcBef>
                <a:spcPts val="0"/>
              </a:spcBef>
              <a:spcAft>
                <a:spcPts val="0"/>
              </a:spcAft>
              <a:buSzPts val="1100"/>
              <a:buChar char="○"/>
            </a:pPr>
            <a:r>
              <a:rPr lang="en"/>
              <a:t>X: 1.7e-7</a:t>
            </a:r>
            <a:endParaRPr/>
          </a:p>
          <a:p>
            <a:pPr indent="-298450" lvl="1" marL="914400" rtl="0" algn="l">
              <a:spcBef>
                <a:spcPts val="0"/>
              </a:spcBef>
              <a:spcAft>
                <a:spcPts val="0"/>
              </a:spcAft>
              <a:buSzPts val="1100"/>
              <a:buChar char="○"/>
            </a:pPr>
            <a:r>
              <a:rPr lang="en"/>
              <a:t>Y: 0.0001</a:t>
            </a:r>
            <a:endParaRPr/>
          </a:p>
          <a:p>
            <a:pPr indent="-298450" lvl="1" marL="914400" rtl="0" algn="l">
              <a:spcBef>
                <a:spcPts val="0"/>
              </a:spcBef>
              <a:spcAft>
                <a:spcPts val="0"/>
              </a:spcAft>
              <a:buSzPts val="1100"/>
              <a:buChar char="○"/>
            </a:pPr>
            <a:r>
              <a:rPr lang="en"/>
              <a:t>Z: 3.3e-7</a:t>
            </a:r>
            <a:endParaRPr/>
          </a:p>
          <a:p>
            <a:pPr indent="-298450" lvl="1" marL="914400" rtl="0" algn="l">
              <a:spcBef>
                <a:spcPts val="0"/>
              </a:spcBef>
              <a:spcAft>
                <a:spcPts val="0"/>
              </a:spcAft>
              <a:buSzPts val="1100"/>
              <a:buChar char="○"/>
            </a:pPr>
            <a:r>
              <a:rPr lang="en"/>
              <a:t>Significance level: 0.05</a:t>
            </a:r>
            <a:endParaRPr/>
          </a:p>
          <a:p>
            <a:pPr indent="-311150" lvl="0" marL="457200" rtl="0" algn="l">
              <a:spcBef>
                <a:spcPts val="0"/>
              </a:spcBef>
              <a:spcAft>
                <a:spcPts val="0"/>
              </a:spcAft>
              <a:buSzPts val="1300"/>
              <a:buChar char="●"/>
            </a:pPr>
            <a:r>
              <a:rPr lang="en"/>
              <a:t>Conclusion: null hypothesis is rejected; there is a statistically significant difference between drunk and sober movement</a:t>
            </a:r>
            <a:endParaRPr/>
          </a:p>
        </p:txBody>
      </p:sp>
      <p:pic>
        <p:nvPicPr>
          <p:cNvPr id="172" name="Google Shape;172;p19"/>
          <p:cNvPicPr preferRelativeResize="0"/>
          <p:nvPr/>
        </p:nvPicPr>
        <p:blipFill>
          <a:blip r:embed="rId3">
            <a:alphaModFix/>
          </a:blip>
          <a:stretch>
            <a:fillRect/>
          </a:stretch>
        </p:blipFill>
        <p:spPr>
          <a:xfrm>
            <a:off x="939450" y="1058250"/>
            <a:ext cx="2518952" cy="1709750"/>
          </a:xfrm>
          <a:prstGeom prst="rect">
            <a:avLst/>
          </a:prstGeom>
          <a:noFill/>
          <a:ln cap="flat" cmpd="sng" w="9525">
            <a:solidFill>
              <a:srgbClr val="000000"/>
            </a:solidFill>
            <a:prstDash val="solid"/>
            <a:round/>
            <a:headEnd len="sm" w="sm" type="none"/>
            <a:tailEnd len="sm" w="sm" type="none"/>
          </a:ln>
        </p:spPr>
      </p:pic>
      <p:pic>
        <p:nvPicPr>
          <p:cNvPr id="173" name="Google Shape;173;p19"/>
          <p:cNvPicPr preferRelativeResize="0"/>
          <p:nvPr/>
        </p:nvPicPr>
        <p:blipFill>
          <a:blip r:embed="rId4">
            <a:alphaModFix/>
          </a:blip>
          <a:stretch>
            <a:fillRect/>
          </a:stretch>
        </p:blipFill>
        <p:spPr>
          <a:xfrm>
            <a:off x="939450" y="2968675"/>
            <a:ext cx="2518950" cy="17552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Models</a:t>
            </a:r>
            <a:endParaRPr/>
          </a:p>
        </p:txBody>
      </p:sp>
      <p:sp>
        <p:nvSpPr>
          <p:cNvPr id="179" name="Google Shape;179;p20"/>
          <p:cNvSpPr txBox="1"/>
          <p:nvPr>
            <p:ph idx="1" type="body"/>
          </p:nvPr>
        </p:nvSpPr>
        <p:spPr>
          <a:xfrm>
            <a:off x="4271200" y="1505025"/>
            <a:ext cx="40536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Reminder: variances are features, target is “drunk” label</a:t>
            </a:r>
            <a:endParaRPr/>
          </a:p>
          <a:p>
            <a:pPr indent="-311150" lvl="0" marL="457200" rtl="0" algn="l">
              <a:spcBef>
                <a:spcPts val="0"/>
              </a:spcBef>
              <a:spcAft>
                <a:spcPts val="0"/>
              </a:spcAft>
              <a:buSzPts val="1300"/>
              <a:buChar char="●"/>
            </a:pPr>
            <a:r>
              <a:rPr lang="en"/>
              <a:t>Standard Scaler or MinMax Scaler used for some models</a:t>
            </a:r>
            <a:endParaRPr/>
          </a:p>
          <a:p>
            <a:pPr indent="-311150" lvl="0" marL="457200" rtl="0" algn="l">
              <a:spcBef>
                <a:spcPts val="0"/>
              </a:spcBef>
              <a:spcAft>
                <a:spcPts val="0"/>
              </a:spcAft>
              <a:buSzPts val="1300"/>
              <a:buChar char="●"/>
            </a:pPr>
            <a:r>
              <a:rPr lang="en"/>
              <a:t>Participant IDs converted from categorical strings to binary numericals (dummy variables) with one-hot encoding</a:t>
            </a:r>
            <a:endParaRPr/>
          </a:p>
          <a:p>
            <a:pPr indent="-311150" lvl="0" marL="457200" rtl="0" algn="l">
              <a:spcBef>
                <a:spcPts val="0"/>
              </a:spcBef>
              <a:spcAft>
                <a:spcPts val="0"/>
              </a:spcAft>
              <a:buSzPts val="1300"/>
              <a:buChar char="●"/>
            </a:pPr>
            <a:r>
              <a:rPr lang="en"/>
              <a:t>TAC tested as feature, but considered “cheating” based on collinearity with “drunk” label</a:t>
            </a:r>
            <a:endParaRPr/>
          </a:p>
          <a:p>
            <a:pPr indent="-311150" lvl="0" marL="457200" rtl="0" algn="l">
              <a:spcBef>
                <a:spcPts val="0"/>
              </a:spcBef>
              <a:spcAft>
                <a:spcPts val="0"/>
              </a:spcAft>
              <a:buSzPts val="1300"/>
              <a:buChar char="●"/>
            </a:pPr>
            <a:r>
              <a:rPr lang="en"/>
              <a:t>4 algorithms used: Logistic Regression, Support Vector Classifier, Random Forest, Gradient Boost</a:t>
            </a:r>
            <a:endParaRPr/>
          </a:p>
        </p:txBody>
      </p:sp>
      <p:pic>
        <p:nvPicPr>
          <p:cNvPr id="180" name="Google Shape;180;p20"/>
          <p:cNvPicPr preferRelativeResize="0"/>
          <p:nvPr/>
        </p:nvPicPr>
        <p:blipFill>
          <a:blip r:embed="rId3">
            <a:alphaModFix/>
          </a:blip>
          <a:stretch>
            <a:fillRect/>
          </a:stretch>
        </p:blipFill>
        <p:spPr>
          <a:xfrm>
            <a:off x="332875" y="1505025"/>
            <a:ext cx="3857625" cy="29337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Improving and Evaluating</a:t>
            </a:r>
            <a:endParaRPr/>
          </a:p>
        </p:txBody>
      </p:sp>
      <p:sp>
        <p:nvSpPr>
          <p:cNvPr id="186" name="Google Shape;186;p21"/>
          <p:cNvSpPr txBox="1"/>
          <p:nvPr>
            <p:ph idx="1" type="body"/>
          </p:nvPr>
        </p:nvSpPr>
        <p:spPr>
          <a:xfrm>
            <a:off x="819150" y="1493925"/>
            <a:ext cx="7505700" cy="324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is a time series, therefore it requires stratified sampling; otherwise, collinearity with time means “future leakage” will contaminate model</a:t>
            </a:r>
            <a:endParaRPr/>
          </a:p>
          <a:p>
            <a:pPr indent="-311150" lvl="0" marL="457200" rtl="0" algn="l">
              <a:spcBef>
                <a:spcPts val="0"/>
              </a:spcBef>
              <a:spcAft>
                <a:spcPts val="0"/>
              </a:spcAft>
              <a:buSzPts val="1300"/>
              <a:buChar char="●"/>
            </a:pPr>
            <a:r>
              <a:rPr lang="en"/>
              <a:t>Originally, naively split data into first 70% training, last 30% test</a:t>
            </a:r>
            <a:endParaRPr/>
          </a:p>
          <a:p>
            <a:pPr indent="-311150" lvl="0" marL="457200" rtl="0" algn="l">
              <a:spcBef>
                <a:spcPts val="0"/>
              </a:spcBef>
              <a:spcAft>
                <a:spcPts val="0"/>
              </a:spcAft>
              <a:buSzPts val="1300"/>
              <a:buChar char="●"/>
            </a:pPr>
            <a:r>
              <a:rPr lang="en"/>
              <a:t>Realized mistake - had to split for each participant, not for the entire dataset at once</a:t>
            </a:r>
            <a:endParaRPr/>
          </a:p>
          <a:p>
            <a:pPr indent="-311150" lvl="0" marL="457200" rtl="0" algn="l">
              <a:spcBef>
                <a:spcPts val="0"/>
              </a:spcBef>
              <a:spcAft>
                <a:spcPts val="0"/>
              </a:spcAft>
              <a:buSzPts val="1300"/>
              <a:buChar char="●"/>
            </a:pPr>
            <a:r>
              <a:rPr lang="en"/>
              <a:t>Proper split made models more stable and effective</a:t>
            </a:r>
            <a:endParaRPr/>
          </a:p>
          <a:p>
            <a:pPr indent="-311150" lvl="0" marL="457200" rtl="0" algn="l">
              <a:spcBef>
                <a:spcPts val="0"/>
              </a:spcBef>
              <a:spcAft>
                <a:spcPts val="0"/>
              </a:spcAft>
              <a:buSzPts val="1300"/>
              <a:buChar char="●"/>
            </a:pPr>
            <a:r>
              <a:rPr lang="en"/>
              <a:t>Evaluation metric - F1</a:t>
            </a:r>
            <a:endParaRPr/>
          </a:p>
          <a:p>
            <a:pPr indent="-298450" lvl="1" marL="914400" rtl="0" algn="l">
              <a:spcBef>
                <a:spcPts val="0"/>
              </a:spcBef>
              <a:spcAft>
                <a:spcPts val="0"/>
              </a:spcAft>
              <a:buSzPts val="1100"/>
              <a:buChar char="○"/>
            </a:pPr>
            <a:r>
              <a:rPr lang="en"/>
              <a:t>Class imbalance - only 30% drunk</a:t>
            </a:r>
            <a:endParaRPr/>
          </a:p>
          <a:p>
            <a:pPr indent="-298450" lvl="1" marL="914400" rtl="0" algn="l">
              <a:spcBef>
                <a:spcPts val="0"/>
              </a:spcBef>
              <a:spcAft>
                <a:spcPts val="0"/>
              </a:spcAft>
              <a:buSzPts val="1100"/>
              <a:buChar char="○"/>
            </a:pPr>
            <a:r>
              <a:rPr lang="en"/>
              <a:t>Null accuracy - ~85%; hence, accuracy bad metric</a:t>
            </a:r>
            <a:endParaRPr/>
          </a:p>
          <a:p>
            <a:pPr indent="-298450" lvl="1" marL="914400" rtl="0" algn="l">
              <a:spcBef>
                <a:spcPts val="0"/>
              </a:spcBef>
              <a:spcAft>
                <a:spcPts val="0"/>
              </a:spcAft>
              <a:buSzPts val="1100"/>
              <a:buChar char="○"/>
            </a:pPr>
            <a:r>
              <a:rPr lang="en"/>
              <a:t>F1 measures precision and recall</a:t>
            </a:r>
            <a:endParaRPr/>
          </a:p>
          <a:p>
            <a:pPr indent="-298450" lvl="2" marL="1371600" rtl="0" algn="l">
              <a:spcBef>
                <a:spcPts val="0"/>
              </a:spcBef>
              <a:spcAft>
                <a:spcPts val="0"/>
              </a:spcAft>
              <a:buSzPts val="1100"/>
              <a:buChar char="■"/>
            </a:pPr>
            <a:r>
              <a:rPr lang="en"/>
              <a:t>Want to avoid Type II errors - when someone is drunk but model predicts they’re sober (recall)</a:t>
            </a:r>
            <a:endParaRPr/>
          </a:p>
          <a:p>
            <a:pPr indent="-311150" lvl="0" marL="457200" rtl="0" algn="l">
              <a:spcBef>
                <a:spcPts val="0"/>
              </a:spcBef>
              <a:spcAft>
                <a:spcPts val="0"/>
              </a:spcAft>
              <a:buSzPts val="1300"/>
              <a:buChar char="●"/>
            </a:pPr>
            <a:r>
              <a:rPr lang="en"/>
              <a:t>Adjusting probability threshold to account for class imbalance yielded questionable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