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2C93C58-52A4-4768-A74B-BEDC3256D95B}">
  <a:tblStyle styleId="{22C93C58-52A4-4768-A74B-BEDC3256D95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ff2002ff4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6ff2002ff4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ff2002ff4_0_1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ff2002ff4_0_1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ff2002ff4_0_1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6ff2002ff4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ff2002ff4_0_1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6ff2002ff4_0_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ff2002ff4_0_1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ff2002ff4_0_1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ff2002ff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ff2002ff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ff2002ff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ff2002ff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ff2002ff4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ff2002ff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ff2002ff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ff2002ff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ff2002ff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ff2002ff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ff2002ff4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ff2002ff4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ff2002ff4_0_1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ff2002ff4_0_1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ff2002ff4_0_1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ff2002ff4_0_1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cdc.gov/drugoverdose/epidemic/index.html" TargetMode="External"/><Relationship Id="rId5" Type="http://schemas.openxmlformats.org/officeDocument/2006/relationships/hyperlink" Target="https://wonder.cdc.gov/" TargetMode="External"/><Relationship Id="rId6" Type="http://schemas.openxmlformats.org/officeDocument/2006/relationships/hyperlink" Target="https://usafacts.org/articles/opioid-addiction-deaths-and-treatment-latest-analysis-data/?utm_source=google&amp;utm_medium=cpc&amp;utm_campaign=healthcare&amp;gclid=Cj0KCQiAqNPyBRCjARIsAKA-WFyOzwl_xs0P1HFuumUFBhVuVmoeEhSKC6R6eqRirJuct7lXhzISK_IaAqNZEALw_wc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paultimothymooney/pain-pills-in-the-usa" TargetMode="External"/><Relationship Id="rId4" Type="http://schemas.openxmlformats.org/officeDocument/2006/relationships/hyperlink" Target="https://wonder.cdc.gov/mcd.html" TargetMode="External"/><Relationship Id="rId5" Type="http://schemas.openxmlformats.org/officeDocument/2006/relationships/hyperlink" Target="https://factfinder.census.gov/faces/nav/jsf/pages/index.x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825505"/>
            <a:ext cx="4255500" cy="26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Overdose Risk From Opioid Prescriptions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 Dubow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title"/>
          </p:nvPr>
        </p:nvSpPr>
        <p:spPr>
          <a:xfrm>
            <a:off x="1303800" y="294025"/>
            <a:ext cx="70305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Top States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2" name="Google Shape;342;p22"/>
          <p:cNvSpPr txBox="1"/>
          <p:nvPr>
            <p:ph idx="1" type="body"/>
          </p:nvPr>
        </p:nvSpPr>
        <p:spPr>
          <a:xfrm>
            <a:off x="456950" y="1354425"/>
            <a:ext cx="4584300" cy="3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Seems to be a rural, Southern tendency both for prescriptions and overdoses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43" name="Google Shape;3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625" y="546900"/>
            <a:ext cx="3574250" cy="195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4" name="Google Shape;3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8625" y="2874615"/>
            <a:ext cx="3574250" cy="197523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type="title"/>
          </p:nvPr>
        </p:nvSpPr>
        <p:spPr>
          <a:xfrm>
            <a:off x="1303800" y="257550"/>
            <a:ext cx="3174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Analyzing Trends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0" name="Google Shape;350;p23"/>
          <p:cNvSpPr txBox="1"/>
          <p:nvPr>
            <p:ph idx="1" type="body"/>
          </p:nvPr>
        </p:nvSpPr>
        <p:spPr>
          <a:xfrm>
            <a:off x="1117675" y="758975"/>
            <a:ext cx="3454500" cy="19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Prescription rates and death rates both steadily increasing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“Pain Ratio”  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death rate over prescription rate, a measure of how deadly the prescriptions are 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Decreases over time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May account for “Second Wave” of growing heroin abuse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51" name="Google Shape;3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400" y="257550"/>
            <a:ext cx="3990975" cy="213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2" name="Google Shape;3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400" y="2711106"/>
            <a:ext cx="3990975" cy="207606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3" name="Google Shape;3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325" y="2711100"/>
            <a:ext cx="3877234" cy="20760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 Deadly Are They?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9" name="Google Shape;359;p24"/>
          <p:cNvSpPr txBox="1"/>
          <p:nvPr>
            <p:ph idx="1" type="body"/>
          </p:nvPr>
        </p:nvSpPr>
        <p:spPr>
          <a:xfrm>
            <a:off x="383550" y="1338125"/>
            <a:ext cx="4641600" cy="3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Hypothesis: Given the number of prescriptions across the United States, pain pills are actually less deadly than expected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Testing: Simulate pain ratios and compare to see how likely the observed dataset is to occur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Methods: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Randomly sampling values in the range of the original observations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Markov Chain Monte Carlo</a:t>
            </a:r>
            <a:endParaRPr>
              <a:solidFill>
                <a:schemeClr val="lt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</a:pPr>
            <a:r>
              <a:rPr lang="en">
                <a:solidFill>
                  <a:schemeClr val="lt1"/>
                </a:solidFill>
              </a:rPr>
              <a:t>Randomly generates a large number of samples from the original distribution and tends towards values with higher probability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Conclusion: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Fewer than 5% of the MCMC values are as small as the observed values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Fail to reject original hypothesis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60" name="Google Shape;3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150" y="1754100"/>
            <a:ext cx="4126075" cy="26643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Finding Key 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6" name="Google Shape;366;p25"/>
          <p:cNvSpPr txBox="1"/>
          <p:nvPr>
            <p:ph idx="1" type="body"/>
          </p:nvPr>
        </p:nvSpPr>
        <p:spPr>
          <a:xfrm>
            <a:off x="1303800" y="1476800"/>
            <a:ext cx="7030500" cy="30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Easy to do with a Lasso model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Unimportant features reduce to 0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Sklearn allows direct examination of feature coefficients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Most important feature: prescription rate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Population also important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Some demographic features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black male population from ages 0 to 4, male Pacific Islanders ages 15 to 19, indigenous females ages 45 to 49, white males 85 and up, and the total population ages 80 to 84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may be using these features to understand whole demographic picture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2" name="Google Shape;372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Model able to predict death rates at about 80% accuracy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Some evidence of “Second Wave” seen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Prescription rate and population totals most important factors in predicting overdose risk, along with some demographic features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Sobering Statistics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3035400" cy="26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America’s Opioid Crisis: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700,000+ drug overdoses 1999-2017</a:t>
            </a:r>
            <a:r>
              <a:rPr baseline="30000" lang="en">
                <a:solidFill>
                  <a:schemeClr val="lt1"/>
                </a:solidFill>
              </a:rPr>
              <a:t>1</a:t>
            </a:r>
            <a:endParaRPr baseline="300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~68% of the 70,000 drug overdoses in 2017 from opioids</a:t>
            </a:r>
            <a:r>
              <a:rPr baseline="30000" lang="en">
                <a:solidFill>
                  <a:schemeClr val="lt1"/>
                </a:solidFill>
              </a:rPr>
              <a:t>1</a:t>
            </a:r>
            <a:endParaRPr baseline="300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130 die every day from opioid overdose</a:t>
            </a:r>
            <a:r>
              <a:rPr baseline="30000"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US economic cost of $78 Billion</a:t>
            </a:r>
            <a:r>
              <a:rPr baseline="30000" lang="en">
                <a:solidFill>
                  <a:schemeClr val="lt1"/>
                </a:solidFill>
              </a:rPr>
              <a:t>3</a:t>
            </a:r>
            <a:endParaRPr baseline="30000">
              <a:solidFill>
                <a:schemeClr val="lt1"/>
              </a:solidFill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675" y="1597875"/>
            <a:ext cx="3989249" cy="28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/>
        </p:nvSpPr>
        <p:spPr>
          <a:xfrm>
            <a:off x="1303800" y="4272575"/>
            <a:ext cx="62316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Sources: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1: </a:t>
            </a:r>
            <a:r>
              <a:rPr lang="en" sz="10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https://www.cdc.gov/drugoverdose/epidemic/index.html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2: </a:t>
            </a:r>
            <a:r>
              <a:rPr lang="en" sz="10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https://wonder.cdc.gov/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3: </a:t>
            </a:r>
            <a:r>
              <a:rPr lang="en" sz="10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  <a:hlinkClick r:id="rId6"/>
              </a:rPr>
              <a:t>https://usafacts.org/articles/opioid-addiction-deaths-and-treatment-latest-analysis-data/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Statement of Purpose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Calculate an individual’s overdose risk, given their demographic background and location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Identify the primary factors in this risk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Look for evidence of “Second Wave” - rise of Heroin overdoses 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Sources of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Records of opioid purchases by legal distributors 2006-12, compiled by the Washington Post: </a:t>
            </a:r>
            <a:r>
              <a:rPr lang="en" u="sng">
                <a:solidFill>
                  <a:schemeClr val="lt1"/>
                </a:solidFill>
                <a:hlinkClick r:id="rId3"/>
              </a:rPr>
              <a:t>https://www.kaggle.com/paultimothymooney/pain-pills-in-the-usa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Statistics on opioid overdose from the Multiple Cause of Death dataset, part of the CDC Wonder database of health statistics: </a:t>
            </a:r>
            <a:r>
              <a:rPr lang="en" u="sng">
                <a:solidFill>
                  <a:schemeClr val="lt1"/>
                </a:solidFill>
                <a:hlinkClick r:id="rId4"/>
              </a:rPr>
              <a:t>https://wonder.cdc.gov/mcd.html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Demographic data from the 2010 U.S. Census, separated by race, age, gender: </a:t>
            </a:r>
            <a:r>
              <a:rPr lang="en" u="sng">
                <a:solidFill>
                  <a:schemeClr val="lt1"/>
                </a:solidFill>
                <a:hlinkClick r:id="rId5"/>
              </a:rPr>
              <a:t>https://factfinder.census.gov/faces/nav/jsf/pages/index.xhtml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Cleaning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597875"/>
            <a:ext cx="70305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For prescription dataset, zip codes and transaction dates were saved as integers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Convert to “strings” (text) and add </a:t>
            </a:r>
            <a:r>
              <a:rPr lang="en">
                <a:solidFill>
                  <a:schemeClr val="lt1"/>
                </a:solidFill>
              </a:rPr>
              <a:t>zeros</a:t>
            </a:r>
            <a:r>
              <a:rPr lang="en">
                <a:solidFill>
                  <a:schemeClr val="lt1"/>
                </a:solidFill>
              </a:rPr>
              <a:t> to the front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For overdose data, two problems: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Requests to CDC Wonder database have a small file limit</a:t>
            </a:r>
            <a:endParaRPr>
              <a:solidFill>
                <a:schemeClr val="lt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</a:pPr>
            <a:r>
              <a:rPr lang="en">
                <a:solidFill>
                  <a:schemeClr val="lt1"/>
                </a:solidFill>
              </a:rPr>
              <a:t>Merge several subsets of data together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County data includes “County” and state abbreviation as part of name, e.g. “Jefferson County, AL”</a:t>
            </a:r>
            <a:endParaRPr>
              <a:solidFill>
                <a:schemeClr val="lt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</a:pPr>
            <a:r>
              <a:rPr lang="en">
                <a:solidFill>
                  <a:schemeClr val="lt1"/>
                </a:solidFill>
              </a:rPr>
              <a:t>Remove this extra info to match prescription data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For demographic data: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Convert demographic numbers from raw population to percentage of population (normalization)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Age groups saved as separate rows</a:t>
            </a:r>
            <a:endParaRPr>
              <a:solidFill>
                <a:schemeClr val="lt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</a:pPr>
            <a:r>
              <a:rPr lang="en">
                <a:solidFill>
                  <a:schemeClr val="lt1"/>
                </a:solidFill>
              </a:rPr>
              <a:t>Use Pandas function “pivot table” to move to columns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Extra county and state information, as with overdose data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191075" y="375650"/>
            <a:ext cx="7143300" cy="12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Machine Learning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79625" y="1378975"/>
            <a:ext cx="3458400" cy="3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Data on opioid overdoses very sparse, especially in rural areas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Need to use machine learning models to predict death rate from demographic features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Start with basic algorithm - Sklearn’s Linear Regression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For county and state data, use Principal Component Analysis (PCA)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Reduces data dimensionality 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Demographic data and prescription rate both important, but don’t interact well with location data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311" name="Google Shape;311;p18"/>
          <p:cNvGraphicFramePr/>
          <p:nvPr/>
        </p:nvGraphicFramePr>
        <p:xfrm>
          <a:off x="3838150" y="126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{22C93C58-52A4-4768-A74B-BEDC3256D95B}</a:tableStyleId>
              </a:tblPr>
              <a:tblGrid>
                <a:gridCol w="1237325"/>
                <a:gridCol w="687400"/>
                <a:gridCol w="687400"/>
                <a:gridCol w="1202950"/>
                <a:gridCol w="721775"/>
                <a:gridCol w="687400"/>
              </a:tblGrid>
              <a:tr h="347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model</a:t>
                      </a:r>
                      <a:endParaRPr b="1" sz="800" u="sng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target</a:t>
                      </a:r>
                      <a:endParaRPr b="1" sz="800" u="sng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n_features</a:t>
                      </a:r>
                      <a:endParaRPr b="1" sz="800" u="sng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features</a:t>
                      </a:r>
                      <a:endParaRPr b="1" sz="800" u="sng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test accuracy</a:t>
                      </a:r>
                      <a:endParaRPr b="1" sz="800" u="sng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training accuracy</a:t>
                      </a:r>
                      <a:endParaRPr b="1" sz="800" u="sng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4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Linear Regression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death rate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prescription rate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0.205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0.149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4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Linear Regression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death rate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prescription rate, year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0.007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0.0099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Linear Regression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death rate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1521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county, state (dummy variables)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0.003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0.005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Linear Regression with PCA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death rate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1521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county, state (dummy variables)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0.346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0.341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4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Linear Regression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death rate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249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demographic data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0.432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0.525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4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Linear Regression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death rate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250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demo data, prescription rate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0.484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0.553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Linear Regression with PCA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death rate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1522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county, state, prescription rate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0.351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0.343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Linear Regression, no PCA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death rate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1522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county, state, prescription rate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-3.68E+23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0.724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4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Linear Regression, no PCA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death rate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1770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county, state, demo data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0.031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0.038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4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Linear Regression with PCA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death rate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1770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county, state, demo data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0.392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0.409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Linear Regression with PCA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death rate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1771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county, state, prescription rate, demo data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0.391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0.411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312" name="Google Shape;312;p18"/>
          <p:cNvPicPr preferRelativeResize="0"/>
          <p:nvPr/>
        </p:nvPicPr>
        <p:blipFill rotWithShape="1">
          <a:blip r:embed="rId3">
            <a:alphaModFix/>
          </a:blip>
          <a:srcRect b="11198" l="8838" r="26931" t="73519"/>
          <a:stretch/>
        </p:blipFill>
        <p:spPr>
          <a:xfrm>
            <a:off x="5075475" y="701024"/>
            <a:ext cx="3148601" cy="4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Machine Learning - New Methods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81725" y="1990050"/>
            <a:ext cx="3988800" cy="29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Try best features with different algorithms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All algorithms use Search Functions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Run models many times with different parameters to find best options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Random Forest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Creates many decision trees and averages them together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Lasso and Ridge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Similar to Linear Regression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Shrink certain features to reduce overfitting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Lasso reduces unimportant features to 0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None of these models as accurate as Linear Regression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319" name="Google Shape;319;p19"/>
          <p:cNvGraphicFramePr/>
          <p:nvPr/>
        </p:nvGraphicFramePr>
        <p:xfrm>
          <a:off x="4070525" y="199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{22C93C58-52A4-4768-A74B-BEDC3256D95B}</a:tableStyleId>
              </a:tblPr>
              <a:tblGrid>
                <a:gridCol w="1042250"/>
                <a:gridCol w="652475"/>
                <a:gridCol w="815600"/>
                <a:gridCol w="1156050"/>
                <a:gridCol w="693625"/>
                <a:gridCol w="660625"/>
              </a:tblGrid>
              <a:tr h="483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dk2"/>
                          </a:solidFill>
                        </a:rPr>
                        <a:t>model</a:t>
                      </a:r>
                      <a:endParaRPr b="1" sz="1000" u="sng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dk2"/>
                          </a:solidFill>
                        </a:rPr>
                        <a:t>target</a:t>
                      </a:r>
                      <a:endParaRPr b="1" sz="1000" u="sng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dk2"/>
                          </a:solidFill>
                        </a:rPr>
                        <a:t>n_features</a:t>
                      </a:r>
                      <a:endParaRPr b="1" sz="1000" u="sng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dk2"/>
                          </a:solidFill>
                        </a:rPr>
                        <a:t>features</a:t>
                      </a:r>
                      <a:endParaRPr b="1" sz="1000" u="sng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dk2"/>
                          </a:solidFill>
                        </a:rPr>
                        <a:t>test accuracy</a:t>
                      </a:r>
                      <a:endParaRPr b="1" sz="1000" u="sng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dk2"/>
                          </a:solidFill>
                        </a:rPr>
                        <a:t>training accuracy</a:t>
                      </a:r>
                      <a:endParaRPr b="1" sz="1000" u="sng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3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Random Forest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death rate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250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demo data, prescription rate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-0.0009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3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Lasso Linear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death rate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250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demo data, prescription rate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0.368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3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Ridge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death rate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250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demo data, prescription rate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0.422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01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Random Forest with Randomized Search CV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death rate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250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demo data, prescription rate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-0.0009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Machine Learning - </a:t>
            </a:r>
            <a:r>
              <a:rPr lang="en">
                <a:solidFill>
                  <a:schemeClr val="lt1"/>
                </a:solidFill>
              </a:rPr>
              <a:t>Serendipity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326450" y="1597875"/>
            <a:ext cx="3531900" cy="31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Shift in approach: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Use number of deaths as target, rather than death rate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Allows use of population totals as a feature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Best-performing model: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Simple Linear Regression with demographic data, prescription rate, and population as features 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326" name="Google Shape;326;p20"/>
          <p:cNvGraphicFramePr/>
          <p:nvPr/>
        </p:nvGraphicFramePr>
        <p:xfrm>
          <a:off x="4035450" y="159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{22C93C58-52A4-4768-A74B-BEDC3256D95B}</a:tableStyleId>
              </a:tblPr>
              <a:tblGrid>
                <a:gridCol w="1096775"/>
                <a:gridCol w="540475"/>
                <a:gridCol w="850400"/>
                <a:gridCol w="1145600"/>
                <a:gridCol w="687400"/>
                <a:gridCol w="654650"/>
              </a:tblGrid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/>
                        <a:t>model</a:t>
                      </a:r>
                      <a:endParaRPr b="1" sz="1000" u="sng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/>
                        <a:t>target</a:t>
                      </a:r>
                      <a:endParaRPr b="1" sz="1000" u="sng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/>
                        <a:t>n_features</a:t>
                      </a:r>
                      <a:endParaRPr b="1" sz="1000" u="sng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/>
                        <a:t>features</a:t>
                      </a:r>
                      <a:endParaRPr b="1" sz="1000" u="sng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/>
                        <a:t>test accuracy</a:t>
                      </a:r>
                      <a:endParaRPr b="1" sz="1000" u="sng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/>
                        <a:t>training accuracy</a:t>
                      </a:r>
                      <a:endParaRPr b="1" sz="1000" u="sng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Linear Regression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deaths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demo data, prescription rate, population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Lasso Linear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deaths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demo data, prescription rate, population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Ridge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deaths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demo data, prescription rate, population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Linear Regression with PCA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deaths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county, state, prescription rate, demo data, population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237000"/>
            <a:ext cx="70305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Choosing a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32800" y="1313725"/>
            <a:ext cx="4539300" cy="32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Problems with using the basic Linear Regression Model: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Model may predict negative death totals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Can “clip” the output by setting the lower limit as zero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New output seems unrealistic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Advantages of Lasso algorithm: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Can guarantee positive predictions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Easy feature selection</a:t>
            </a:r>
            <a:endParaRPr>
              <a:solidFill>
                <a:schemeClr val="lt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</a:pPr>
            <a:r>
              <a:rPr lang="en">
                <a:solidFill>
                  <a:schemeClr val="lt1"/>
                </a:solidFill>
              </a:rPr>
              <a:t>Unimportant features reduced to 0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Lasso may be less accurate, but more useful for this situation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025" y="237000"/>
            <a:ext cx="3581241" cy="233474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4" name="Google Shape;334;p21"/>
          <p:cNvSpPr txBox="1"/>
          <p:nvPr/>
        </p:nvSpPr>
        <p:spPr>
          <a:xfrm rot="-5400000">
            <a:off x="4121912" y="1188450"/>
            <a:ext cx="15993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Linear Regression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5" name="Google Shape;3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1025" y="2706904"/>
            <a:ext cx="3581251" cy="231682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6" name="Google Shape;336;p21"/>
          <p:cNvSpPr txBox="1"/>
          <p:nvPr/>
        </p:nvSpPr>
        <p:spPr>
          <a:xfrm rot="-5400000">
            <a:off x="4493100" y="3714413"/>
            <a:ext cx="6519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Lasso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