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7"/>
  </p:notesMasterIdLst>
  <p:handoutMasterIdLst>
    <p:handoutMasterId r:id="rId18"/>
  </p:handoutMasterIdLst>
  <p:sldIdLst>
    <p:sldId id="256" r:id="rId3"/>
    <p:sldId id="404" r:id="rId4"/>
    <p:sldId id="412" r:id="rId5"/>
    <p:sldId id="413" r:id="rId6"/>
    <p:sldId id="415" r:id="rId7"/>
    <p:sldId id="417" r:id="rId8"/>
    <p:sldId id="418" r:id="rId9"/>
    <p:sldId id="423" r:id="rId10"/>
    <p:sldId id="425" r:id="rId11"/>
    <p:sldId id="420" r:id="rId12"/>
    <p:sldId id="421" r:id="rId13"/>
    <p:sldId id="422" r:id="rId14"/>
    <p:sldId id="424" r:id="rId15"/>
    <p:sldId id="4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137496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/>
              <a:t>Introduction to </a:t>
            </a:r>
            <a:r>
              <a:rPr lang="en-US" sz="4800" dirty="0" err="1" smtClean="0"/>
              <a:t>Matlab</a:t>
            </a:r>
            <a:r>
              <a:rPr lang="en-US" sz="4800" dirty="0"/>
              <a:t> </a:t>
            </a:r>
            <a:r>
              <a:rPr lang="en-US" sz="4800" dirty="0" smtClean="0"/>
              <a:t>and Python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390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7981"/>
          </a:xfrm>
        </p:spPr>
        <p:txBody>
          <a:bodyPr>
            <a:normAutofit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You should have received an email with a link of the form:</a:t>
            </a:r>
          </a:p>
          <a:p>
            <a:pPr marL="457200" lvl="1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://training.analysis.stfc.ac.uk//auth/login?ticket=&lt;xx&gt;</a:t>
            </a:r>
          </a:p>
          <a:p>
            <a:endParaRPr lang="en-GB" sz="500" dirty="0"/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This is the only way to log into the training system.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Once logged in, create a “workspace”:</a:t>
            </a:r>
            <a:endParaRPr lang="en-GB" sz="2400" dirty="0">
              <a:latin typeface="+mn-lt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Launch it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2400" dirty="0" smtClean="0">
              <a:latin typeface="+mn-lt"/>
            </a:endParaRP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IDaaS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44" y="2976272"/>
            <a:ext cx="1682151" cy="1200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548" y="4185605"/>
            <a:ext cx="4311989" cy="25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7981"/>
          </a:xfrm>
        </p:spPr>
        <p:txBody>
          <a:bodyPr>
            <a:normAutofit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(If you find the desktop screen too small, you can use your browser zoom facility to zoom out and the desktop will resize)</a:t>
            </a:r>
          </a:p>
          <a:p>
            <a:endParaRPr lang="en-GB" sz="500" dirty="0"/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Go to “Applications” -&gt; Data -&gt; Course Materials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Double-click the “</a:t>
            </a:r>
            <a:r>
              <a:rPr lang="en-GB" sz="2400" dirty="0" err="1" smtClean="0">
                <a:latin typeface="+mn-lt"/>
              </a:rPr>
              <a:t>pace_jupyter</a:t>
            </a:r>
            <a:r>
              <a:rPr lang="en-GB" sz="2400" dirty="0" smtClean="0">
                <a:latin typeface="+mn-lt"/>
              </a:rPr>
              <a:t>” icon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2400" dirty="0" smtClean="0">
              <a:latin typeface="+mn-lt"/>
            </a:endParaRP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IDaaS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89" y="2881043"/>
            <a:ext cx="2165230" cy="1375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1" y="4017528"/>
            <a:ext cx="3313442" cy="16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7981"/>
          </a:xfrm>
        </p:spPr>
        <p:txBody>
          <a:bodyPr>
            <a:normAutofit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Go back to the </a:t>
            </a:r>
            <a:r>
              <a:rPr lang="en-GB" sz="2400" dirty="0" err="1" smtClean="0">
                <a:latin typeface="+mn-lt"/>
              </a:rPr>
              <a:t>course_materials</a:t>
            </a:r>
            <a:r>
              <a:rPr lang="en-GB" sz="2400" dirty="0" smtClean="0">
                <a:latin typeface="+mn-lt"/>
              </a:rPr>
              <a:t> folder and copy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matlab.ipynb</a:t>
            </a:r>
            <a:r>
              <a:rPr lang="en-GB" sz="2400" dirty="0" smtClean="0">
                <a:latin typeface="+mn-lt"/>
              </a:rPr>
              <a:t> file to your home folder then open it in </a:t>
            </a:r>
            <a:r>
              <a:rPr lang="en-GB" sz="2400" dirty="0" err="1" smtClean="0">
                <a:latin typeface="+mn-lt"/>
              </a:rPr>
              <a:t>Jupyter</a:t>
            </a:r>
            <a:r>
              <a:rPr lang="en-GB" sz="2400" dirty="0" smtClean="0">
                <a:latin typeface="+mn-lt"/>
              </a:rPr>
              <a:t>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2400" dirty="0" smtClean="0">
              <a:latin typeface="+mn-lt"/>
            </a:endParaRP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IDaaS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33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41938"/>
            <a:ext cx="8484577" cy="46838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Horace and </a:t>
            </a:r>
            <a:r>
              <a:rPr lang="en-GB" sz="2400" dirty="0" err="1" smtClean="0"/>
              <a:t>SpinW</a:t>
            </a:r>
            <a:r>
              <a:rPr lang="en-GB" sz="2400" dirty="0" smtClean="0"/>
              <a:t> are both written in </a:t>
            </a:r>
            <a:r>
              <a:rPr lang="en-GB" sz="2400" dirty="0" err="1" smtClean="0"/>
              <a:t>Matlab</a:t>
            </a:r>
            <a:r>
              <a:rPr lang="en-GB" sz="2400" dirty="0" smtClean="0"/>
              <a:t>, but we have recently created wrappers so that they can be run from Python (without a </a:t>
            </a:r>
            <a:r>
              <a:rPr lang="en-GB" sz="2400" dirty="0" err="1" smtClean="0"/>
              <a:t>Matlab</a:t>
            </a:r>
            <a:r>
              <a:rPr lang="en-GB" sz="2400" dirty="0"/>
              <a:t> </a:t>
            </a:r>
            <a:r>
              <a:rPr lang="en-GB" sz="2400" dirty="0" smtClean="0"/>
              <a:t>license).</a:t>
            </a:r>
            <a:endParaRPr lang="en-GB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The translation between the two languages is not perfect so you need to be aware of the features of each and the differences between the two.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Both Horace and </a:t>
            </a:r>
            <a:r>
              <a:rPr lang="en-GB" sz="2400" dirty="0" err="1"/>
              <a:t>SpinW</a:t>
            </a:r>
            <a:r>
              <a:rPr lang="en-GB" sz="2400" dirty="0"/>
              <a:t> are primarily command-line interface (CLI) programs</a:t>
            </a:r>
            <a:r>
              <a:rPr lang="en-GB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We will use </a:t>
            </a:r>
            <a:r>
              <a:rPr lang="en-GB" sz="2400" dirty="0" err="1" smtClean="0"/>
              <a:t>Jupyter</a:t>
            </a:r>
            <a:r>
              <a:rPr lang="en-GB" sz="2400" dirty="0" smtClean="0"/>
              <a:t> notebooks to access this CLI.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Why?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58275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372819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, the basic data type is an array:</a:t>
            </a:r>
            <a:endParaRPr lang="en-GB" sz="24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Numeric arrays (elements are numbers)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Strings (character arrays)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Cell arrays (mixed type elements, equivalent to Python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 smtClean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used to construct numeric or character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sz="2400" dirty="0" smtClean="0">
                <a:latin typeface="+mn-lt"/>
              </a:rPr>
              <a:t> used to construct cell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b="1" dirty="0" smtClean="0">
                <a:latin typeface="+mn-lt"/>
              </a:rPr>
              <a:t>or</a:t>
            </a:r>
            <a:r>
              <a:rPr lang="en-GB" sz="2400" dirty="0" smtClean="0">
                <a:latin typeface="+mn-lt"/>
              </a:rPr>
              <a:t> space used to delimit elements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 smtClean="0">
                <a:latin typeface="+mn-lt"/>
              </a:rPr>
              <a:t> operator used to delimit </a:t>
            </a:r>
            <a:r>
              <a:rPr lang="en-GB" sz="2400" dirty="0" smtClean="0">
                <a:latin typeface="+mn-lt"/>
              </a:rPr>
              <a:t>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>
                <a:latin typeface="+mn-lt"/>
              </a:rPr>
              <a:t>used to </a:t>
            </a:r>
            <a:r>
              <a:rPr lang="en-GB" sz="2400" dirty="0" smtClean="0">
                <a:latin typeface="+mn-lt"/>
              </a:rPr>
              <a:t>index arrays or call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%  is used for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row_1d = [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2 3 4]  % or [1,2,3,4]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column_1d = [1;2;3;4]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array_2d = [1,2,3; 4,5,6; 7,8,9]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string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string = [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num2str(5)]   % 'xyz5'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cell_array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{'a', [1,2,3],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450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 Python the basic data type is an object, with properties which can make it behave like different types:</a:t>
            </a:r>
          </a:p>
          <a:p>
            <a:pPr marL="1050925" lvl="1" indent="-36512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Scalars 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600" dirty="0" smtClean="0">
                <a:latin typeface="+mn-lt"/>
              </a:rPr>
              <a:t>)</a:t>
            </a:r>
          </a:p>
          <a:p>
            <a:pPr marL="1050925" lvl="1" indent="-36512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Sequences (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sz="1600" dirty="0" smtClean="0"/>
              <a:t>,</a:t>
            </a:r>
            <a:r>
              <a:rPr lang="en-GB" sz="1600" dirty="0"/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 smtClean="0">
                <a:latin typeface="+mn-lt"/>
              </a:rPr>
              <a:t>)</a:t>
            </a:r>
          </a:p>
          <a:p>
            <a:pPr marL="1050925" lvl="1" indent="-36512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Maps 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600" dirty="0" smtClean="0">
                <a:latin typeface="+mn-lt"/>
              </a:rPr>
              <a:t>)</a:t>
            </a:r>
            <a:endParaRPr lang="en-GB" sz="1600" dirty="0" smtClean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operator is used to construct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dirty="0" smtClean="0">
                <a:latin typeface="+mn-lt"/>
              </a:rPr>
              <a:t>s </a:t>
            </a:r>
            <a:r>
              <a:rPr lang="en-GB" sz="2400" b="1" dirty="0" smtClean="0">
                <a:latin typeface="+mn-lt"/>
              </a:rPr>
              <a:t>or</a:t>
            </a:r>
            <a:r>
              <a:rPr lang="en-GB" sz="2400" dirty="0" smtClean="0">
                <a:latin typeface="+mn-lt"/>
              </a:rPr>
              <a:t> to index containers (sequences or maps).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+mn-lt"/>
              </a:rPr>
              <a:t> operator is used to construct tuples </a:t>
            </a:r>
            <a:r>
              <a:rPr lang="en-GB" sz="2400" b="1" dirty="0" smtClean="0">
                <a:latin typeface="+mn-lt"/>
              </a:rPr>
              <a:t>or</a:t>
            </a:r>
            <a:r>
              <a:rPr lang="en-GB" sz="2400" dirty="0" smtClean="0">
                <a:latin typeface="+mn-lt"/>
              </a:rPr>
              <a:t> to call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smtClean="0">
                <a:latin typeface="+mn-lt"/>
              </a:rPr>
              <a:t> must be used to delimit elements of a sequence or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2400" dirty="0" smtClean="0">
                <a:latin typeface="+mn-lt"/>
              </a:rPr>
              <a:t> is used for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equivalent to a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array is a </a:t>
            </a:r>
            <a:r>
              <a:rPr lang="en-GB" sz="2400" dirty="0" err="1" smtClean="0">
                <a:latin typeface="+mn-lt"/>
              </a:rPr>
              <a:t>numpy</a:t>
            </a:r>
            <a:r>
              <a:rPr lang="en-GB" sz="2400" dirty="0" smtClean="0">
                <a:latin typeface="+mn-lt"/>
              </a:rPr>
              <a:t>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" dirty="0">
              <a:latin typeface="+mn-lt"/>
            </a:endParaRP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row_vec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column_vec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([[1],[2],[3],[4]])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array_2d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([[1,2,3], [4,5,6], [7,8,9]])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f'xyz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{num2str(5)}'   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'xyz5'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listobj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[1,2,3],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'xyz']</a:t>
            </a: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Python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904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9136"/>
          </a:xfrm>
        </p:spPr>
        <p:txBody>
          <a:bodyPr>
            <a:normAutofit lnSpcReduction="10000"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We’re using a library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libpymcr</a:t>
            </a:r>
            <a:r>
              <a:rPr lang="en-GB" sz="2400" dirty="0" smtClean="0">
                <a:latin typeface="+mn-lt"/>
              </a:rPr>
              <a:t>) to automatically convert between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and Python types but because of the differences, it has several conventions.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Python (nested)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 and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 of numeric types and consistent shapes are automatically converted to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numeric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Python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 of different types (e.g. strings and numbers) and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s are converted to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-arrays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functions are accessed using a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object:</a:t>
            </a:r>
          </a:p>
          <a:p>
            <a:endParaRPr lang="en-GB" sz="200" dirty="0" smtClean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" dirty="0">
              <a:latin typeface="+mn-lt"/>
            </a:endParaRP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pace_neutrons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m.eig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([[1,2,3], [4,5,6], [7,8,9]])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m.disp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libpymcr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wrapper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868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9136"/>
          </a:xfrm>
        </p:spPr>
        <p:txBody>
          <a:bodyPr>
            <a:normAutofit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Indexing uses the Python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operator (not the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+mn-lt"/>
              </a:rPr>
              <a:t> operator).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Indexing is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-based using Python convention (not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-based as in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).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Calling a function (even with no arguments) requires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operator (unlike in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).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Must use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to separate elements (space as an element separator is not valid)</a:t>
            </a:r>
            <a:endParaRPr lang="en-GB" sz="2400" dirty="0" smtClean="0">
              <a:latin typeface="+mn-lt"/>
              <a:cs typeface="Courier New" panose="02070309020205020404" pitchFamily="49" charset="0"/>
            </a:endParaRPr>
          </a:p>
          <a:p>
            <a:endParaRPr lang="en-GB" sz="200" dirty="0" smtClean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" dirty="0">
              <a:latin typeface="+mn-lt"/>
            </a:endParaRP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m.magic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mag[0,0]  # equivalent to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mag(1,1)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m.ver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libpymcr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wrapper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330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9136"/>
          </a:xfrm>
        </p:spPr>
        <p:txBody>
          <a:bodyPr>
            <a:normAutofit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objects are wrapped by a Python wrapper so that methods and properties can be accessed in Python using the dot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smtClean="0">
                <a:latin typeface="+mn-lt"/>
              </a:rPr>
              <a:t>  operator.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Any overloaded operations are also supported if it is supported in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also allows class methods to be called as functions if the first argument is a class instance. Python does not support this but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libpymcr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does.</a:t>
            </a:r>
          </a:p>
          <a:p>
            <a:endParaRPr lang="en-GB" sz="200" dirty="0" smtClean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" dirty="0">
              <a:latin typeface="+mn-lt"/>
            </a:endParaRP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horace_obj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m.d2d()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mult_h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horace_obj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sin_h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horace_obj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Pure Python: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horace_obj.sin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m.plot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horace_obj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libpymcr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wrapper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731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9136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Finally, there are some extra “magic” commands for </a:t>
            </a:r>
            <a:r>
              <a:rPr lang="en-GB" sz="2400" dirty="0" err="1" smtClean="0">
                <a:latin typeface="+mn-lt"/>
              </a:rPr>
              <a:t>Jupyter</a:t>
            </a:r>
            <a:r>
              <a:rPr lang="en-GB" sz="2400" dirty="0" smtClean="0">
                <a:latin typeface="+mn-lt"/>
              </a:rPr>
              <a:t>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plots can be </a:t>
            </a:r>
            <a:r>
              <a:rPr lang="en-GB" sz="2400" dirty="0" smtClean="0">
                <a:latin typeface="+mn-lt"/>
              </a:rPr>
              <a:t>either “inline” or “windowed”</a:t>
            </a:r>
          </a:p>
          <a:p>
            <a:pPr marL="1050925" lvl="1" indent="-36512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Inline means that an image of the plot is captured as soon as it is plotted and this is stored in the cell, and the plot window is closed</a:t>
            </a:r>
          </a:p>
          <a:p>
            <a:pPr marL="1050925" lvl="1" indent="-36512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Windowed means that the </a:t>
            </a:r>
            <a:r>
              <a:rPr lang="en-GB" sz="20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plot window is kept open for you to manipulate it but the image of the plot will not be saved.</a:t>
            </a:r>
            <a:endParaRPr lang="en-GB" sz="2000" dirty="0" smtClean="0">
              <a:latin typeface="+mn-lt"/>
              <a:cs typeface="Courier New" panose="02070309020205020404" pitchFamily="49" charset="0"/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Invoked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operator in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Jupyter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For “inline” images, can also specify default image width, height and resolution.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This can also be done per cell.</a:t>
            </a:r>
          </a:p>
          <a:p>
            <a:endParaRPr lang="en-GB" sz="200" dirty="0" smtClean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" dirty="0">
              <a:latin typeface="+mn-lt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matlab_plot_mode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matlab_plot_mode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windowed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matlab_plot_mode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inline –w 400 –h 400 –r 300  # Default fig size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matlab_fig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–w 600 –h 200 –r 150               # Per cell fig size</a:t>
            </a: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jupyter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190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286"/>
            <a:ext cx="8229600" cy="5045019"/>
          </a:xfrm>
        </p:spPr>
        <p:txBody>
          <a:bodyPr>
            <a:normAutofit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For people used to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, there are a few “</a:t>
            </a:r>
            <a:r>
              <a:rPr lang="en-GB" sz="2400" dirty="0" err="1" smtClean="0">
                <a:latin typeface="+mn-lt"/>
              </a:rPr>
              <a:t>gotchas</a:t>
            </a:r>
            <a:r>
              <a:rPr lang="en-GB" sz="2400" dirty="0" smtClean="0">
                <a:latin typeface="+mn-lt"/>
              </a:rPr>
              <a:t>” with Python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Indices count from zero.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sz="2400" dirty="0" smtClean="0">
                <a:latin typeface="+mn-lt"/>
              </a:rPr>
              <a:t> sequence does not include end value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automatic conversion in </a:t>
            </a:r>
            <a:r>
              <a:rPr lang="en-GB" sz="2400" dirty="0" err="1" smtClean="0">
                <a:latin typeface="+mn-lt"/>
              </a:rPr>
              <a:t>libpymcr</a:t>
            </a:r>
            <a:r>
              <a:rPr lang="en-GB" sz="2400" dirty="0" smtClean="0">
                <a:latin typeface="+mn-lt"/>
              </a:rPr>
              <a:t> only happens if you call a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function / class (e.g. a Python list of numbers stays a list if you call a Python function on it).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You must use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+mn-lt"/>
              </a:rPr>
              <a:t> to call a function.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endParaRPr lang="en-GB" sz="200" dirty="0" smtClean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" dirty="0">
              <a:latin typeface="+mn-lt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 # Instead of a(1) in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list(range(0,4))  # gives 0,1,2,3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m.swpref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setpref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usemex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1) #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swpref.setpref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gotchas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555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38247</TotalTime>
  <Words>1026</Words>
  <Application>Microsoft Office PowerPoint</Application>
  <PresentationFormat>On-screen Show (4:3)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DejaVu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201</cp:revision>
  <dcterms:created xsi:type="dcterms:W3CDTF">2007-08-10T08:53:48Z</dcterms:created>
  <dcterms:modified xsi:type="dcterms:W3CDTF">2024-06-03T08:34:27Z</dcterms:modified>
</cp:coreProperties>
</file>