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53"/>
  </p:notesMasterIdLst>
  <p:handoutMasterIdLst>
    <p:handoutMasterId r:id="rId54"/>
  </p:handoutMasterIdLst>
  <p:sldIdLst>
    <p:sldId id="25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32" r:id="rId11"/>
    <p:sldId id="426" r:id="rId12"/>
    <p:sldId id="427" r:id="rId13"/>
    <p:sldId id="428" r:id="rId14"/>
    <p:sldId id="429" r:id="rId15"/>
    <p:sldId id="430" r:id="rId16"/>
    <p:sldId id="431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6" r:id="rId51"/>
    <p:sldId id="46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451018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/unstable/manual/Correcting_for_sample_misalign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/unstable/manual/Plott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pace-neutrons.github.io/horace-docs/3.5.0/Symmetrising_etc.html#symmetrising-whole-data-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pace-neutrons.github.io/horace-docs/3.5.0/Data_diagnost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ace-neutrons.github.io/horace-docs/3.5.0/Reshaping_etc.html#mas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ce-neutrons.github.io/horace-docs/3.5.0/Multifit.html#binding-parameters" TargetMode="External"/><Relationship Id="rId2" Type="http://schemas.openxmlformats.org/officeDocument/2006/relationships/hyperlink" Target="https://pace-neutrons.github.io/horace-docs/3.5.0/Multifit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ce-neutrons.github.io/Horace/unstable/manual/Cutting_data_of_interest_from_SQW_files_and_objects.html#cylindrical-projections" TargetMode="External"/><Relationship Id="rId2" Type="http://schemas.openxmlformats.org/officeDocument/2006/relationships/hyperlink" Target="https://pace-neutrons.github.io/Horace/unstable/manual/Cutting_data_of_interest_from_SQW_files_and_objects.html#spherical-projec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Single crystal inelastic neutron data analysis with Horace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  <a:hlinkClick r:id="rId2"/>
              </a:rPr>
              <a:t>https://</a:t>
            </a:r>
            <a:r>
              <a:rPr lang="en-GB" sz="1600" dirty="0" smtClean="0">
                <a:latin typeface="+mn-lt"/>
                <a:hlinkClick r:id="rId2"/>
              </a:rPr>
              <a:t>pace-neutrons.github.io/Horace/unstable/manual/Correcting_for_sample_misalignment.html</a:t>
            </a:r>
            <a:endParaRPr lang="en-GB" sz="16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bragg_positions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make cuts and fit Bragg peaks automatically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bragg_positions_view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function to view Bragg peak fits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refine_crystal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function to calculate a transformation matrix to convert from original (</a:t>
            </a:r>
            <a:r>
              <a:rPr lang="en-GB" sz="2000" dirty="0" err="1" smtClean="0">
                <a:latin typeface="+mn-lt"/>
              </a:rPr>
              <a:t>hkl</a:t>
            </a:r>
            <a:r>
              <a:rPr lang="en-GB" sz="2000" dirty="0" smtClean="0">
                <a:latin typeface="+mn-lt"/>
              </a:rPr>
              <a:t>) to corrected (</a:t>
            </a:r>
            <a:r>
              <a:rPr lang="en-GB" sz="2000" dirty="0" err="1" smtClean="0">
                <a:latin typeface="+mn-lt"/>
              </a:rPr>
              <a:t>hkl</a:t>
            </a:r>
            <a:r>
              <a:rPr lang="en-GB" sz="2000" dirty="0" smtClean="0">
                <a:latin typeface="+mn-lt"/>
              </a:rPr>
              <a:t>) from the Bragg position fits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change_crystal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applies the correction matrix to data in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change_crystal_horace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applies correction matrix to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crystal_pars_correct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calculate “correct” lattice parameters / angles and misalignment orientation (</a:t>
            </a:r>
            <a:r>
              <a:rPr lang="en-GB" sz="2000" dirty="0" err="1" smtClean="0">
                <a:latin typeface="+mn-lt"/>
              </a:rPr>
              <a:t>dpsi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dirty="0" err="1" smtClean="0">
                <a:latin typeface="+mn-lt"/>
              </a:rPr>
              <a:t>gl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dirty="0" err="1" smtClean="0">
                <a:latin typeface="+mn-lt"/>
              </a:rPr>
              <a:t>gs</a:t>
            </a:r>
            <a:r>
              <a:rPr lang="en-GB" sz="2000" dirty="0" smtClean="0">
                <a:latin typeface="+mn-lt"/>
              </a:rPr>
              <a:t>) from correction matrix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uv_correct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calculate 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 vectors defining the true horizontal plane.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Sample misalignment corrections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379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  <a:hlinkClick r:id="rId2"/>
              </a:rPr>
              <a:t>https://</a:t>
            </a:r>
            <a:r>
              <a:rPr lang="en-GB" sz="2000" dirty="0" smtClean="0">
                <a:latin typeface="+mn-lt"/>
                <a:hlinkClick r:id="rId2"/>
              </a:rPr>
              <a:t>pace-neutrons.github.io/Horace/unstable/manual/Plotting.html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Horace </a:t>
            </a:r>
            <a:r>
              <a:rPr lang="en-GB" sz="2000" dirty="0" smtClean="0">
                <a:latin typeface="+mn-lt"/>
              </a:rPr>
              <a:t>1D and 2D plots are not quite standard </a:t>
            </a:r>
            <a:r>
              <a:rPr lang="en-GB" sz="2000" dirty="0" err="1" smtClean="0">
                <a:latin typeface="+mn-lt"/>
              </a:rPr>
              <a:t>Matlab</a:t>
            </a:r>
            <a:r>
              <a:rPr lang="en-GB" sz="2000" dirty="0" smtClean="0">
                <a:latin typeface="+mn-lt"/>
              </a:rPr>
              <a:t> plots and use their own syntax based on the (now defunct) “Genie”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plot(object)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can be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or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. Replaces current plot if it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acolor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amark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</a:t>
            </a:r>
            <a:r>
              <a:rPr lang="en-GB" sz="1800" b="1" dirty="0" smtClean="0">
                <a:latin typeface="+mn-lt"/>
                <a:cs typeface="Courier New" panose="02070309020205020404" pitchFamily="49" charset="0"/>
              </a:rPr>
              <a:t>alter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default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color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, line, marker (applies to next 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lx,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lz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sets </a:t>
            </a:r>
            <a:r>
              <a:rPr lang="en-GB" sz="1800" b="1" dirty="0" smtClean="0">
                <a:latin typeface="+mn-lt"/>
                <a:cs typeface="Courier New" panose="02070309020205020404" pitchFamily="49" charset="0"/>
              </a:rPr>
              <a:t>limits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in x, y, z directions (z=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color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axis in 2D)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keep_figure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next plot command will create a new figure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make_current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next plot command will replace current plot in figure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pm,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pp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line, markers, errors or points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 only,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data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markers+errors+line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 or 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2D, plots a contour map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690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pm,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pp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line, markers, errors or points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 only,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data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markers+errors+line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 or histogram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78" y="215374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2D, plots a contour map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78" y="190881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spaghetti_plot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function to plot data along particular Q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spaghetti_plot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0,0,-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0,0,-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3.5; -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0.5,0,-3.5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-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0.5,0,-3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-2/3 1/3 -3; 0 0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-3], 'upd3_ei25.sqw', 'labels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',{'\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Gamma','A','L','M','K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','\Gamma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'}, 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',[3,0.2,20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'qbin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',0.025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'qwidth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',0.1)</a:t>
            </a: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73" y="3085723"/>
            <a:ext cx="4584409" cy="34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76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Binary operations like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GB" sz="1600" dirty="0" smtClean="0">
                <a:latin typeface="+mn-lt"/>
              </a:rPr>
              <a:t> only works between two objects: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both are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, they must have the exact same set of pixels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both are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, they must be the same dimension/size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one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 and one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, they must have the same dimension/bin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For two objects of the same type, there is a 1-to-1 correspondence between bins/pixels of both objects – operation applied to signal, errors propagated in quadrature.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one object is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and the other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, the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object is treated as if it has the same pixels as the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 object but all the pixels in the same bin have the same signal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Common subtraction methods: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Measure at different temperatures (e.g. [low T] – [high T])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empty sample / instrument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separate sample (e.g. phonon blank)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equivalent 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 region where signal is low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+mn-lt"/>
              </a:rPr>
              <a:t>(e.g. [low Q]- [high Q] for magnetism)</a:t>
            </a:r>
            <a:endParaRPr lang="en-GB" sz="12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Background Subtraction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21564" y="4287330"/>
            <a:ext cx="0" cy="138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7764" y="3798614"/>
            <a:ext cx="827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m</a:t>
            </a:r>
            <a:r>
              <a:rPr lang="en-GB" sz="1400" dirty="0" smtClean="0"/>
              <a:t>ost</a:t>
            </a:r>
          </a:p>
          <a:p>
            <a:pPr algn="ctr"/>
            <a:r>
              <a:rPr lang="en-GB" sz="1400" dirty="0" smtClean="0"/>
              <a:t>common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66071" y="5619071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least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60965" y="4390846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6717" y="4672641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2469" y="4954436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8221" y="5262109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sqw-dnd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326"/>
            <a:ext cx="8229600" cy="47369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For the demo / worksheet we only have one dataset so will use the somewhat contrived final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replicate</a:t>
            </a:r>
            <a:r>
              <a:rPr lang="en-GB" sz="2000" dirty="0" smtClean="0">
                <a:latin typeface="+mn-lt"/>
              </a:rPr>
              <a:t> function to convert a 1D cut to 2D slice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 The can subtract the original 2D slice: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Background Subtraction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59789" y="2285530"/>
            <a:ext cx="5777395" cy="1826936"/>
            <a:chOff x="1599457" y="2354538"/>
            <a:chExt cx="5972232" cy="188854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117521" y="3264662"/>
              <a:ext cx="936104" cy="65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9457" y="2354538"/>
              <a:ext cx="2518064" cy="188854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625" y="2354538"/>
              <a:ext cx="2518064" cy="188854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59789" y="4683935"/>
            <a:ext cx="5777395" cy="1831393"/>
            <a:chOff x="1599457" y="4752943"/>
            <a:chExt cx="5972232" cy="18931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9457" y="4752943"/>
              <a:ext cx="2524206" cy="189315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3625" y="4755246"/>
              <a:ext cx="2518064" cy="188854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114651" y="5677176"/>
              <a:ext cx="936104" cy="65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8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347"/>
            <a:ext cx="8229600" cy="539150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symmetrise_sqw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v1, v2, offset)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be use to </a:t>
            </a:r>
            <a:r>
              <a:rPr lang="en-GB" sz="2000" u="sng" dirty="0" smtClean="0">
                <a:latin typeface="+mn-lt"/>
              </a:rPr>
              <a:t>fold data in a plane </a:t>
            </a:r>
            <a:r>
              <a:rPr lang="en-GB" sz="2000" dirty="0" smtClean="0">
                <a:latin typeface="+mn-lt"/>
              </a:rPr>
              <a:t>defined by </a:t>
            </a:r>
            <a:r>
              <a:rPr lang="en-GB" sz="2000" b="1" dirty="0" smtClean="0">
                <a:latin typeface="+mn-lt"/>
              </a:rPr>
              <a:t>v1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b="1" dirty="0" smtClean="0">
                <a:latin typeface="+mn-lt"/>
              </a:rPr>
              <a:t>v2</a:t>
            </a:r>
            <a:r>
              <a:rPr lang="en-GB" sz="2000" dirty="0" smtClean="0">
                <a:latin typeface="+mn-lt"/>
              </a:rPr>
              <a:t>, combining data into one side, for improving low statistics.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Only works 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objects </a:t>
            </a:r>
            <a:r>
              <a:rPr lang="en-GB" sz="2000" i="1" dirty="0" smtClean="0">
                <a:latin typeface="+mn-lt"/>
              </a:rPr>
              <a:t>in memory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To symmetrise a full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file, need to do it in </a:t>
            </a:r>
            <a:r>
              <a:rPr lang="en-GB" sz="2000" dirty="0" err="1" smtClean="0">
                <a:latin typeface="+mn-lt"/>
              </a:rPr>
              <a:t>gen_sqw</a:t>
            </a:r>
            <a:r>
              <a:rPr lang="en-GB" sz="2000" dirty="0" smtClean="0">
                <a:latin typeface="+mn-lt"/>
              </a:rPr>
              <a:t> using the </a:t>
            </a:r>
            <a:r>
              <a:rPr lang="en-GB" sz="2000" dirty="0" err="1" smtClean="0">
                <a:latin typeface="+mn-lt"/>
              </a:rPr>
              <a:t>transform_sqw</a:t>
            </a:r>
            <a:r>
              <a:rPr lang="en-GB" sz="2000" dirty="0" smtClean="0">
                <a:latin typeface="+mn-lt"/>
              </a:rPr>
              <a:t> option: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  <a:hlinkClick r:id="rId2"/>
              </a:rPr>
              <a:t>https://pace-neutrons.github.io/horace-docs/3.5.0/Symmetrising_etc.html#symmetrising-whole-data-files</a:t>
            </a:r>
            <a:endParaRPr lang="en-GB" sz="12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Symmetrisation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9291" y="2507880"/>
            <a:ext cx="7384211" cy="2279781"/>
            <a:chOff x="866077" y="2576891"/>
            <a:chExt cx="7820723" cy="259228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77" y="2587945"/>
              <a:ext cx="3441645" cy="258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H="1" flipV="1">
              <a:off x="1442143" y="2864923"/>
              <a:ext cx="1944216" cy="19442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70435" y="3806554"/>
              <a:ext cx="10441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416" y="2576891"/>
              <a:ext cx="3456384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41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32"/>
            <a:ext cx="8229600" cy="52189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file is created from a series of measurements – but sometimes something goes wrong during these (e.g. motor/sample gets stuck, get temperature spike, sample comes loose/shifts, </a:t>
            </a:r>
            <a:r>
              <a:rPr lang="en-GB" sz="2000" dirty="0" err="1" smtClean="0">
                <a:latin typeface="+mn-lt"/>
              </a:rPr>
              <a:t>etc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use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run_inspector</a:t>
            </a:r>
            <a:r>
              <a:rPr lang="en-GB" sz="2000" dirty="0" smtClean="0">
                <a:latin typeface="+mn-lt"/>
              </a:rPr>
              <a:t> to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GB" sz="2000" dirty="0" smtClean="0">
                <a:latin typeface="+mn-lt"/>
              </a:rPr>
              <a:t>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cut and view the resulting contribution from each input reduced (SPE/NXSPE)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After figuring out problematic runs, can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2000" dirty="0" smtClean="0">
                <a:latin typeface="+mn-lt"/>
              </a:rPr>
              <a:t> again, or use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sz="2000" dirty="0" smtClean="0">
                <a:latin typeface="+mn-lt"/>
              </a:rPr>
              <a:t> on in-memory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  <a:hlinkClick r:id="rId2"/>
              </a:rPr>
              <a:t>https://pace-neutrons.github.io/horace-docs/3.5.0/Data_diagnostics.html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Data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Diagnostics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7786" y="3102432"/>
            <a:ext cx="6306563" cy="2030292"/>
            <a:chOff x="1487786" y="3292207"/>
            <a:chExt cx="6306563" cy="2030292"/>
          </a:xfrm>
        </p:grpSpPr>
        <p:pic>
          <p:nvPicPr>
            <p:cNvPr id="1026" name="Picture 2" descr="C:\Users\vqq25957\src\edatc\solution_scripts\testAnimated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293" y="3292207"/>
              <a:ext cx="2707056" cy="203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786" y="3292207"/>
              <a:ext cx="2707056" cy="203029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168964" y="4175900"/>
              <a:ext cx="985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33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Recap 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– basic tasks using Horace: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  <a:cs typeface="Courier New" panose="02070309020205020404" pitchFamily="49" charset="0"/>
              </a:rPr>
              <a:t>Creating a 4D </a:t>
            </a:r>
            <a:r>
              <a:rPr lang="en-GB" sz="1600" dirty="0"/>
              <a:t>S(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dataset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file)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runs at different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angles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Viewing / plotting this data in particular 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regions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Fitting the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1524" y="25962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1524" y="298190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1524" y="335006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0830"/>
            <a:ext cx="8578799" cy="56071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Alternatively, can mask out small sections of the data: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mask(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'keep', range)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'remove',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sz="1800" dirty="0" smtClean="0">
                <a:latin typeface="+mn-lt"/>
              </a:rPr>
              <a:t> is a vector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[lo_x1,hi_x1, lo_x2,hi_x2, ... 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lo_xn,hi_xn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2000" dirty="0" smtClean="0">
                <a:latin typeface="+mn-lt"/>
              </a:rPr>
              <a:t> is a logical array same size as the binned data.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000" dirty="0" smtClean="0">
                <a:latin typeface="+mn-lt"/>
              </a:rPr>
              <a:t> indicates to keep that bin,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2000" dirty="0" smtClean="0">
                <a:latin typeface="+mn-lt"/>
              </a:rPr>
              <a:t> will be masked.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2000" dirty="0" smtClean="0">
                <a:latin typeface="+mn-lt"/>
              </a:rPr>
              <a:t> function can be used to generate such an array.</a:t>
            </a: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plot(mask(w1,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'keep', [-1.5,1.5, 100,200])))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hlinkClick r:id="rId2"/>
              </a:rPr>
              <a:t> </a:t>
            </a:r>
            <a:r>
              <a:rPr lang="en-GB" sz="1800" dirty="0" smtClean="0">
                <a:latin typeface="+mn-lt"/>
                <a:hlinkClick r:id="rId2"/>
              </a:rPr>
              <a:t>https</a:t>
            </a:r>
            <a:r>
              <a:rPr lang="en-GB" sz="1800" dirty="0">
                <a:latin typeface="+mn-lt"/>
                <a:hlinkClick r:id="rId2"/>
              </a:rPr>
              <a:t>://pace-neutrons.github.io/horace-docs/3.5.0/Reshaping_etc.html#mask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Masking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7261" y="4336470"/>
            <a:ext cx="6293519" cy="2030292"/>
            <a:chOff x="1657261" y="4414104"/>
            <a:chExt cx="6293519" cy="20302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3724" y="4414104"/>
              <a:ext cx="2707056" cy="20302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261" y="4414104"/>
              <a:ext cx="2707056" cy="203029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246602" y="5357725"/>
              <a:ext cx="985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490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smtClean="0">
                <a:latin typeface="+mn-lt"/>
              </a:rPr>
              <a:t> indicates a function handle in </a:t>
            </a:r>
            <a:r>
              <a:rPr lang="en-GB" sz="2000" dirty="0" err="1" smtClean="0">
                <a:latin typeface="+mn-lt"/>
              </a:rPr>
              <a:t>Matlab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+mn-lt"/>
              </a:rPr>
              <a:t> passes the plot axes coordinates (e.g. defined by a projection) to the function – used for basic functions like </a:t>
            </a:r>
            <a:r>
              <a:rPr lang="en-GB" sz="2000" dirty="0" err="1" smtClean="0">
                <a:latin typeface="+mn-lt"/>
              </a:rPr>
              <a:t>gaussians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or </a:t>
            </a:r>
            <a:r>
              <a:rPr lang="en-GB" sz="2000" dirty="0" err="1" smtClean="0">
                <a:latin typeface="+mn-lt"/>
              </a:rPr>
              <a:t>lorentzian</a:t>
            </a:r>
            <a:r>
              <a:rPr lang="en-GB" sz="2000" dirty="0" smtClean="0">
                <a:latin typeface="+mn-lt"/>
              </a:rPr>
              <a:t> peaks, or linear background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dirty="0" smtClean="0">
                <a:latin typeface="+mn-lt"/>
              </a:rPr>
              <a:t> pass the 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 coordinates to the user function and are used for theoretical model of scattering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2000" dirty="0" smtClean="0">
                <a:latin typeface="+mn-lt"/>
              </a:rPr>
              <a:t> should return the scattering function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2000" dirty="0" smtClean="0">
                <a:latin typeface="+mn-lt"/>
              </a:rPr>
              <a:t> should return the dispersion 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) and the corresponding weight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 at that value of energy (returns 2 outputs). Horace then performs a simple energy convolution with a Gaussian of width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2000" dirty="0" smtClean="0">
                <a:latin typeface="+mn-lt"/>
              </a:rPr>
              <a:t> to get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43779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out = fun(x, y, par)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xc = par(1);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par(2);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par(3);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par(4);</a:t>
            </a:r>
          </a:p>
          <a:p>
            <a:pPr lvl="1" indent="0"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par(5) *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(-(x-xc).^2./(2*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)-(y-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).^2./(2*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@fun, 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[1,150,0.2,50,5]));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5144" y="2907102"/>
            <a:ext cx="357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2D function – takes 2 coordinates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4059807"/>
            <a:ext cx="3362864" cy="252214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03585" y="2967487"/>
            <a:ext cx="1052424" cy="1618890"/>
            <a:chOff x="2803585" y="2967487"/>
            <a:chExt cx="1052424" cy="1618890"/>
          </a:xfrm>
        </p:grpSpPr>
        <p:sp>
          <p:nvSpPr>
            <p:cNvPr id="6" name="Rectangle 5"/>
            <p:cNvSpPr/>
            <p:nvPr/>
          </p:nvSpPr>
          <p:spPr>
            <a:xfrm>
              <a:off x="2803585" y="2967487"/>
              <a:ext cx="379562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12543" y="4353464"/>
              <a:ext cx="543466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4677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out =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h,k,l,en,par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JS = par(1); Gam = par(2); 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omega = JS * (1-cos(pi*h));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par(3) * Gam ./ ((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omega).^2 + Gam.^2);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[200,5,1]));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5144" y="2907102"/>
            <a:ext cx="39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always takes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h,k,l,en</a:t>
            </a:r>
            <a:r>
              <a:rPr lang="en-GB" dirty="0" smtClean="0"/>
              <a:t> coordinates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803584" y="2967487"/>
            <a:ext cx="1250831" cy="1601638"/>
            <a:chOff x="2803584" y="2967487"/>
            <a:chExt cx="1250831" cy="1601638"/>
          </a:xfrm>
        </p:grpSpPr>
        <p:sp>
          <p:nvSpPr>
            <p:cNvPr id="6" name="Rectangle 5"/>
            <p:cNvSpPr/>
            <p:nvPr/>
          </p:nvSpPr>
          <p:spPr>
            <a:xfrm>
              <a:off x="2803584" y="2967487"/>
              <a:ext cx="681487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2954" y="4336212"/>
              <a:ext cx="901461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4059806"/>
            <a:ext cx="3362865" cy="25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9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w,s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par(1);</a:t>
            </a:r>
          </a:p>
          <a:p>
            <a:pPr lvl="1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 = JS * (1-sin(pi*h));</a:t>
            </a:r>
          </a:p>
          <a:p>
            <a:pPr lvl="1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par(2) + w*0;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plot(…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disp2sqw_eval(w1,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[200,1]));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3932" y="2907102"/>
            <a:ext cx="350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always takes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</a:t>
            </a:r>
            <a:r>
              <a:rPr lang="en-GB" dirty="0" smtClean="0"/>
              <a:t> coordinates</a:t>
            </a:r>
          </a:p>
          <a:p>
            <a:r>
              <a:rPr lang="en-GB" dirty="0"/>
              <a:t> </a:t>
            </a:r>
            <a:r>
              <a:rPr lang="en-GB" dirty="0" smtClean="0"/>
              <a:t>     returns 2 values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dirty="0" smtClean="0"/>
              <a:t>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53752" y="2975311"/>
            <a:ext cx="1263769" cy="1944456"/>
            <a:chOff x="3053752" y="2975311"/>
            <a:chExt cx="1263769" cy="1944456"/>
          </a:xfrm>
        </p:grpSpPr>
        <p:sp>
          <p:nvSpPr>
            <p:cNvPr id="6" name="Rectangle 5"/>
            <p:cNvSpPr/>
            <p:nvPr/>
          </p:nvSpPr>
          <p:spPr>
            <a:xfrm>
              <a:off x="3053752" y="2975311"/>
              <a:ext cx="737560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29796" y="4686854"/>
              <a:ext cx="987725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1" y="4059805"/>
            <a:ext cx="3362865" cy="25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45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disp2sqw_eval</a:t>
            </a:r>
            <a:r>
              <a:rPr lang="en-GB" sz="2000" dirty="0" smtClean="0">
                <a:latin typeface="+mn-lt"/>
              </a:rPr>
              <a:t> can be used to generate simulated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All require an input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 smtClean="0">
                <a:latin typeface="+mn-lt"/>
              </a:rPr>
              <a:t> object to provide the coordinates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And a user defined function specified by a handle (prefix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dirty="0" smtClean="0">
                <a:latin typeface="+mn-lt"/>
              </a:rPr>
              <a:t> will pass to the functions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the (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,</a:t>
            </a:r>
            <a:r>
              <a:rPr lang="en-GB" sz="1600" i="1" dirty="0" smtClean="0">
                <a:latin typeface="+mn-lt"/>
              </a:rPr>
              <a:t>E</a:t>
            </a:r>
            <a:r>
              <a:rPr lang="en-GB" sz="1600" dirty="0" smtClean="0">
                <a:latin typeface="+mn-lt"/>
              </a:rPr>
              <a:t>) coordinates of the </a:t>
            </a:r>
            <a:r>
              <a:rPr lang="en-GB" sz="1600" u="sng" dirty="0" smtClean="0">
                <a:latin typeface="+mn-lt"/>
              </a:rPr>
              <a:t>bin centres</a:t>
            </a:r>
            <a:r>
              <a:rPr lang="en-GB" sz="1600" dirty="0" smtClean="0">
                <a:latin typeface="+mn-lt"/>
              </a:rPr>
              <a:t> if given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object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n-GB" sz="1600" i="1" dirty="0"/>
              <a:t>E</a:t>
            </a:r>
            <a:r>
              <a:rPr lang="en-GB" sz="1600" dirty="0"/>
              <a:t>) coordinates of </a:t>
            </a:r>
            <a:r>
              <a:rPr lang="en-GB" sz="1600" u="sng" dirty="0" smtClean="0"/>
              <a:t>every pixel</a:t>
            </a:r>
            <a:r>
              <a:rPr lang="en-GB" sz="1600" dirty="0" smtClean="0"/>
              <a:t> if </a:t>
            </a:r>
            <a:r>
              <a:rPr lang="en-GB" sz="1600" dirty="0"/>
              <a:t>given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/>
              <a:t> object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 calculations with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will be more accurate but take longer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24319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24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37094"/>
            <a:ext cx="8229600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251" y="2818562"/>
            <a:ext cx="7746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out = fun(x, y, par)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xc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par(1);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par(2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par(3);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par(4);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par(5) 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(-(x-xc).^2./(2*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)-(y-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).^2./(2*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2430" y="2818562"/>
            <a:ext cx="396815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646098" y="1715984"/>
            <a:ext cx="503208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37094"/>
            <a:ext cx="8229600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251" y="2818562"/>
            <a:ext cx="77465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out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h,k,l,en,par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JS = par(1); Gam = par(2); 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omega = JS * (1-cos(pi*h));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par(3) * Gam ./ ((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omega).^2 + Gam.^2);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2430" y="2818562"/>
            <a:ext cx="690113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90822" y="1987715"/>
            <a:ext cx="908650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31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v, psi, omega,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– cell array (list) of reduced data file names</a:t>
            </a: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2000" dirty="0" smtClean="0">
                <a:latin typeface="+mn-lt"/>
              </a:rPr>
              <a:t> – detector parameter file (not usually used)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qw_file</a:t>
            </a:r>
            <a:r>
              <a:rPr lang="en-GB" sz="2000" dirty="0" smtClean="0">
                <a:latin typeface="+mn-lt"/>
              </a:rPr>
              <a:t> – output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 name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2000" dirty="0" smtClean="0">
                <a:latin typeface="+mn-lt"/>
              </a:rPr>
              <a:t> – fixed energy (</a:t>
            </a:r>
            <a:r>
              <a:rPr lang="en-GB" sz="2000" i="1" dirty="0" err="1" smtClean="0">
                <a:latin typeface="+mn-lt"/>
              </a:rPr>
              <a:t>E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 direct geometry)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2000" dirty="0" smtClean="0">
                <a:latin typeface="+mn-lt"/>
              </a:rPr>
              <a:t> – 1 for direct, 2 for indirect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2000" dirty="0" smtClean="0">
                <a:latin typeface="+mn-lt"/>
              </a:rPr>
              <a:t> – [</a:t>
            </a:r>
            <a:r>
              <a:rPr lang="en-GB" sz="2000" dirty="0" err="1" smtClean="0">
                <a:latin typeface="+mn-lt"/>
              </a:rPr>
              <a:t>a,b,c</a:t>
            </a:r>
            <a:r>
              <a:rPr lang="en-GB" sz="2000" dirty="0" smtClean="0">
                <a:latin typeface="+mn-lt"/>
              </a:rPr>
              <a:t>] lattice parameters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2000" dirty="0" smtClean="0">
                <a:latin typeface="+mn-lt"/>
              </a:rPr>
              <a:t> – [</a:t>
            </a:r>
            <a:r>
              <a:rPr lang="en-GB" sz="2000" dirty="0" err="1" smtClean="0">
                <a:latin typeface="+mn-lt"/>
              </a:rPr>
              <a:t>alpha,beta,gamma</a:t>
            </a:r>
            <a:r>
              <a:rPr lang="en-GB" sz="2000" dirty="0" smtClean="0">
                <a:latin typeface="+mn-lt"/>
              </a:rPr>
              <a:t>] lattice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u, v </a:t>
            </a:r>
            <a:r>
              <a:rPr lang="en-GB" sz="2000" dirty="0" smtClean="0">
                <a:latin typeface="+mn-lt"/>
              </a:rPr>
              <a:t>– vectors defining the horizontal scattering plane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r>
              <a:rPr lang="en-GB" sz="2000" dirty="0" smtClean="0">
                <a:latin typeface="+mn-lt"/>
              </a:rPr>
              <a:t> – a vector of rotation angles about the vertical axis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mega,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2000" dirty="0" smtClean="0">
                <a:latin typeface="+mn-lt"/>
              </a:rPr>
              <a:t> – sample misalignment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Courier New" panose="02070309020205020404" pitchFamily="49" charset="0"/>
                <a:ea typeface="Arial" pitchFamily="34"/>
                <a:cs typeface="Courier New" panose="02070309020205020404" pitchFamily="49" charset="0"/>
              </a:rPr>
              <a:t>gen_sqw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Courier New" panose="02070309020205020404" pitchFamily="49" charset="0"/>
              <a:ea typeface="Arial" pitchFamily="34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14207" y="2965798"/>
            <a:ext cx="4287859" cy="1429315"/>
            <a:chOff x="2381250" y="4321816"/>
            <a:chExt cx="4287859" cy="1429315"/>
          </a:xfrm>
        </p:grpSpPr>
        <p:sp>
          <p:nvSpPr>
            <p:cNvPr id="7" name="Parallelogram 6"/>
            <p:cNvSpPr/>
            <p:nvPr/>
          </p:nvSpPr>
          <p:spPr>
            <a:xfrm>
              <a:off x="2381250" y="4635270"/>
              <a:ext cx="4287859" cy="1115861"/>
            </a:xfrm>
            <a:prstGeom prst="parallelogram">
              <a:avLst>
                <a:gd name="adj" fmla="val 153771"/>
              </a:avLst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37408" y="4765902"/>
              <a:ext cx="22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</a:t>
              </a:r>
              <a:endParaRPr lang="en-GB" dirty="0"/>
            </a:p>
          </p:txBody>
        </p:sp>
        <p:grpSp>
          <p:nvGrpSpPr>
            <p:cNvPr id="12" name="Group 11"/>
            <p:cNvGrpSpPr/>
            <p:nvPr/>
          </p:nvGrpSpPr>
          <p:grpSpPr>
            <a:xfrm rot="568058">
              <a:off x="4289150" y="4656425"/>
              <a:ext cx="281319" cy="1003130"/>
              <a:chOff x="3685183" y="4232623"/>
              <a:chExt cx="450544" cy="1327695"/>
            </a:xfrm>
          </p:grpSpPr>
          <p:sp>
            <p:nvSpPr>
              <p:cNvPr id="13" name="Rectangle 7"/>
              <p:cNvSpPr/>
              <p:nvPr/>
            </p:nvSpPr>
            <p:spPr>
              <a:xfrm>
                <a:off x="3685183" y="4299529"/>
                <a:ext cx="450544" cy="1260789"/>
              </a:xfrm>
              <a:custGeom>
                <a:avLst/>
                <a:gdLst>
                  <a:gd name="connsiteX0" fmla="*/ 0 w 450535"/>
                  <a:gd name="connsiteY0" fmla="*/ 0 h 1186534"/>
                  <a:gd name="connsiteX1" fmla="*/ 450535 w 450535"/>
                  <a:gd name="connsiteY1" fmla="*/ 0 h 1186534"/>
                  <a:gd name="connsiteX2" fmla="*/ 450535 w 450535"/>
                  <a:gd name="connsiteY2" fmla="*/ 1186534 h 1186534"/>
                  <a:gd name="connsiteX3" fmla="*/ 0 w 450535"/>
                  <a:gd name="connsiteY3" fmla="*/ 1186534 h 1186534"/>
                  <a:gd name="connsiteX4" fmla="*/ 0 w 450535"/>
                  <a:gd name="connsiteY4" fmla="*/ 0 h 1186534"/>
                  <a:gd name="connsiteX0" fmla="*/ 0 w 450535"/>
                  <a:gd name="connsiteY0" fmla="*/ 0 h 1186534"/>
                  <a:gd name="connsiteX1" fmla="*/ 450535 w 450535"/>
                  <a:gd name="connsiteY1" fmla="*/ 0 h 1186534"/>
                  <a:gd name="connsiteX2" fmla="*/ 450535 w 450535"/>
                  <a:gd name="connsiteY2" fmla="*/ 1186534 h 1186534"/>
                  <a:gd name="connsiteX3" fmla="*/ 0 w 450535"/>
                  <a:gd name="connsiteY3" fmla="*/ 1181771 h 1186534"/>
                  <a:gd name="connsiteX4" fmla="*/ 0 w 450535"/>
                  <a:gd name="connsiteY4" fmla="*/ 0 h 1186534"/>
                  <a:gd name="connsiteX0" fmla="*/ 0 w 450535"/>
                  <a:gd name="connsiteY0" fmla="*/ 0 h 1227827"/>
                  <a:gd name="connsiteX1" fmla="*/ 450535 w 450535"/>
                  <a:gd name="connsiteY1" fmla="*/ 0 h 1227827"/>
                  <a:gd name="connsiteX2" fmla="*/ 450535 w 450535"/>
                  <a:gd name="connsiteY2" fmla="*/ 1186534 h 1227827"/>
                  <a:gd name="connsiteX3" fmla="*/ 0 w 450535"/>
                  <a:gd name="connsiteY3" fmla="*/ 1181771 h 1227827"/>
                  <a:gd name="connsiteX4" fmla="*/ 0 w 450535"/>
                  <a:gd name="connsiteY4" fmla="*/ 0 h 1227827"/>
                  <a:gd name="connsiteX0" fmla="*/ 0 w 450535"/>
                  <a:gd name="connsiteY0" fmla="*/ 0 h 1255337"/>
                  <a:gd name="connsiteX1" fmla="*/ 450535 w 450535"/>
                  <a:gd name="connsiteY1" fmla="*/ 0 h 1255337"/>
                  <a:gd name="connsiteX2" fmla="*/ 450535 w 450535"/>
                  <a:gd name="connsiteY2" fmla="*/ 1186534 h 1255337"/>
                  <a:gd name="connsiteX3" fmla="*/ 0 w 450535"/>
                  <a:gd name="connsiteY3" fmla="*/ 1181771 h 1255337"/>
                  <a:gd name="connsiteX4" fmla="*/ 0 w 450535"/>
                  <a:gd name="connsiteY4" fmla="*/ 0 h 1255337"/>
                  <a:gd name="connsiteX0" fmla="*/ 0 w 450535"/>
                  <a:gd name="connsiteY0" fmla="*/ 0 h 1267380"/>
                  <a:gd name="connsiteX1" fmla="*/ 450535 w 450535"/>
                  <a:gd name="connsiteY1" fmla="*/ 0 h 1267380"/>
                  <a:gd name="connsiteX2" fmla="*/ 450535 w 450535"/>
                  <a:gd name="connsiteY2" fmla="*/ 1186534 h 1267380"/>
                  <a:gd name="connsiteX3" fmla="*/ 0 w 450535"/>
                  <a:gd name="connsiteY3" fmla="*/ 1181771 h 1267380"/>
                  <a:gd name="connsiteX4" fmla="*/ 0 w 450535"/>
                  <a:gd name="connsiteY4" fmla="*/ 0 h 1267380"/>
                  <a:gd name="connsiteX0" fmla="*/ 0 w 450535"/>
                  <a:gd name="connsiteY0" fmla="*/ 0 h 1255003"/>
                  <a:gd name="connsiteX1" fmla="*/ 450535 w 450535"/>
                  <a:gd name="connsiteY1" fmla="*/ 0 h 1255003"/>
                  <a:gd name="connsiteX2" fmla="*/ 450535 w 450535"/>
                  <a:gd name="connsiteY2" fmla="*/ 1186534 h 1255003"/>
                  <a:gd name="connsiteX3" fmla="*/ 0 w 450535"/>
                  <a:gd name="connsiteY3" fmla="*/ 1181771 h 1255003"/>
                  <a:gd name="connsiteX4" fmla="*/ 0 w 450535"/>
                  <a:gd name="connsiteY4" fmla="*/ 0 h 1255003"/>
                  <a:gd name="connsiteX0" fmla="*/ 0 w 450535"/>
                  <a:gd name="connsiteY0" fmla="*/ 0 h 1255003"/>
                  <a:gd name="connsiteX1" fmla="*/ 450535 w 450535"/>
                  <a:gd name="connsiteY1" fmla="*/ 0 h 1255003"/>
                  <a:gd name="connsiteX2" fmla="*/ 450535 w 450535"/>
                  <a:gd name="connsiteY2" fmla="*/ 1186534 h 1255003"/>
                  <a:gd name="connsiteX3" fmla="*/ 0 w 450535"/>
                  <a:gd name="connsiteY3" fmla="*/ 1181771 h 1255003"/>
                  <a:gd name="connsiteX4" fmla="*/ 0 w 450535"/>
                  <a:gd name="connsiteY4" fmla="*/ 0 h 1255003"/>
                  <a:gd name="connsiteX0" fmla="*/ 0 w 450545"/>
                  <a:gd name="connsiteY0" fmla="*/ 0 h 1260790"/>
                  <a:gd name="connsiteX1" fmla="*/ 450535 w 450545"/>
                  <a:gd name="connsiteY1" fmla="*/ 0 h 1260790"/>
                  <a:gd name="connsiteX2" fmla="*/ 450535 w 450545"/>
                  <a:gd name="connsiteY2" fmla="*/ 1186534 h 1260790"/>
                  <a:gd name="connsiteX3" fmla="*/ 0 w 450545"/>
                  <a:gd name="connsiteY3" fmla="*/ 1181771 h 1260790"/>
                  <a:gd name="connsiteX4" fmla="*/ 0 w 450545"/>
                  <a:gd name="connsiteY4" fmla="*/ 0 h 1260790"/>
                  <a:gd name="connsiteX0" fmla="*/ 0 w 450545"/>
                  <a:gd name="connsiteY0" fmla="*/ 0 h 1260790"/>
                  <a:gd name="connsiteX1" fmla="*/ 450535 w 450545"/>
                  <a:gd name="connsiteY1" fmla="*/ 0 h 1260790"/>
                  <a:gd name="connsiteX2" fmla="*/ 450535 w 450545"/>
                  <a:gd name="connsiteY2" fmla="*/ 1186534 h 1260790"/>
                  <a:gd name="connsiteX3" fmla="*/ 0 w 450545"/>
                  <a:gd name="connsiteY3" fmla="*/ 1181771 h 1260790"/>
                  <a:gd name="connsiteX4" fmla="*/ 0 w 450545"/>
                  <a:gd name="connsiteY4" fmla="*/ 0 h 1260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545" h="1260790">
                    <a:moveTo>
                      <a:pt x="0" y="0"/>
                    </a:moveTo>
                    <a:lnTo>
                      <a:pt x="450535" y="0"/>
                    </a:lnTo>
                    <a:lnTo>
                      <a:pt x="450535" y="1186534"/>
                    </a:lnTo>
                    <a:cubicBezTo>
                      <a:pt x="452757" y="1251621"/>
                      <a:pt x="88265" y="1316709"/>
                      <a:pt x="0" y="118177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  <a:ln w="31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93715" y="4232623"/>
                <a:ext cx="442002" cy="13379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4429808" y="4757515"/>
              <a:ext cx="1058360" cy="4004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29808" y="5152649"/>
              <a:ext cx="1058360" cy="36831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361329" y="5152649"/>
              <a:ext cx="3281362" cy="5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4999392" y="4922482"/>
              <a:ext cx="191548" cy="4621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8399" y="4488555"/>
              <a:ext cx="29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C000"/>
                  </a:solidFill>
                </a:rPr>
                <a:t>u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6473" y="5354758"/>
              <a:ext cx="259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92D050"/>
                  </a:solidFill>
                </a:rPr>
                <a:t>v</a:t>
              </a:r>
              <a:endParaRPr lang="en-GB" b="1" dirty="0">
                <a:solidFill>
                  <a:srgbClr val="92D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63006" y="4851529"/>
              <a:ext cx="27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ψ</a:t>
              </a:r>
              <a:endParaRPr lang="en-GB" sz="14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25651" y="4713551"/>
              <a:ext cx="669515" cy="858516"/>
              <a:chOff x="4425651" y="4713551"/>
              <a:chExt cx="669515" cy="85851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425651" y="4713551"/>
                <a:ext cx="669515" cy="439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2700000" flipV="1">
                <a:off x="4493281" y="5017761"/>
                <a:ext cx="669515" cy="439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696" y="5119929"/>
                <a:ext cx="50204" cy="10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481513" y="5132319"/>
                <a:ext cx="43666" cy="39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Arc 26"/>
            <p:cNvSpPr/>
            <p:nvPr/>
          </p:nvSpPr>
          <p:spPr>
            <a:xfrm>
              <a:off x="4724181" y="4922480"/>
              <a:ext cx="125932" cy="1428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92020" y="4748578"/>
              <a:ext cx="27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endParaRPr lang="en-GB" sz="1400" dirty="0"/>
            </a:p>
          </p:txBody>
        </p:sp>
        <p:sp>
          <p:nvSpPr>
            <p:cNvPr id="29" name="Curved Down Arrow 28"/>
            <p:cNvSpPr/>
            <p:nvPr/>
          </p:nvSpPr>
          <p:spPr>
            <a:xfrm>
              <a:off x="5065820" y="5225204"/>
              <a:ext cx="239425" cy="12955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Curved Down Arrow 29"/>
            <p:cNvSpPr/>
            <p:nvPr/>
          </p:nvSpPr>
          <p:spPr>
            <a:xfrm rot="16487533">
              <a:off x="4917691" y="4672876"/>
              <a:ext cx="239425" cy="12955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7318" y="4321816"/>
              <a:ext cx="5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47606" y="5130800"/>
              <a:ext cx="5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GS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5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37094"/>
            <a:ext cx="8229600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different function signatures depending on the evaluation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These three types of functions can also be used for fitting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+mn-lt"/>
              </a:rPr>
              <a:t> →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+mn-lt"/>
              </a:rPr>
              <a:t> →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1600" dirty="0" smtClean="0"/>
              <a:t> </a:t>
            </a:r>
            <a:r>
              <a:rPr lang="en-GB" sz="1600" dirty="0"/>
              <a:t>→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251" y="2818562"/>
            <a:ext cx="7746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h,k,l,par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par(1)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(1-sin(pi*h));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par(2) + w*0;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340" y="2818562"/>
            <a:ext cx="759128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17674" y="2309326"/>
            <a:ext cx="997789" cy="2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multifit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199" y="1337094"/>
            <a:ext cx="8341743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2000" dirty="0" smtClean="0">
                <a:latin typeface="+mn-lt"/>
              </a:rPr>
              <a:t> is the Horace fitting class.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  <a:hlinkClick r:id="rId2"/>
              </a:rPr>
              <a:t>https://pace-neutrons.github.io/horace-docs/3.5.0/Multifit.html</a:t>
            </a: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ses the </a:t>
            </a:r>
            <a:r>
              <a:rPr lang="en-GB" sz="1600" dirty="0" err="1" smtClean="0">
                <a:latin typeface="+mn-lt"/>
              </a:rPr>
              <a:t>Levenberg</a:t>
            </a:r>
            <a:r>
              <a:rPr lang="en-GB" sz="1600" dirty="0" smtClean="0">
                <a:latin typeface="+mn-lt"/>
              </a:rPr>
              <a:t>-Marquardt algorithm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Designed to fit multiple cuts simultaneously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Expects user-defined model functions in the form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(x1,x2,x3,…,pars)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Can also have non-</a:t>
            </a:r>
            <a:r>
              <a:rPr lang="en-GB" sz="1600" dirty="0" err="1" smtClean="0">
                <a:latin typeface="+mn-lt"/>
              </a:rPr>
              <a:t>Matlab</a:t>
            </a:r>
            <a:r>
              <a:rPr lang="en-GB" sz="1600" dirty="0" smtClean="0">
                <a:latin typeface="+mn-lt"/>
              </a:rPr>
              <a:t> fit functions (e.g. Fortran, C/C++, Python)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Beta: work-in-progress contact me for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Accepts up to two model functions: “foreground” and “background”.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Has the concept of a “local” and “global” model functions: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“global”: parameters are the same for all input cuts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By default “foreground” model function is “global”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“local”: parameters for each cut is different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By default “background” model function is “local”</a:t>
            </a: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specify “bindings” (or “ties”) between model/background parameters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  <a:hlinkClick r:id="rId3"/>
              </a:rPr>
              <a:t>https://pace-neutrons.github.io/horace-docs/3.5.0/Multifit.html#binding-parameters</a:t>
            </a: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multifit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199" y="1337094"/>
            <a:ext cx="8341743" cy="5244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2000" dirty="0" smtClean="0">
                <a:latin typeface="+mn-lt"/>
              </a:rPr>
              <a:t> has two types of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“legacy” function-style syntax: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Object oriented syntax: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mfobj.set_fun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(@fun)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mfobj.set_pin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mfobj.fit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Object-oriented syntax is highly recommended for complex multi-cut fits with background and bindings between model/background parameters.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19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Make a 1D cut and fit a set of Gaussians to it.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w1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cut_sqw</a:t>
            </a:r>
            <a:r>
              <a:rPr lang="en-GB" sz="1200" dirty="0">
                <a:latin typeface="+mn-lt"/>
              </a:rPr>
              <a:t>('</a:t>
            </a:r>
            <a:r>
              <a:rPr lang="en-GB" sz="1200" dirty="0" err="1">
                <a:latin typeface="+mn-lt"/>
              </a:rPr>
              <a:t>iron.sqw</a:t>
            </a:r>
            <a:r>
              <a:rPr lang="en-GB" sz="1200" dirty="0">
                <a:latin typeface="+mn-lt"/>
              </a:rPr>
              <a:t>', </a:t>
            </a:r>
            <a:r>
              <a:rPr lang="en-GB" sz="1200" dirty="0" err="1">
                <a:latin typeface="+mn-lt"/>
              </a:rPr>
              <a:t>projaxes</a:t>
            </a:r>
            <a:r>
              <a:rPr lang="en-GB" sz="1200" dirty="0">
                <a:latin typeface="+mn-lt"/>
              </a:rPr>
              <a:t>([1,1,0], [-1,1,0], 'type', '</a:t>
            </a:r>
            <a:r>
              <a:rPr lang="en-GB" sz="1200" dirty="0" err="1">
                <a:latin typeface="+mn-lt"/>
              </a:rPr>
              <a:t>rrr</a:t>
            </a:r>
            <a:r>
              <a:rPr lang="en-GB" sz="1200" dirty="0">
                <a:latin typeface="+mn-lt"/>
              </a:rPr>
              <a:t>'), 0.05, [-1.1,-0.9], [-0.1, 0.1], [100,120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>
                <a:latin typeface="+mn-lt"/>
              </a:rPr>
              <a:t>&gt;&gt; [</a:t>
            </a:r>
            <a:r>
              <a:rPr lang="en-GB" sz="1200" dirty="0" err="1">
                <a:latin typeface="+mn-lt"/>
              </a:rPr>
              <a:t>wf</a:t>
            </a:r>
            <a:r>
              <a:rPr lang="en-GB" sz="1200" dirty="0">
                <a:latin typeface="+mn-lt"/>
              </a:rPr>
              <a:t>, </a:t>
            </a:r>
            <a:r>
              <a:rPr lang="en-GB" sz="1200" dirty="0" err="1">
                <a:latin typeface="+mn-lt"/>
              </a:rPr>
              <a:t>fp</a:t>
            </a:r>
            <a:r>
              <a:rPr lang="en-GB" sz="1200" dirty="0">
                <a:latin typeface="+mn-lt"/>
              </a:rPr>
              <a:t>] = </a:t>
            </a:r>
            <a:r>
              <a:rPr lang="en-GB" sz="1200" dirty="0" err="1" smtClean="0">
                <a:latin typeface="+mn-lt"/>
              </a:rPr>
              <a:t>multifit</a:t>
            </a:r>
            <a:r>
              <a:rPr lang="en-GB" sz="1200" dirty="0" smtClean="0">
                <a:latin typeface="+mn-lt"/>
              </a:rPr>
              <a:t>(w1, </a:t>
            </a:r>
            <a:r>
              <a:rPr lang="en-GB" sz="1200" dirty="0">
                <a:latin typeface="+mn-lt"/>
              </a:rPr>
              <a:t>@</a:t>
            </a:r>
            <a:r>
              <a:rPr lang="en-GB" sz="1200" dirty="0" err="1">
                <a:latin typeface="+mn-lt"/>
              </a:rPr>
              <a:t>mgauss</a:t>
            </a:r>
            <a:r>
              <a:rPr lang="en-GB" sz="1200" dirty="0">
                <a:latin typeface="+mn-lt"/>
              </a:rPr>
              <a:t>, [0.4 -0.8 0.1 0.4 -0.2 0.1 0.4 0.2 0.1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plot(w1);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 simple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915728"/>
            <a:ext cx="3735360" cy="28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Make a 1D cut and fit a set of Gaussians to it.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w1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cut_sqw</a:t>
            </a:r>
            <a:r>
              <a:rPr lang="en-GB" sz="1200" dirty="0">
                <a:latin typeface="+mn-lt"/>
              </a:rPr>
              <a:t>('</a:t>
            </a:r>
            <a:r>
              <a:rPr lang="en-GB" sz="1200" dirty="0" err="1">
                <a:latin typeface="+mn-lt"/>
              </a:rPr>
              <a:t>iron.sqw</a:t>
            </a:r>
            <a:r>
              <a:rPr lang="en-GB" sz="1200" dirty="0">
                <a:latin typeface="+mn-lt"/>
              </a:rPr>
              <a:t>', </a:t>
            </a:r>
            <a:r>
              <a:rPr lang="en-GB" sz="1200" dirty="0" err="1">
                <a:latin typeface="+mn-lt"/>
              </a:rPr>
              <a:t>projaxes</a:t>
            </a:r>
            <a:r>
              <a:rPr lang="en-GB" sz="1200" dirty="0">
                <a:latin typeface="+mn-lt"/>
              </a:rPr>
              <a:t>([1,1,0], [-1,1,0], 'type', '</a:t>
            </a:r>
            <a:r>
              <a:rPr lang="en-GB" sz="1200" dirty="0" err="1">
                <a:latin typeface="+mn-lt"/>
              </a:rPr>
              <a:t>rrr</a:t>
            </a:r>
            <a:r>
              <a:rPr lang="en-GB" sz="1200" dirty="0">
                <a:latin typeface="+mn-lt"/>
              </a:rPr>
              <a:t>'), 0.05, [-1.1,-0.9], [-0.1, 0.1], [100,120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>
                <a:latin typeface="+mn-lt"/>
              </a:rPr>
              <a:t>&gt;&gt; [</a:t>
            </a:r>
            <a:r>
              <a:rPr lang="en-GB" sz="1200" dirty="0" err="1">
                <a:latin typeface="+mn-lt"/>
              </a:rPr>
              <a:t>wf</a:t>
            </a:r>
            <a:r>
              <a:rPr lang="en-GB" sz="1200" dirty="0">
                <a:latin typeface="+mn-lt"/>
              </a:rPr>
              <a:t>, </a:t>
            </a:r>
            <a:r>
              <a:rPr lang="en-GB" sz="1200" dirty="0" err="1">
                <a:latin typeface="+mn-lt"/>
              </a:rPr>
              <a:t>fp</a:t>
            </a:r>
            <a:r>
              <a:rPr lang="en-GB" sz="1200" dirty="0">
                <a:latin typeface="+mn-lt"/>
              </a:rPr>
              <a:t>] = 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multifit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(w1-0.2, @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mgauss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, [0.4 -0.8 0.1 0.4 -0.2 0.1 0.4 0.2 0.1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&gt;&gt; plot(w1-0.2);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pl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wf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 simple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915728"/>
            <a:ext cx="3735360" cy="280152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87899" y="1984075"/>
            <a:ext cx="1279588" cy="402564"/>
            <a:chOff x="1687899" y="1984075"/>
            <a:chExt cx="1279588" cy="402564"/>
          </a:xfrm>
        </p:grpSpPr>
        <p:sp>
          <p:nvSpPr>
            <p:cNvPr id="7" name="Rectangle 6"/>
            <p:cNvSpPr/>
            <p:nvPr/>
          </p:nvSpPr>
          <p:spPr>
            <a:xfrm>
              <a:off x="2501660" y="1984075"/>
              <a:ext cx="465827" cy="20703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7899" y="2179605"/>
              <a:ext cx="465827" cy="20703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64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Make a 1D cut and fit a set of Gaussians to it.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w1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cut_sqw</a:t>
            </a:r>
            <a:r>
              <a:rPr lang="en-GB" sz="1200" dirty="0">
                <a:latin typeface="+mn-lt"/>
              </a:rPr>
              <a:t>('</a:t>
            </a:r>
            <a:r>
              <a:rPr lang="en-GB" sz="1200" dirty="0" err="1">
                <a:latin typeface="+mn-lt"/>
              </a:rPr>
              <a:t>iron.sqw</a:t>
            </a:r>
            <a:r>
              <a:rPr lang="en-GB" sz="1200" dirty="0">
                <a:latin typeface="+mn-lt"/>
              </a:rPr>
              <a:t>', </a:t>
            </a:r>
            <a:r>
              <a:rPr lang="en-GB" sz="1200" dirty="0" err="1">
                <a:latin typeface="+mn-lt"/>
              </a:rPr>
              <a:t>projaxes</a:t>
            </a:r>
            <a:r>
              <a:rPr lang="en-GB" sz="1200" dirty="0">
                <a:latin typeface="+mn-lt"/>
              </a:rPr>
              <a:t>([1,1,0], [-1,1,0], 'type', '</a:t>
            </a:r>
            <a:r>
              <a:rPr lang="en-GB" sz="1200" dirty="0" err="1">
                <a:latin typeface="+mn-lt"/>
              </a:rPr>
              <a:t>rrr</a:t>
            </a:r>
            <a:r>
              <a:rPr lang="en-GB" sz="1200" dirty="0">
                <a:latin typeface="+mn-lt"/>
              </a:rPr>
              <a:t>'), 0.05, [-1.1,-0.9], [-0.1, 0.1], [100,120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>
                <a:latin typeface="+mn-lt"/>
              </a:rPr>
              <a:t>&gt;&gt; [</a:t>
            </a:r>
            <a:r>
              <a:rPr lang="en-GB" sz="1200" dirty="0" err="1">
                <a:latin typeface="+mn-lt"/>
              </a:rPr>
              <a:t>wf</a:t>
            </a:r>
            <a:r>
              <a:rPr lang="en-GB" sz="1200" dirty="0">
                <a:latin typeface="+mn-lt"/>
              </a:rPr>
              <a:t>, </a:t>
            </a:r>
            <a:r>
              <a:rPr lang="en-GB" sz="1200" dirty="0" err="1">
                <a:latin typeface="+mn-lt"/>
              </a:rPr>
              <a:t>fp</a:t>
            </a:r>
            <a:r>
              <a:rPr lang="en-GB" sz="1200" dirty="0">
                <a:latin typeface="+mn-lt"/>
              </a:rPr>
              <a:t>] =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multifit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(w1, 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mgauss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, [0.4 -0.8 0.1 0.4 -0.2 0.1 0.4 0.2 0.1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], @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linear_bg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, [0.2 0])</a:t>
            </a:r>
          </a:p>
          <a:p>
            <a:pPr lvl="1" indent="0">
              <a:buNone/>
            </a:pP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&gt;&gt; plot(w1);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pl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wf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 simple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0681" y="1992701"/>
            <a:ext cx="1224957" cy="18690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915728"/>
            <a:ext cx="3735360" cy="28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Make a 1D cut and fit a set of Gaussians to it.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w1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cut_sqw</a:t>
            </a:r>
            <a:r>
              <a:rPr lang="en-GB" sz="1200" dirty="0">
                <a:latin typeface="+mn-lt"/>
              </a:rPr>
              <a:t>('</a:t>
            </a:r>
            <a:r>
              <a:rPr lang="en-GB" sz="1200" dirty="0" err="1">
                <a:latin typeface="+mn-lt"/>
              </a:rPr>
              <a:t>iron.sqw</a:t>
            </a:r>
            <a:r>
              <a:rPr lang="en-GB" sz="1200" dirty="0">
                <a:latin typeface="+mn-lt"/>
              </a:rPr>
              <a:t>', </a:t>
            </a:r>
            <a:r>
              <a:rPr lang="en-GB" sz="1200" dirty="0" err="1">
                <a:latin typeface="+mn-lt"/>
              </a:rPr>
              <a:t>projaxes</a:t>
            </a:r>
            <a:r>
              <a:rPr lang="en-GB" sz="1200" dirty="0">
                <a:latin typeface="+mn-lt"/>
              </a:rPr>
              <a:t>([1,1,0], [-1,1,0], 'type', '</a:t>
            </a:r>
            <a:r>
              <a:rPr lang="en-GB" sz="1200" dirty="0" err="1">
                <a:latin typeface="+mn-lt"/>
              </a:rPr>
              <a:t>rrr</a:t>
            </a:r>
            <a:r>
              <a:rPr lang="en-GB" sz="1200" dirty="0">
                <a:latin typeface="+mn-lt"/>
              </a:rPr>
              <a:t>'), 0.05, [-1.1,-0.9], [-0.1, 0.1], [100,120</a:t>
            </a:r>
            <a:r>
              <a:rPr lang="en-GB" sz="1200" dirty="0" smtClean="0">
                <a:latin typeface="+mn-lt"/>
              </a:rPr>
              <a:t>])</a:t>
            </a:r>
          </a:p>
          <a:p>
            <a:pPr lvl="1" indent="0">
              <a:buNone/>
            </a:pPr>
            <a:r>
              <a:rPr lang="en-GB" sz="1200" dirty="0">
                <a:latin typeface="+mn-lt"/>
              </a:rPr>
              <a:t>&gt;&gt; </a:t>
            </a:r>
            <a:r>
              <a:rPr lang="en-GB" sz="1200" dirty="0" smtClean="0">
                <a:latin typeface="+mn-lt"/>
              </a:rPr>
              <a:t>mf = </a:t>
            </a:r>
            <a:r>
              <a:rPr lang="en-GB" sz="1200" dirty="0" err="1" smtClean="0">
                <a:latin typeface="+mn-lt"/>
              </a:rPr>
              <a:t>multifit</a:t>
            </a:r>
            <a:r>
              <a:rPr lang="en-GB" sz="1200" dirty="0" smtClean="0">
                <a:latin typeface="+mn-lt"/>
              </a:rPr>
              <a:t>(w1);  mf  = </a:t>
            </a:r>
            <a:r>
              <a:rPr lang="en-GB" sz="1200" dirty="0" err="1" smtClean="0">
                <a:latin typeface="+mn-lt"/>
              </a:rPr>
              <a:t>mf.set_fun</a:t>
            </a:r>
            <a:r>
              <a:rPr lang="en-GB" sz="1200" dirty="0" smtClean="0">
                <a:latin typeface="+mn-lt"/>
              </a:rPr>
              <a:t>(@</a:t>
            </a:r>
            <a:r>
              <a:rPr lang="en-GB" sz="1200" dirty="0" err="1" smtClean="0">
                <a:latin typeface="+mn-lt"/>
              </a:rPr>
              <a:t>mgauss</a:t>
            </a:r>
            <a:r>
              <a:rPr lang="en-GB" sz="1200" dirty="0" smtClean="0">
                <a:latin typeface="+mn-lt"/>
              </a:rPr>
              <a:t>); </a:t>
            </a:r>
            <a:r>
              <a:rPr lang="en-GB" sz="1200" dirty="0">
                <a:solidFill>
                  <a:schemeClr val="tx1"/>
                </a:solidFill>
              </a:rPr>
              <a:t>mf = </a:t>
            </a:r>
            <a:r>
              <a:rPr lang="en-GB" sz="1200" dirty="0" err="1">
                <a:solidFill>
                  <a:schemeClr val="tx1"/>
                </a:solidFill>
              </a:rPr>
              <a:t>mf.set_pin</a:t>
            </a:r>
            <a:r>
              <a:rPr lang="en-GB" sz="1200" dirty="0">
                <a:solidFill>
                  <a:schemeClr val="tx1"/>
                </a:solidFill>
              </a:rPr>
              <a:t>([0.4 -0.8 0.1 0.4 -0.2 0.1 0.4 0.2 0.1]);</a:t>
            </a:r>
            <a:endParaRPr lang="en-GB" sz="1200" dirty="0" smtClean="0">
              <a:latin typeface="+mn-lt"/>
            </a:endParaRPr>
          </a:p>
          <a:p>
            <a:pPr lvl="1" indent="0">
              <a:buNone/>
            </a:pPr>
            <a:r>
              <a:rPr lang="en-GB" sz="1200" dirty="0">
                <a:solidFill>
                  <a:schemeClr val="tx1"/>
                </a:solidFill>
                <a:latin typeface="+mn-lt"/>
              </a:rPr>
              <a:t>&gt;&gt; mf = 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mf.set_bfun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(@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linear_bg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); mf = 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mf.set_bpin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([0.2 0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]);</a:t>
            </a:r>
          </a:p>
          <a:p>
            <a:pPr lvl="1" indent="0">
              <a:buNone/>
            </a:pP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&gt;&gt; [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wf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fp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] =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mf.fit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(); plot(w1); 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pl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  <a:latin typeface="+mn-lt"/>
              </a:rPr>
              <a:t>wf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 simple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3" y="2915728"/>
            <a:ext cx="3735360" cy="2801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21434" y="1975449"/>
            <a:ext cx="7418270" cy="863373"/>
            <a:chOff x="1121434" y="1975449"/>
            <a:chExt cx="7418270" cy="863373"/>
          </a:xfrm>
        </p:grpSpPr>
        <p:sp>
          <p:nvSpPr>
            <p:cNvPr id="2" name="Rectangle 1"/>
            <p:cNvSpPr/>
            <p:nvPr/>
          </p:nvSpPr>
          <p:spPr>
            <a:xfrm>
              <a:off x="1121434" y="1975449"/>
              <a:ext cx="6642340" cy="47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19645" y="2469490"/>
              <a:ext cx="2320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Object-oriented syntax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1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same dataset with a S(Q,E) model</a:t>
            </a:r>
          </a:p>
          <a:p>
            <a:pPr lvl="1" indent="0">
              <a:buNone/>
            </a:pPr>
            <a:r>
              <a:rPr lang="en-GB" sz="1200" dirty="0"/>
              <a:t>&gt;&gt; 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[100,120])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[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, </a:t>
            </a:r>
            <a:r>
              <a:rPr lang="en-GB" sz="1200" dirty="0" err="1" smtClean="0">
                <a:latin typeface="+mn-lt"/>
              </a:rPr>
              <a:t>fp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multifit_sqw</a:t>
            </a:r>
            <a:r>
              <a:rPr lang="en-GB" sz="1200" dirty="0">
                <a:latin typeface="+mn-lt"/>
              </a:rPr>
              <a:t>(w1, </a:t>
            </a:r>
            <a:r>
              <a:rPr lang="en-GB" sz="1200" dirty="0" smtClean="0">
                <a:latin typeface="+mn-lt"/>
              </a:rPr>
              <a:t>@</a:t>
            </a:r>
            <a:r>
              <a:rPr lang="en-GB" sz="1200" dirty="0" err="1" smtClean="0">
                <a:latin typeface="+mn-lt"/>
              </a:rPr>
              <a:t>my_disp</a:t>
            </a:r>
            <a:r>
              <a:rPr lang="en-GB" sz="1200" dirty="0" smtClean="0">
                <a:latin typeface="+mn-lt"/>
              </a:rPr>
              <a:t>, </a:t>
            </a:r>
            <a:r>
              <a:rPr lang="en-GB" sz="1200" dirty="0">
                <a:latin typeface="+mn-lt"/>
              </a:rPr>
              <a:t>[200, 0.4, 0.1])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plot(w1</a:t>
            </a:r>
            <a:r>
              <a:rPr lang="en-GB" sz="1200" dirty="0">
                <a:latin typeface="+mn-lt"/>
              </a:rPr>
              <a:t>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4012" y="3494201"/>
            <a:ext cx="3157269" cy="1210056"/>
            <a:chOff x="457200" y="3494201"/>
            <a:chExt cx="3157269" cy="1210056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873260"/>
              <a:ext cx="3157269" cy="83099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cs typeface="Courier New" panose="02070309020205020404" pitchFamily="49" charset="0"/>
                </a:rPr>
                <a:t>function out =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my_disp</a:t>
              </a:r>
              <a:r>
                <a:rPr lang="en-GB" sz="1200" dirty="0" smtClean="0">
                  <a:cs typeface="Courier New" panose="02070309020205020404" pitchFamily="49" charset="0"/>
                </a:rPr>
                <a:t> 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qk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ql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, par)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om = par(1)*abs(cos(pi*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));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out = par(2)*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exp</a:t>
              </a:r>
              <a:r>
                <a:rPr lang="en-GB" sz="1200" dirty="0" smtClean="0">
                  <a:cs typeface="Courier New" panose="02070309020205020404" pitchFamily="49" charset="0"/>
                </a:rPr>
                <a:t>(-((om-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).^2)./(2*par(3)));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end</a:t>
              </a:r>
              <a:endParaRPr lang="en-GB" sz="1200" dirty="0"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212" y="3494201"/>
              <a:ext cx="1212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rgbClr val="00B0F0"/>
                  </a:solidFill>
                </a:rPr>
                <a:t>my_disp.m</a:t>
              </a:r>
              <a:endParaRPr lang="en-GB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57" y="2915728"/>
            <a:ext cx="3735362" cy="28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same dataset with a S(Q,E) model</a:t>
            </a:r>
          </a:p>
          <a:p>
            <a:pPr lvl="1" indent="0">
              <a:buNone/>
            </a:pPr>
            <a:r>
              <a:rPr lang="en-GB" sz="1200" dirty="0"/>
              <a:t>&gt;&gt; 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</a:t>
            </a:r>
            <a:r>
              <a:rPr lang="en-GB" sz="1200" dirty="0" smtClean="0"/>
              <a:t>])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(w1);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[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, </a:t>
            </a:r>
            <a:r>
              <a:rPr lang="en-GB" sz="1200" dirty="0" err="1" smtClean="0">
                <a:latin typeface="+mn-lt"/>
              </a:rPr>
              <a:t>fp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multifit_sqw</a:t>
            </a:r>
            <a:r>
              <a:rPr lang="en-GB" sz="1200" dirty="0">
                <a:latin typeface="+mn-lt"/>
              </a:rPr>
              <a:t>(w1, </a:t>
            </a:r>
            <a:r>
              <a:rPr lang="en-GB" sz="1200" dirty="0" smtClean="0">
                <a:latin typeface="+mn-lt"/>
              </a:rPr>
              <a:t>@</a:t>
            </a:r>
            <a:r>
              <a:rPr lang="en-GB" sz="1200" dirty="0" err="1" smtClean="0">
                <a:latin typeface="+mn-lt"/>
              </a:rPr>
              <a:t>my_disp_ff</a:t>
            </a:r>
            <a:r>
              <a:rPr lang="en-GB" sz="1200" dirty="0" smtClean="0">
                <a:latin typeface="+mn-lt"/>
              </a:rPr>
              <a:t>, {[</a:t>
            </a:r>
            <a:r>
              <a:rPr lang="en-GB" sz="1200" dirty="0">
                <a:latin typeface="+mn-lt"/>
              </a:rPr>
              <a:t>200, 0.4, 0.1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})</a:t>
            </a:r>
            <a:endParaRPr lang="en-GB" sz="1200" dirty="0">
              <a:latin typeface="+mn-lt"/>
            </a:endParaRP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plot(w1</a:t>
            </a:r>
            <a:r>
              <a:rPr lang="en-GB" sz="1200" dirty="0">
                <a:latin typeface="+mn-lt"/>
              </a:rPr>
              <a:t>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4012" y="3494201"/>
            <a:ext cx="3286667" cy="1394722"/>
            <a:chOff x="457200" y="3494201"/>
            <a:chExt cx="3286667" cy="1394722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873260"/>
              <a:ext cx="3286667" cy="101566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cs typeface="Courier New" panose="02070309020205020404" pitchFamily="49" charset="0"/>
                </a:rPr>
                <a:t>function out =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my_disp</a:t>
              </a:r>
              <a:r>
                <a:rPr lang="en-GB" sz="1200" dirty="0" smtClean="0">
                  <a:cs typeface="Courier New" panose="02070309020205020404" pitchFamily="49" charset="0"/>
                </a:rPr>
                <a:t> 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qk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ql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, par,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ff_fun</a:t>
              </a:r>
              <a:r>
                <a:rPr lang="en-GB" sz="1200" dirty="0" smtClean="0"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om = par(1)*abs(cos(pi*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));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out = par(2)*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exp</a:t>
              </a:r>
              <a:r>
                <a:rPr lang="en-GB" sz="1200" dirty="0" smtClean="0">
                  <a:cs typeface="Courier New" panose="02070309020205020404" pitchFamily="49" charset="0"/>
                </a:rPr>
                <a:t>(-((om-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).^2)./(2*par(3)));</a:t>
              </a:r>
            </a:p>
            <a:p>
              <a:r>
                <a:rPr lang="en-GB" sz="1200" dirty="0">
                  <a:cs typeface="Courier New" panose="02070309020205020404" pitchFamily="49" charset="0"/>
                </a:rPr>
                <a:t> </a:t>
              </a:r>
              <a:r>
                <a:rPr lang="en-GB" sz="1200" dirty="0" smtClean="0">
                  <a:cs typeface="Courier New" panose="02070309020205020404" pitchFamily="49" charset="0"/>
                </a:rPr>
                <a:t>   out = out .*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ff_fun</a:t>
              </a:r>
              <a:r>
                <a:rPr lang="en-GB" sz="1200" dirty="0" smtClean="0">
                  <a:cs typeface="Courier New" panose="02070309020205020404" pitchFamily="49" charset="0"/>
                </a:rPr>
                <a:t>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qh,qk,ql,en</a:t>
              </a:r>
              <a:r>
                <a:rPr lang="en-GB" sz="1200" dirty="0" smtClean="0">
                  <a:cs typeface="Courier New" panose="02070309020205020404" pitchFamily="49" charset="0"/>
                </a:rPr>
                <a:t>)';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end</a:t>
              </a:r>
              <a:endParaRPr lang="en-GB" sz="1200" dirty="0"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212" y="3494201"/>
              <a:ext cx="145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rgbClr val="00B0F0"/>
                  </a:solidFill>
                </a:rPr>
                <a:t>my_disp_ff.m</a:t>
              </a:r>
              <a:endParaRPr lang="en-GB" dirty="0">
                <a:solidFill>
                  <a:srgbClr val="00B0F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5" y="2915728"/>
            <a:ext cx="3739614" cy="28047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57390" y="2234242"/>
            <a:ext cx="1390987" cy="17981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same dataset with a S(Q,E) model</a:t>
            </a:r>
          </a:p>
          <a:p>
            <a:pPr lvl="1" indent="0">
              <a:buNone/>
            </a:pPr>
            <a:r>
              <a:rPr lang="en-GB" sz="1200" dirty="0"/>
              <a:t>&gt;&gt; 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</a:t>
            </a:r>
            <a:r>
              <a:rPr lang="en-GB" sz="1200" dirty="0" smtClean="0"/>
              <a:t>])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(w1);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[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, </a:t>
            </a:r>
            <a:r>
              <a:rPr lang="en-GB" sz="1200" dirty="0" err="1" smtClean="0">
                <a:latin typeface="+mn-lt"/>
              </a:rPr>
              <a:t>fp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>
                <a:latin typeface="+mn-lt"/>
              </a:rPr>
              <a:t>multifit_sqw</a:t>
            </a:r>
            <a:r>
              <a:rPr lang="en-GB" sz="1200" dirty="0">
                <a:latin typeface="+mn-lt"/>
              </a:rPr>
              <a:t>(w1, </a:t>
            </a:r>
            <a:r>
              <a:rPr lang="en-GB" sz="1200" dirty="0" smtClean="0">
                <a:latin typeface="+mn-lt"/>
              </a:rPr>
              <a:t>@</a:t>
            </a:r>
            <a:r>
              <a:rPr lang="en-GB" sz="1200" dirty="0" err="1" smtClean="0">
                <a:latin typeface="+mn-lt"/>
              </a:rPr>
              <a:t>my_disp_ff</a:t>
            </a:r>
            <a:r>
              <a:rPr lang="en-GB" sz="1200" dirty="0" smtClean="0">
                <a:latin typeface="+mn-lt"/>
              </a:rPr>
              <a:t>, {[</a:t>
            </a:r>
            <a:r>
              <a:rPr lang="en-GB" sz="1200" dirty="0">
                <a:latin typeface="+mn-lt"/>
              </a:rPr>
              <a:t>200, 0.4, 0.1</a:t>
            </a:r>
            <a:r>
              <a:rPr lang="en-GB" sz="1200" dirty="0" smtClean="0">
                <a:latin typeface="+mn-lt"/>
              </a:rPr>
              <a:t>]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}, @</a:t>
            </a:r>
            <a:r>
              <a:rPr lang="en-GB" sz="1200" dirty="0" err="1" smtClean="0">
                <a:latin typeface="+mn-lt"/>
              </a:rPr>
              <a:t>linear_bg</a:t>
            </a:r>
            <a:r>
              <a:rPr lang="en-GB" sz="1200" dirty="0" smtClean="0">
                <a:latin typeface="+mn-lt"/>
              </a:rPr>
              <a:t>, [0.1, 0])</a:t>
            </a:r>
            <a:endParaRPr lang="en-GB" sz="1200" dirty="0">
              <a:latin typeface="+mn-lt"/>
            </a:endParaRP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plot(w1</a:t>
            </a:r>
            <a:r>
              <a:rPr lang="en-GB" sz="1200" dirty="0">
                <a:latin typeface="+mn-lt"/>
              </a:rPr>
              <a:t>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wf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4012" y="3494201"/>
            <a:ext cx="3286667" cy="1394722"/>
            <a:chOff x="457200" y="3494201"/>
            <a:chExt cx="3286667" cy="1394722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873260"/>
              <a:ext cx="3286667" cy="101566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cs typeface="Courier New" panose="02070309020205020404" pitchFamily="49" charset="0"/>
                </a:rPr>
                <a:t>function out =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my_disp</a:t>
              </a:r>
              <a:r>
                <a:rPr lang="en-GB" sz="1200" dirty="0" smtClean="0">
                  <a:cs typeface="Courier New" panose="02070309020205020404" pitchFamily="49" charset="0"/>
                </a:rPr>
                <a:t> 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qk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ql</a:t>
              </a:r>
              <a:r>
                <a:rPr lang="en-GB" sz="1200" dirty="0" smtClean="0">
                  <a:cs typeface="Courier New" panose="02070309020205020404" pitchFamily="49" charset="0"/>
                </a:rPr>
                <a:t>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, par,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ff_fun</a:t>
              </a:r>
              <a:r>
                <a:rPr lang="en-GB" sz="1200" dirty="0" smtClean="0"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om = par(1)*abs(cos(pi*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</a:t>
              </a:r>
              <a:r>
                <a:rPr lang="en-GB" sz="1200" dirty="0" smtClean="0">
                  <a:cs typeface="Courier New" panose="02070309020205020404" pitchFamily="49" charset="0"/>
                </a:rPr>
                <a:t>));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    out = par(2)*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exp</a:t>
              </a:r>
              <a:r>
                <a:rPr lang="en-GB" sz="1200" dirty="0" smtClean="0">
                  <a:cs typeface="Courier New" panose="02070309020205020404" pitchFamily="49" charset="0"/>
                </a:rPr>
                <a:t>(-((om-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en</a:t>
              </a:r>
              <a:r>
                <a:rPr lang="en-GB" sz="1200" dirty="0" smtClean="0">
                  <a:cs typeface="Courier New" panose="02070309020205020404" pitchFamily="49" charset="0"/>
                </a:rPr>
                <a:t>).^2)./(2*par(3)));</a:t>
              </a:r>
            </a:p>
            <a:p>
              <a:r>
                <a:rPr lang="en-GB" sz="1200" dirty="0">
                  <a:cs typeface="Courier New" panose="02070309020205020404" pitchFamily="49" charset="0"/>
                </a:rPr>
                <a:t> </a:t>
              </a:r>
              <a:r>
                <a:rPr lang="en-GB" sz="1200" dirty="0" smtClean="0">
                  <a:cs typeface="Courier New" panose="02070309020205020404" pitchFamily="49" charset="0"/>
                </a:rPr>
                <a:t>   out = out .* 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ff_fun</a:t>
              </a:r>
              <a:r>
                <a:rPr lang="en-GB" sz="1200" dirty="0" smtClean="0">
                  <a:cs typeface="Courier New" panose="02070309020205020404" pitchFamily="49" charset="0"/>
                </a:rPr>
                <a:t>(</a:t>
              </a:r>
              <a:r>
                <a:rPr lang="en-GB" sz="1200" dirty="0" err="1" smtClean="0">
                  <a:cs typeface="Courier New" panose="02070309020205020404" pitchFamily="49" charset="0"/>
                </a:rPr>
                <a:t>qh,qk,ql,en</a:t>
              </a:r>
              <a:r>
                <a:rPr lang="en-GB" sz="1200" dirty="0" smtClean="0">
                  <a:cs typeface="Courier New" panose="02070309020205020404" pitchFamily="49" charset="0"/>
                </a:rPr>
                <a:t>)';</a:t>
              </a:r>
            </a:p>
            <a:p>
              <a:r>
                <a:rPr lang="en-GB" sz="1200" dirty="0" smtClean="0">
                  <a:cs typeface="Courier New" panose="02070309020205020404" pitchFamily="49" charset="0"/>
                </a:rPr>
                <a:t>end</a:t>
              </a:r>
              <a:endParaRPr lang="en-GB" sz="1200" dirty="0"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212" y="3494201"/>
              <a:ext cx="145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rgbClr val="00B0F0"/>
                  </a:solidFill>
                </a:rPr>
                <a:t>my_disp_ff.m</a:t>
              </a:r>
              <a:endParaRPr lang="en-GB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4" y="2915727"/>
            <a:ext cx="3739615" cy="28047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17388" y="2216989"/>
            <a:ext cx="1276709" cy="1970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0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– cell array (list) of reduced data file names</a:t>
            </a: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2000" dirty="0" smtClean="0">
                <a:latin typeface="+mn-lt"/>
              </a:rPr>
              <a:t> – detector parameter file (not usually used)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qw_file</a:t>
            </a:r>
            <a:r>
              <a:rPr lang="en-GB" sz="2000" dirty="0" smtClean="0">
                <a:latin typeface="+mn-lt"/>
              </a:rPr>
              <a:t> – output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 name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2000" dirty="0" smtClean="0">
                <a:latin typeface="+mn-lt"/>
              </a:rPr>
              <a:t> – fixed energy (</a:t>
            </a:r>
            <a:r>
              <a:rPr lang="en-GB" sz="2000" i="1" dirty="0" err="1" smtClean="0">
                <a:latin typeface="+mn-lt"/>
              </a:rPr>
              <a:t>E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 direct geometry)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2000" dirty="0" smtClean="0">
                <a:latin typeface="+mn-lt"/>
              </a:rPr>
              <a:t> – 1 for direct, 2 for indirect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[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a,b,c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] lattice parameters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[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alpha,beta,gamma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] lattice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 v 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– vectors defining the horizontal scattering plane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a vector of rotation angles about the vertical axis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mega,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sample misalignment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Courier New" panose="02070309020205020404" pitchFamily="49" charset="0"/>
                <a:ea typeface="Arial" pitchFamily="34"/>
                <a:cs typeface="Courier New" panose="02070309020205020404" pitchFamily="49" charset="0"/>
              </a:rPr>
              <a:t>gen_sqw_powder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Courier New" panose="02070309020205020404" pitchFamily="49" charset="0"/>
              <a:ea typeface="Arial" pitchFamily="3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4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S(Q,E) model to a 2D dataset</a:t>
            </a:r>
          </a:p>
          <a:p>
            <a:pPr lvl="1" indent="0">
              <a:buNone/>
            </a:pPr>
            <a:r>
              <a:rPr lang="en-GB" sz="1200" dirty="0"/>
              <a:t>&gt;&gt; </a:t>
            </a:r>
            <a:r>
              <a:rPr lang="en-GB" sz="1200" dirty="0" smtClean="0"/>
              <a:t>w2 </a:t>
            </a:r>
            <a:r>
              <a:rPr lang="en-GB" sz="1200" dirty="0"/>
              <a:t>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</a:t>
            </a:r>
            <a:r>
              <a:rPr lang="en-GB" sz="1200" dirty="0" smtClean="0"/>
              <a:t>[-3,0.05,3], </a:t>
            </a:r>
            <a:r>
              <a:rPr lang="en-GB" sz="1200" dirty="0"/>
              <a:t>[-1.1,-0.9], [-0.1, 0.1], </a:t>
            </a:r>
            <a:r>
              <a:rPr lang="en-GB" sz="1200" dirty="0" smtClean="0"/>
              <a:t>[50,5,300])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(w2);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wf2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 smtClean="0">
                <a:latin typeface="+mn-lt"/>
              </a:rPr>
              <a:t>multifit_sqw</a:t>
            </a:r>
            <a:r>
              <a:rPr lang="en-GB" sz="1200" dirty="0" smtClean="0">
                <a:latin typeface="+mn-lt"/>
              </a:rPr>
              <a:t>(w2, @</a:t>
            </a:r>
            <a:r>
              <a:rPr lang="en-GB" sz="1200" dirty="0" err="1" smtClean="0">
                <a:latin typeface="+mn-lt"/>
              </a:rPr>
              <a:t>my_disp_ff</a:t>
            </a:r>
            <a:r>
              <a:rPr lang="en-GB" sz="1200" dirty="0" smtClean="0">
                <a:latin typeface="+mn-lt"/>
              </a:rPr>
              <a:t>, {[200, 0.4, 0.1]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});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plot(w2); </a:t>
            </a:r>
            <a:r>
              <a:rPr lang="en-GB" sz="1200" dirty="0" err="1" smtClean="0">
                <a:latin typeface="+mn-lt"/>
              </a:rPr>
              <a:t>keep_figure</a:t>
            </a:r>
            <a:r>
              <a:rPr lang="en-GB" sz="1200" dirty="0" smtClean="0">
                <a:latin typeface="+mn-lt"/>
              </a:rPr>
              <a:t>; plot(wf2)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0" y="3510950"/>
            <a:ext cx="3739614" cy="2804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54" y="3510949"/>
            <a:ext cx="3739616" cy="28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What about evaluating the 1D fit parameters of the S(Q,E) model in 2D?</a:t>
            </a:r>
          </a:p>
          <a:p>
            <a:pPr lvl="1" indent="0">
              <a:buNone/>
            </a:pPr>
            <a:r>
              <a:rPr lang="en-GB" sz="1200" dirty="0"/>
              <a:t>&gt;&gt; 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[100,120])</a:t>
            </a:r>
          </a:p>
          <a:p>
            <a:pPr lvl="1" indent="0">
              <a:buNone/>
            </a:pPr>
            <a:r>
              <a:rPr lang="en-GB" sz="1200" dirty="0" smtClean="0"/>
              <a:t>&gt;&gt; w2 </a:t>
            </a:r>
            <a:r>
              <a:rPr lang="en-GB" sz="1200" dirty="0"/>
              <a:t>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</a:t>
            </a:r>
            <a:r>
              <a:rPr lang="en-GB" sz="1200" dirty="0" smtClean="0"/>
              <a:t>[-3,0.05,3], </a:t>
            </a:r>
            <a:r>
              <a:rPr lang="en-GB" sz="1200" dirty="0"/>
              <a:t>[-1.1,-0.9], [-0.1, 0.1], </a:t>
            </a:r>
            <a:r>
              <a:rPr lang="en-GB" sz="1200" dirty="0" smtClean="0"/>
              <a:t>[50,5,300])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(w2); 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[</a:t>
            </a:r>
            <a:r>
              <a:rPr lang="en-GB" sz="1200" dirty="0" err="1"/>
              <a:t>wf</a:t>
            </a:r>
            <a:r>
              <a:rPr lang="en-GB" sz="1200" dirty="0"/>
              <a:t>, </a:t>
            </a:r>
            <a:r>
              <a:rPr lang="en-GB" sz="1200" dirty="0" err="1"/>
              <a:t>fp</a:t>
            </a:r>
            <a:r>
              <a:rPr lang="en-GB" sz="1200" dirty="0"/>
              <a:t>] = </a:t>
            </a:r>
            <a:r>
              <a:rPr lang="en-GB" sz="1200" dirty="0" err="1"/>
              <a:t>multifit_sqw</a:t>
            </a:r>
            <a:r>
              <a:rPr lang="en-GB" sz="1200" dirty="0"/>
              <a:t>(w1, @</a:t>
            </a:r>
            <a:r>
              <a:rPr lang="en-GB" sz="1200" dirty="0" err="1"/>
              <a:t>my_disp_ff</a:t>
            </a:r>
            <a:r>
              <a:rPr lang="en-GB" sz="1200" dirty="0"/>
              <a:t>, {[200, 0.4, 0.1] </a:t>
            </a:r>
            <a:r>
              <a:rPr lang="en-GB" sz="1200" dirty="0" err="1"/>
              <a:t>ff_fun</a:t>
            </a:r>
            <a:r>
              <a:rPr lang="en-GB" sz="1200" dirty="0"/>
              <a:t>})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wf2 </a:t>
            </a:r>
            <a:r>
              <a:rPr lang="en-GB" sz="1200" dirty="0">
                <a:latin typeface="+mn-lt"/>
              </a:rPr>
              <a:t>= </a:t>
            </a:r>
            <a:r>
              <a:rPr lang="en-GB" sz="1200" dirty="0" err="1" smtClean="0">
                <a:latin typeface="+mn-lt"/>
              </a:rPr>
              <a:t>sqw_eval</a:t>
            </a:r>
            <a:r>
              <a:rPr lang="en-GB" sz="1200" dirty="0" smtClean="0">
                <a:latin typeface="+mn-lt"/>
              </a:rPr>
              <a:t>(w2, @</a:t>
            </a:r>
            <a:r>
              <a:rPr lang="en-GB" sz="1200" dirty="0" err="1" smtClean="0">
                <a:latin typeface="+mn-lt"/>
              </a:rPr>
              <a:t>my_disp_ff</a:t>
            </a:r>
            <a:r>
              <a:rPr lang="en-GB" sz="1200" dirty="0" smtClean="0">
                <a:latin typeface="+mn-lt"/>
              </a:rPr>
              <a:t>, {</a:t>
            </a:r>
            <a:r>
              <a:rPr lang="en-GB" sz="1200" dirty="0" err="1" smtClean="0">
                <a:latin typeface="+mn-lt"/>
              </a:rPr>
              <a:t>fp.p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});</a:t>
            </a:r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plot(w2); </a:t>
            </a:r>
            <a:r>
              <a:rPr lang="en-GB" sz="1200" dirty="0" err="1" smtClean="0">
                <a:latin typeface="+mn-lt"/>
              </a:rPr>
              <a:t>keep_figure</a:t>
            </a:r>
            <a:r>
              <a:rPr lang="en-GB" sz="1200" dirty="0" smtClean="0">
                <a:latin typeface="+mn-lt"/>
              </a:rPr>
              <a:t>; plot(wf2)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0" y="3510950"/>
            <a:ext cx="3739614" cy="28047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51" y="3510948"/>
            <a:ext cx="3739617" cy="28047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20905" y="2750648"/>
            <a:ext cx="298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Dispersion model is incorrect!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Now try to fit the S(Q,E) model to an array of 1D dataset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proj</a:t>
            </a:r>
            <a:r>
              <a:rPr lang="en-GB" sz="1200" dirty="0" smtClean="0"/>
              <a:t> =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 smtClean="0"/>
              <a:t>');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en</a:t>
            </a:r>
            <a:r>
              <a:rPr lang="en-GB" sz="1200" dirty="0" smtClean="0"/>
              <a:t>=80:20:160; for </a:t>
            </a:r>
            <a:r>
              <a:rPr lang="en-GB" sz="1200" dirty="0" err="1" smtClean="0"/>
              <a:t>i</a:t>
            </a:r>
            <a:r>
              <a:rPr lang="en-GB" sz="1200" dirty="0" smtClean="0"/>
              <a:t> = 1:numel(</a:t>
            </a:r>
            <a:r>
              <a:rPr lang="en-GB" sz="1200" dirty="0" err="1" smtClean="0"/>
              <a:t>en</a:t>
            </a:r>
            <a:r>
              <a:rPr lang="en-GB" sz="1200" dirty="0" smtClean="0"/>
              <a:t>); </a:t>
            </a:r>
            <a:r>
              <a:rPr lang="en-GB" sz="1200" dirty="0" err="1" smtClean="0"/>
              <a:t>wc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 </a:t>
            </a:r>
            <a:r>
              <a:rPr lang="en-GB" sz="1200" dirty="0"/>
              <a:t>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 smtClean="0"/>
              <a:t>', </a:t>
            </a:r>
            <a:r>
              <a:rPr lang="en-GB" sz="1200" dirty="0" err="1" smtClean="0"/>
              <a:t>proj</a:t>
            </a:r>
            <a:r>
              <a:rPr lang="en-GB" sz="1200" dirty="0" smtClean="0"/>
              <a:t>, </a:t>
            </a:r>
            <a:r>
              <a:rPr lang="en-GB" sz="1200" dirty="0"/>
              <a:t>0.05, [-1.1,-0.9], [-0.1, 0.1], </a:t>
            </a:r>
            <a:r>
              <a:rPr lang="en-GB" sz="1200" dirty="0" smtClean="0"/>
              <a:t>[-10 10]+</a:t>
            </a:r>
            <a:r>
              <a:rPr lang="en-GB" sz="1200" dirty="0" err="1" smtClean="0"/>
              <a:t>en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)); end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</a:t>
            </a:r>
            <a:r>
              <a:rPr lang="en-GB" sz="1200" dirty="0" err="1" smtClean="0"/>
              <a:t>wc</a:t>
            </a:r>
            <a:r>
              <a:rPr lang="en-GB" sz="1200" dirty="0" smtClean="0"/>
              <a:t>(1)); 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[</a:t>
            </a:r>
            <a:r>
              <a:rPr lang="en-GB" sz="1200" dirty="0" err="1"/>
              <a:t>wf</a:t>
            </a:r>
            <a:r>
              <a:rPr lang="en-GB" sz="1200" dirty="0"/>
              <a:t>, </a:t>
            </a:r>
            <a:r>
              <a:rPr lang="en-GB" sz="1200" dirty="0" err="1"/>
              <a:t>fp</a:t>
            </a:r>
            <a:r>
              <a:rPr lang="en-GB" sz="1200" dirty="0"/>
              <a:t>] = </a:t>
            </a:r>
            <a:r>
              <a:rPr lang="en-GB" sz="1200" dirty="0" err="1" smtClean="0"/>
              <a:t>multifit_sqw</a:t>
            </a:r>
            <a:r>
              <a:rPr lang="en-GB" sz="1200" dirty="0" smtClean="0"/>
              <a:t>(</a:t>
            </a:r>
            <a:r>
              <a:rPr lang="en-GB" sz="1200" dirty="0" err="1" smtClean="0"/>
              <a:t>wc</a:t>
            </a:r>
            <a:r>
              <a:rPr lang="en-GB" sz="1200" dirty="0" smtClean="0"/>
              <a:t>, </a:t>
            </a:r>
            <a:r>
              <a:rPr lang="en-GB" sz="1200" dirty="0"/>
              <a:t>@</a:t>
            </a:r>
            <a:r>
              <a:rPr lang="en-GB" sz="1200" dirty="0" err="1"/>
              <a:t>my_disp_ff</a:t>
            </a:r>
            <a:r>
              <a:rPr lang="en-GB" sz="1200" dirty="0"/>
              <a:t>, {[200, 0.4, 0.1] </a:t>
            </a:r>
            <a:r>
              <a:rPr lang="en-GB" sz="1200" dirty="0" err="1"/>
              <a:t>ff_fun</a:t>
            </a:r>
            <a:r>
              <a:rPr lang="en-GB" sz="1200" dirty="0" smtClean="0"/>
              <a:t>}, @</a:t>
            </a:r>
            <a:r>
              <a:rPr lang="en-GB" sz="1200" dirty="0" err="1" smtClean="0"/>
              <a:t>linear_bg</a:t>
            </a:r>
            <a:r>
              <a:rPr lang="en-GB" sz="1200" dirty="0" smtClean="0"/>
              <a:t>, [0.1, 0])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da-DK" sz="1200" dirty="0">
                <a:latin typeface="+mn-lt"/>
              </a:rPr>
              <a:t>for i = 1:numel(en); plot(wc(i)); pl(wf(i)); ly(0,1); keep_figure; end</a:t>
            </a:r>
            <a:endParaRPr lang="en-GB" sz="12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2" descr="C:\Users\vqq25957\src\edatc\solution_scripts\testAnimat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5" y="3510950"/>
            <a:ext cx="3739614" cy="280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74"/>
            <a:ext cx="8229600" cy="47627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Evaluating the 1D fitted parameters on the 2D plot?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proj</a:t>
            </a:r>
            <a:r>
              <a:rPr lang="en-GB" sz="1200" dirty="0" smtClean="0"/>
              <a:t> =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 smtClean="0"/>
              <a:t>');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en</a:t>
            </a:r>
            <a:r>
              <a:rPr lang="en-GB" sz="1200" dirty="0" smtClean="0"/>
              <a:t>=80:20:160; for </a:t>
            </a:r>
            <a:r>
              <a:rPr lang="en-GB" sz="1200" dirty="0" err="1" smtClean="0"/>
              <a:t>i</a:t>
            </a:r>
            <a:r>
              <a:rPr lang="en-GB" sz="1200" dirty="0" smtClean="0"/>
              <a:t> = 1:numel(</a:t>
            </a:r>
            <a:r>
              <a:rPr lang="en-GB" sz="1200" dirty="0" err="1" smtClean="0"/>
              <a:t>en</a:t>
            </a:r>
            <a:r>
              <a:rPr lang="en-GB" sz="1200" dirty="0" smtClean="0"/>
              <a:t>); </a:t>
            </a:r>
            <a:r>
              <a:rPr lang="en-GB" sz="1200" dirty="0" err="1" smtClean="0"/>
              <a:t>wc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 </a:t>
            </a:r>
            <a:r>
              <a:rPr lang="en-GB" sz="1200" dirty="0"/>
              <a:t>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 smtClean="0"/>
              <a:t>', </a:t>
            </a:r>
            <a:r>
              <a:rPr lang="en-GB" sz="1200" dirty="0" err="1" smtClean="0"/>
              <a:t>proj</a:t>
            </a:r>
            <a:r>
              <a:rPr lang="en-GB" sz="1200" dirty="0" smtClean="0"/>
              <a:t>, </a:t>
            </a:r>
            <a:r>
              <a:rPr lang="en-GB" sz="1200" dirty="0"/>
              <a:t>0.05, [-1.1,-0.9], [-0.1, 0.1], </a:t>
            </a:r>
            <a:r>
              <a:rPr lang="en-GB" sz="1200" dirty="0" smtClean="0"/>
              <a:t>[-10 10]+</a:t>
            </a:r>
            <a:r>
              <a:rPr lang="en-GB" sz="1200" dirty="0" err="1" smtClean="0"/>
              <a:t>en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)); end</a:t>
            </a:r>
            <a:endParaRPr lang="en-GB" sz="1200" dirty="0"/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ff_fun</a:t>
            </a:r>
            <a:r>
              <a:rPr lang="en-GB" sz="1200" dirty="0" smtClean="0"/>
              <a:t> = </a:t>
            </a:r>
            <a:r>
              <a:rPr lang="en-GB" sz="1200" dirty="0" err="1" smtClean="0"/>
              <a:t>MagneticIons</a:t>
            </a:r>
            <a:r>
              <a:rPr lang="en-GB" sz="1200" dirty="0" smtClean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</a:t>
            </a:r>
            <a:r>
              <a:rPr lang="en-GB" sz="1200" dirty="0" err="1" smtClean="0"/>
              <a:t>wc</a:t>
            </a:r>
            <a:r>
              <a:rPr lang="en-GB" sz="1200" dirty="0" smtClean="0"/>
              <a:t>(1)); 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[</a:t>
            </a:r>
            <a:r>
              <a:rPr lang="en-GB" sz="1200" dirty="0" err="1"/>
              <a:t>wf</a:t>
            </a:r>
            <a:r>
              <a:rPr lang="en-GB" sz="1200" dirty="0"/>
              <a:t>, </a:t>
            </a:r>
            <a:r>
              <a:rPr lang="en-GB" sz="1200" dirty="0" err="1"/>
              <a:t>fp</a:t>
            </a:r>
            <a:r>
              <a:rPr lang="en-GB" sz="1200" dirty="0"/>
              <a:t>] = </a:t>
            </a:r>
            <a:r>
              <a:rPr lang="en-GB" sz="1200" dirty="0" err="1" smtClean="0"/>
              <a:t>multifit_sqw</a:t>
            </a:r>
            <a:r>
              <a:rPr lang="en-GB" sz="1200" dirty="0" smtClean="0"/>
              <a:t>(</a:t>
            </a:r>
            <a:r>
              <a:rPr lang="en-GB" sz="1200" dirty="0" err="1" smtClean="0"/>
              <a:t>wc</a:t>
            </a:r>
            <a:r>
              <a:rPr lang="en-GB" sz="1200" dirty="0" smtClean="0"/>
              <a:t>, </a:t>
            </a:r>
            <a:r>
              <a:rPr lang="en-GB" sz="1200" dirty="0"/>
              <a:t>@</a:t>
            </a:r>
            <a:r>
              <a:rPr lang="en-GB" sz="1200" dirty="0" err="1"/>
              <a:t>my_disp_ff</a:t>
            </a:r>
            <a:r>
              <a:rPr lang="en-GB" sz="1200" dirty="0"/>
              <a:t>, {[200, 0.4, 0.1] </a:t>
            </a:r>
            <a:r>
              <a:rPr lang="en-GB" sz="1200" dirty="0" err="1"/>
              <a:t>ff_fun</a:t>
            </a:r>
            <a:r>
              <a:rPr lang="en-GB" sz="1200" dirty="0" smtClean="0"/>
              <a:t>}, @</a:t>
            </a:r>
            <a:r>
              <a:rPr lang="en-GB" sz="1200" dirty="0" err="1" smtClean="0"/>
              <a:t>linear_bg</a:t>
            </a:r>
            <a:r>
              <a:rPr lang="en-GB" sz="1200" dirty="0" smtClean="0"/>
              <a:t>, [0.1, 0])</a:t>
            </a:r>
            <a:endParaRPr lang="en-GB" sz="1200" dirty="0"/>
          </a:p>
          <a:p>
            <a:pPr lvl="1" indent="0">
              <a:buNone/>
            </a:pPr>
            <a:r>
              <a:rPr lang="en-GB" sz="1200" dirty="0"/>
              <a:t>&gt;&gt; wf2 = </a:t>
            </a:r>
            <a:r>
              <a:rPr lang="en-GB" sz="1200" dirty="0" err="1"/>
              <a:t>sqw_eval</a:t>
            </a:r>
            <a:r>
              <a:rPr lang="en-GB" sz="1200" dirty="0"/>
              <a:t>(w2, @</a:t>
            </a:r>
            <a:r>
              <a:rPr lang="en-GB" sz="1200" dirty="0" err="1"/>
              <a:t>my_disp_ff</a:t>
            </a:r>
            <a:r>
              <a:rPr lang="en-GB" sz="1200" dirty="0"/>
              <a:t>, </a:t>
            </a:r>
            <a:r>
              <a:rPr lang="en-GB" sz="1200" dirty="0" smtClean="0"/>
              <a:t>{</a:t>
            </a:r>
            <a:r>
              <a:rPr lang="en-GB" sz="1200" dirty="0" err="1" smtClean="0"/>
              <a:t>fp.p</a:t>
            </a:r>
            <a:r>
              <a:rPr lang="en-GB" sz="1200" dirty="0" smtClean="0"/>
              <a:t> </a:t>
            </a:r>
            <a:r>
              <a:rPr lang="en-GB" sz="1200" dirty="0" err="1"/>
              <a:t>ff_fun</a:t>
            </a:r>
            <a:r>
              <a:rPr lang="en-GB" sz="1200" dirty="0"/>
              <a:t>});</a:t>
            </a:r>
          </a:p>
          <a:p>
            <a:pPr lvl="1" indent="0">
              <a:buNone/>
            </a:pPr>
            <a:r>
              <a:rPr lang="en-GB" sz="1200" dirty="0"/>
              <a:t>&gt;&gt; plot(w2); </a:t>
            </a:r>
            <a:r>
              <a:rPr lang="en-GB" sz="1200" dirty="0" err="1"/>
              <a:t>keep_figure</a:t>
            </a:r>
            <a:r>
              <a:rPr lang="en-GB" sz="1200" dirty="0"/>
              <a:t>; plot(wf2)</a:t>
            </a:r>
          </a:p>
        </p:txBody>
      </p:sp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S(Q,E) model fit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5" y="3510948"/>
            <a:ext cx="3739617" cy="2804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0" y="3510950"/>
            <a:ext cx="3739614" cy="28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864"/>
            <a:ext cx="8229600" cy="46678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2400" dirty="0" smtClean="0">
                <a:latin typeface="+mn-lt"/>
              </a:rPr>
              <a:t> for functions which needs the plot axes (defined by the projection) – e.g. peak or linear functions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These functions are dimension specific (e.g. need different functions for 1D, 2D, 3D datasets)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User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2400" dirty="0" smtClean="0">
                <a:latin typeface="+mn-lt"/>
              </a:rPr>
              <a:t> for functions which needs the (</a:t>
            </a:r>
            <a:r>
              <a:rPr lang="en-GB" sz="2400" dirty="0" err="1" smtClean="0">
                <a:latin typeface="+mn-lt"/>
              </a:rPr>
              <a:t>h,k,l,en</a:t>
            </a:r>
            <a:r>
              <a:rPr lang="en-GB" sz="2400" dirty="0" smtClean="0">
                <a:latin typeface="+mn-lt"/>
              </a:rPr>
              <a:t>) coordinates – e.g. dispersion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fit multiple cuts simultaneously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fit (sum of) two model functions (“foreground” and “background”)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By default, foreground functions have “global” parameters (same for all cuts), and background functions have “local” parameters (different for each cut)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Fitting 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572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61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5222"/>
            <a:ext cx="8229600" cy="5469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measured intensity at the detector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                  has contributions from: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Moderator time width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View aperture size / guide </a:t>
            </a:r>
            <a:r>
              <a:rPr lang="en-GB" sz="1600" dirty="0" smtClean="0"/>
              <a:t>divergence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Chopper opening time width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Sample size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Detector size / detector width (time)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GB" sz="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Often the resolution function                  is approximated as Gaussian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The asymmetry of the moderator pulse means this is not valid for </a:t>
            </a:r>
            <a:r>
              <a:rPr lang="en-GB" sz="1600" dirty="0" err="1" smtClean="0">
                <a:latin typeface="+mn-lt"/>
              </a:rPr>
              <a:t>ToF</a:t>
            </a:r>
            <a:r>
              <a:rPr lang="en-GB" sz="1600" dirty="0" smtClean="0">
                <a:latin typeface="+mn-lt"/>
              </a:rPr>
              <a:t> spectrometers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But Horace can still calculate a 4D Gaussian for you if you want…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Horace, the convolution (integration) is computed numerically using the Monte Carlo method.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2" y="2600500"/>
            <a:ext cx="895238" cy="2190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784958" y="2514240"/>
            <a:ext cx="919804" cy="1745508"/>
            <a:chOff x="4784958" y="2249805"/>
            <a:chExt cx="919804" cy="1745508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5227608" y="2555113"/>
              <a:ext cx="17252" cy="1206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4958" y="2249805"/>
              <a:ext cx="919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00B0F0"/>
                  </a:solidFill>
                </a:rPr>
                <a:t>most </a:t>
              </a:r>
            </a:p>
            <a:p>
              <a:pPr algn="ctr"/>
              <a:r>
                <a:rPr lang="en-GB" sz="1400" dirty="0" smtClean="0">
                  <a:solidFill>
                    <a:srgbClr val="00B0F0"/>
                  </a:solidFill>
                </a:rPr>
                <a:t>important</a:t>
              </a:r>
              <a:endParaRPr lang="en-GB" sz="1400" dirty="0"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5921" y="3687536"/>
              <a:ext cx="532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00B0F0"/>
                  </a:solidFill>
                </a:rPr>
                <a:t>least</a:t>
              </a:r>
              <a:endParaRPr lang="en-GB" sz="1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10687" y="2996691"/>
            <a:ext cx="166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(for </a:t>
            </a:r>
            <a:r>
              <a:rPr lang="en-GB" dirty="0" err="1" smtClean="0"/>
              <a:t>ToF</a:t>
            </a:r>
            <a:r>
              <a:rPr lang="en-GB" dirty="0" smtClean="0"/>
              <a:t> direct</a:t>
            </a:r>
          </a:p>
          <a:p>
            <a:r>
              <a:rPr lang="en-GB" dirty="0" smtClean="0"/>
              <a:t> spectrometers)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82" y="4584195"/>
            <a:ext cx="895238" cy="2190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28" y="1832700"/>
            <a:ext cx="4257143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3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Details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6327"/>
            <a:ext cx="8393502" cy="50119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 contributions to the resolution function can be expressed in 11 variables: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smtClean="0">
                <a:latin typeface="+mn-lt"/>
              </a:rPr>
              <a:t>t</a:t>
            </a:r>
            <a:r>
              <a:rPr lang="en-GB" sz="1200" baseline="-25000" dirty="0" smtClean="0">
                <a:latin typeface="+mn-lt"/>
              </a:rPr>
              <a:t>m</a:t>
            </a:r>
            <a:r>
              <a:rPr lang="en-GB" sz="1200" dirty="0" smtClean="0">
                <a:latin typeface="+mn-lt"/>
              </a:rPr>
              <a:t> – time deviation at the moderator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err="1" smtClean="0">
                <a:latin typeface="+mn-lt"/>
              </a:rPr>
              <a:t>y</a:t>
            </a:r>
            <a:r>
              <a:rPr lang="en-GB" sz="1200" baseline="-25000" dirty="0" err="1" smtClean="0">
                <a:latin typeface="+mn-lt"/>
              </a:rPr>
              <a:t>a</a:t>
            </a:r>
            <a:r>
              <a:rPr lang="en-GB" sz="1200" i="1" dirty="0" smtClean="0">
                <a:latin typeface="+mn-lt"/>
              </a:rPr>
              <a:t>, </a:t>
            </a:r>
            <a:r>
              <a:rPr lang="en-GB" sz="1200" i="1" dirty="0" err="1" smtClean="0">
                <a:latin typeface="+mn-lt"/>
              </a:rPr>
              <a:t>z</a:t>
            </a:r>
            <a:r>
              <a:rPr lang="en-GB" sz="1200" baseline="-25000" dirty="0" err="1" smtClean="0">
                <a:latin typeface="+mn-lt"/>
              </a:rPr>
              <a:t>a</a:t>
            </a:r>
            <a:r>
              <a:rPr lang="en-GB" sz="1200" i="1" dirty="0" smtClean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(or </a:t>
            </a:r>
            <a:r>
              <a:rPr lang="el-GR" sz="1200" i="1" dirty="0" smtClean="0">
                <a:latin typeface="+mn-lt"/>
              </a:rPr>
              <a:t>γ</a:t>
            </a:r>
            <a:r>
              <a:rPr lang="en-GB" sz="1200" i="1" baseline="-25000" dirty="0" smtClean="0">
                <a:latin typeface="+mn-lt"/>
              </a:rPr>
              <a:t>y</a:t>
            </a:r>
            <a:r>
              <a:rPr lang="en-GB" sz="1200" i="1" dirty="0" smtClean="0">
                <a:latin typeface="+mn-lt"/>
              </a:rPr>
              <a:t>, </a:t>
            </a:r>
            <a:r>
              <a:rPr lang="el-GR" sz="1200" i="1" dirty="0" smtClean="0"/>
              <a:t>γ</a:t>
            </a:r>
            <a:r>
              <a:rPr lang="en-GB" sz="1200" i="1" baseline="-25000" dirty="0" smtClean="0"/>
              <a:t>z</a:t>
            </a:r>
            <a:r>
              <a:rPr lang="en-GB" sz="1200" dirty="0" smtClean="0"/>
              <a:t>) – the coordinates of the neutron at the aperture (or neutron guide divergences)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200" dirty="0" err="1" smtClean="0">
                <a:latin typeface="+mn-lt"/>
              </a:rPr>
              <a:t>TobyFit</a:t>
            </a:r>
            <a:r>
              <a:rPr lang="en-GB" sz="1200" i="1" dirty="0" smtClean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was designed when neutron guides did not exist. Guide divergence broadening is approximated by a large aperture (beam-port window)</a:t>
            </a:r>
            <a:endParaRPr lang="en-GB" sz="1200" i="1" dirty="0">
              <a:latin typeface="+mn-lt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err="1" smtClean="0">
                <a:latin typeface="+mn-lt"/>
              </a:rPr>
              <a:t>t</a:t>
            </a:r>
            <a:r>
              <a:rPr lang="en-GB" sz="1200" baseline="-25000" dirty="0" err="1" smtClean="0">
                <a:latin typeface="+mn-lt"/>
              </a:rPr>
              <a:t>ch</a:t>
            </a:r>
            <a:r>
              <a:rPr lang="en-GB" sz="1200" dirty="0" smtClean="0">
                <a:latin typeface="+mn-lt"/>
              </a:rPr>
              <a:t> – time deviation at the chopper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err="1" smtClean="0">
                <a:latin typeface="+mn-lt"/>
              </a:rPr>
              <a:t>x</a:t>
            </a:r>
            <a:r>
              <a:rPr lang="en-GB" sz="1200" baseline="-25000" dirty="0" err="1" smtClean="0">
                <a:latin typeface="+mn-lt"/>
              </a:rPr>
              <a:t>s</a:t>
            </a:r>
            <a:r>
              <a:rPr lang="en-GB" sz="1200" i="1" dirty="0" smtClean="0">
                <a:latin typeface="+mn-lt"/>
              </a:rPr>
              <a:t>, </a:t>
            </a:r>
            <a:r>
              <a:rPr lang="en-GB" sz="1200" i="1" dirty="0" err="1" smtClean="0">
                <a:latin typeface="+mn-lt"/>
              </a:rPr>
              <a:t>y</a:t>
            </a:r>
            <a:r>
              <a:rPr lang="en-GB" sz="1200" baseline="-25000" dirty="0" err="1" smtClean="0">
                <a:latin typeface="+mn-lt"/>
              </a:rPr>
              <a:t>s</a:t>
            </a:r>
            <a:r>
              <a:rPr lang="en-GB" sz="1200" i="1" dirty="0" smtClean="0">
                <a:latin typeface="+mn-lt"/>
              </a:rPr>
              <a:t>, </a:t>
            </a:r>
            <a:r>
              <a:rPr lang="en-GB" sz="1200" i="1" dirty="0" err="1" smtClean="0">
                <a:latin typeface="+mn-lt"/>
              </a:rPr>
              <a:t>z</a:t>
            </a:r>
            <a:r>
              <a:rPr lang="en-GB" sz="1200" baseline="-25000" dirty="0" err="1" smtClean="0">
                <a:latin typeface="+mn-lt"/>
              </a:rPr>
              <a:t>s</a:t>
            </a:r>
            <a:r>
              <a:rPr lang="en-GB" sz="1200" i="1" dirty="0" smtClean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– neutron coordinate at the sample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200" i="1" dirty="0" err="1" smtClean="0"/>
              <a:t>x</a:t>
            </a:r>
            <a:r>
              <a:rPr lang="en-GB" sz="1200" baseline="-25000" dirty="0" err="1" smtClean="0"/>
              <a:t>d</a:t>
            </a:r>
            <a:r>
              <a:rPr lang="en-GB" sz="1200" i="1" dirty="0" smtClean="0"/>
              <a:t>, </a:t>
            </a:r>
            <a:r>
              <a:rPr lang="en-GB" sz="1200" i="1" dirty="0" err="1" smtClean="0"/>
              <a:t>y</a:t>
            </a:r>
            <a:r>
              <a:rPr lang="en-GB" sz="1200" baseline="-25000" dirty="0" err="1" smtClean="0"/>
              <a:t>d</a:t>
            </a:r>
            <a:r>
              <a:rPr lang="en-GB" sz="1200" i="1" dirty="0" smtClean="0"/>
              <a:t>, </a:t>
            </a:r>
            <a:r>
              <a:rPr lang="en-GB" sz="1200" i="1" dirty="0" err="1" smtClean="0"/>
              <a:t>z</a:t>
            </a:r>
            <a:r>
              <a:rPr lang="en-GB" sz="1200" baseline="-25000" dirty="0" err="1" smtClean="0"/>
              <a:t>d</a:t>
            </a:r>
            <a:r>
              <a:rPr lang="en-GB" sz="1200" dirty="0" smtClean="0"/>
              <a:t>, </a:t>
            </a:r>
            <a:r>
              <a:rPr lang="en-GB" sz="1200" i="1" dirty="0" smtClean="0"/>
              <a:t>t</a:t>
            </a:r>
            <a:r>
              <a:rPr lang="en-GB" sz="1200" baseline="-25000" dirty="0" smtClean="0"/>
              <a:t>d</a:t>
            </a:r>
            <a:r>
              <a:rPr lang="en-GB" sz="1200" i="1" dirty="0" smtClean="0"/>
              <a:t> </a:t>
            </a:r>
            <a:r>
              <a:rPr lang="en-GB" sz="1200" dirty="0"/>
              <a:t>– neutron coordinate at the </a:t>
            </a:r>
            <a:r>
              <a:rPr lang="en-GB" sz="1200" dirty="0" smtClean="0"/>
              <a:t>detector</a:t>
            </a:r>
            <a:endParaRPr lang="en-GB" sz="1200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These 11 deviations from the ideal case (bin centre or pixel coordinate) are sampled randomly producing a vector </a:t>
            </a:r>
            <a:r>
              <a:rPr lang="en-GB" sz="1800" b="1" i="1" dirty="0" smtClean="0">
                <a:latin typeface="+mn-lt"/>
              </a:rPr>
              <a:t>Y</a:t>
            </a:r>
            <a:endParaRPr lang="en-GB" sz="18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 distributions from which </a:t>
            </a:r>
            <a:r>
              <a:rPr lang="en-GB" sz="1800" b="1" i="1" dirty="0" smtClean="0">
                <a:latin typeface="+mn-lt"/>
              </a:rPr>
              <a:t>Y</a:t>
            </a:r>
            <a:r>
              <a:rPr lang="en-GB" sz="1800" dirty="0" smtClean="0">
                <a:latin typeface="+mn-lt"/>
              </a:rPr>
              <a:t> is sampled depends on the sample and instrument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There is a linear transformation which maps </a:t>
            </a:r>
            <a:r>
              <a:rPr lang="en-GB" sz="1800" b="1" i="1" dirty="0" smtClean="0">
                <a:latin typeface="+mn-lt"/>
              </a:rPr>
              <a:t>Y</a:t>
            </a:r>
            <a:r>
              <a:rPr lang="en-GB" sz="1800" dirty="0" smtClean="0">
                <a:latin typeface="+mn-lt"/>
              </a:rPr>
              <a:t> to the sample frame coordinates (</a:t>
            </a:r>
            <a:r>
              <a:rPr lang="en-GB" sz="1800" b="1" i="1" dirty="0" smtClean="0">
                <a:latin typeface="+mn-lt"/>
              </a:rPr>
              <a:t>Q</a:t>
            </a:r>
            <a:r>
              <a:rPr lang="en-GB" sz="1800" dirty="0" smtClean="0">
                <a:latin typeface="+mn-lt"/>
              </a:rPr>
              <a:t>,</a:t>
            </a:r>
            <a:r>
              <a:rPr lang="en-GB" sz="1800" i="1" dirty="0" smtClean="0">
                <a:latin typeface="+mn-lt"/>
              </a:rPr>
              <a:t>E</a:t>
            </a:r>
            <a:r>
              <a:rPr lang="en-GB" sz="1800" dirty="0" smtClean="0">
                <a:latin typeface="+mn-lt"/>
              </a:rPr>
              <a:t>)</a:t>
            </a:r>
          </a:p>
          <a:p>
            <a:pPr algn="ctr"/>
            <a:r>
              <a:rPr lang="en-GB" sz="1800" dirty="0" smtClean="0">
                <a:latin typeface="+mn-lt"/>
              </a:rPr>
              <a:t>(</a:t>
            </a:r>
            <a:r>
              <a:rPr lang="el-GR" sz="1800" i="1" dirty="0" smtClean="0">
                <a:latin typeface="+mn-lt"/>
              </a:rPr>
              <a:t>δ</a:t>
            </a:r>
            <a:r>
              <a:rPr lang="en-GB" sz="1800" b="1" i="1" dirty="0" smtClean="0">
                <a:latin typeface="+mn-lt"/>
              </a:rPr>
              <a:t>Q</a:t>
            </a:r>
            <a:r>
              <a:rPr lang="en-GB" sz="1800" dirty="0" smtClean="0">
                <a:latin typeface="+mn-lt"/>
              </a:rPr>
              <a:t>,</a:t>
            </a:r>
            <a:r>
              <a:rPr lang="el-GR" sz="1800" i="1" dirty="0">
                <a:latin typeface="+mn-lt"/>
              </a:rPr>
              <a:t> </a:t>
            </a:r>
            <a:r>
              <a:rPr lang="el-GR" sz="1800" i="1" dirty="0" smtClean="0">
                <a:latin typeface="+mn-lt"/>
              </a:rPr>
              <a:t>δ</a:t>
            </a:r>
            <a:r>
              <a:rPr lang="en-GB" sz="1800" i="1" dirty="0" smtClean="0">
                <a:latin typeface="+mn-lt"/>
              </a:rPr>
              <a:t>E</a:t>
            </a:r>
            <a:r>
              <a:rPr lang="en-GB" sz="1800" dirty="0" smtClean="0">
                <a:latin typeface="+mn-lt"/>
              </a:rPr>
              <a:t>) = </a:t>
            </a:r>
            <a:r>
              <a:rPr lang="en-GB" sz="1800" b="1" dirty="0" smtClean="0">
                <a:latin typeface="+mn-lt"/>
              </a:rPr>
              <a:t>T B </a:t>
            </a:r>
            <a:r>
              <a:rPr lang="en-GB" sz="1800" b="1" i="1" dirty="0" smtClean="0">
                <a:latin typeface="+mn-lt"/>
              </a:rPr>
              <a:t>Y</a:t>
            </a:r>
            <a:endParaRPr lang="en-GB" sz="1800" b="1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where the </a:t>
            </a:r>
            <a:r>
              <a:rPr lang="en-GB" sz="1800" b="1" dirty="0" smtClean="0">
                <a:latin typeface="+mn-lt"/>
              </a:rPr>
              <a:t>T</a:t>
            </a:r>
            <a:r>
              <a:rPr lang="en-GB" sz="1800" dirty="0" smtClean="0">
                <a:latin typeface="+mn-lt"/>
              </a:rPr>
              <a:t> and </a:t>
            </a:r>
            <a:r>
              <a:rPr lang="en-GB" sz="1800" b="1" dirty="0" smtClean="0">
                <a:latin typeface="+mn-lt"/>
              </a:rPr>
              <a:t>B</a:t>
            </a:r>
            <a:r>
              <a:rPr lang="en-GB" sz="1800" dirty="0" smtClean="0">
                <a:latin typeface="+mn-lt"/>
              </a:rPr>
              <a:t> matrices are given in Toby’s thesis, Appendix A (eq. A.66 and Table A1 respectively)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 </a:t>
            </a:r>
            <a:r>
              <a:rPr lang="en-GB" sz="1800" dirty="0" smtClean="0"/>
              <a:t>(</a:t>
            </a:r>
            <a:r>
              <a:rPr lang="en-GB" sz="1800" b="1" i="1" dirty="0" smtClean="0"/>
              <a:t>Q</a:t>
            </a:r>
            <a:r>
              <a:rPr lang="en-GB" sz="1800" dirty="0" smtClean="0"/>
              <a:t>+</a:t>
            </a:r>
            <a:r>
              <a:rPr lang="el-GR" sz="1800" i="1" dirty="0" smtClean="0"/>
              <a:t>δ</a:t>
            </a:r>
            <a:r>
              <a:rPr lang="en-GB" sz="1800" b="1" i="1" dirty="0" smtClean="0"/>
              <a:t>Q</a:t>
            </a:r>
            <a:r>
              <a:rPr lang="en-GB" sz="1800" dirty="0" smtClean="0"/>
              <a:t>,</a:t>
            </a:r>
            <a:r>
              <a:rPr lang="el-GR" sz="1800" i="1" dirty="0" smtClean="0"/>
              <a:t> </a:t>
            </a:r>
            <a:r>
              <a:rPr lang="en-GB" sz="1800" i="1" dirty="0" smtClean="0"/>
              <a:t>E</a:t>
            </a:r>
            <a:r>
              <a:rPr lang="en-GB" sz="1800" dirty="0" smtClean="0"/>
              <a:t>+</a:t>
            </a:r>
            <a:r>
              <a:rPr lang="el-GR" sz="1800" i="1" dirty="0" smtClean="0"/>
              <a:t>δ</a:t>
            </a:r>
            <a:r>
              <a:rPr lang="en-GB" sz="1800" i="1" dirty="0" smtClean="0"/>
              <a:t>E</a:t>
            </a:r>
            <a:r>
              <a:rPr lang="en-GB" sz="1800" dirty="0" smtClean="0"/>
              <a:t>)</a:t>
            </a:r>
            <a:r>
              <a:rPr lang="en-GB" sz="1800" dirty="0" smtClean="0">
                <a:latin typeface="+mn-lt"/>
              </a:rPr>
              <a:t> vector is then passed to the </a:t>
            </a:r>
            <a:r>
              <a:rPr lang="en-GB" sz="1800" dirty="0" err="1" smtClean="0">
                <a:latin typeface="+mn-lt"/>
              </a:rPr>
              <a:t>sqw</a:t>
            </a:r>
            <a:r>
              <a:rPr lang="en-GB" sz="1800" dirty="0" smtClean="0">
                <a:latin typeface="+mn-lt"/>
              </a:rPr>
              <a:t> model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184" y="6058728"/>
            <a:ext cx="831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T. G. Perring, </a:t>
            </a:r>
            <a:r>
              <a:rPr lang="en-GB" sz="1400" i="1" dirty="0" smtClean="0"/>
              <a:t>High Energy Magnetic Excitations in Hexagonal Cobalt,</a:t>
            </a:r>
            <a:r>
              <a:rPr lang="en-GB" sz="1400" dirty="0"/>
              <a:t> </a:t>
            </a:r>
            <a:r>
              <a:rPr lang="en-GB" sz="1400" dirty="0" smtClean="0"/>
              <a:t>Ph.D. Thesis, University of Cambridge, 1991</a:t>
            </a:r>
          </a:p>
          <a:p>
            <a:r>
              <a:rPr lang="en-GB" sz="1400" dirty="0" smtClean="0"/>
              <a:t>RAL Technical Report RALT-028-94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67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08"/>
            <a:ext cx="8229600" cy="45557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So:</a:t>
            </a:r>
            <a:endParaRPr lang="en-GB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Is transformed into: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where (</a:t>
            </a:r>
            <a:r>
              <a:rPr lang="en-GB" sz="2200" b="1" i="1" dirty="0" smtClean="0">
                <a:latin typeface="+mn-lt"/>
              </a:rPr>
              <a:t>Q</a:t>
            </a:r>
            <a:r>
              <a:rPr lang="en-GB" sz="2200" baseline="-25000" dirty="0" smtClean="0">
                <a:latin typeface="+mn-lt"/>
              </a:rPr>
              <a:t>0</a:t>
            </a:r>
            <a:r>
              <a:rPr lang="en-GB" sz="2200" dirty="0" smtClean="0">
                <a:latin typeface="+mn-lt"/>
              </a:rPr>
              <a:t>,</a:t>
            </a:r>
            <a:r>
              <a:rPr lang="en-GB" sz="2200" i="1" dirty="0" smtClean="0">
                <a:latin typeface="+mn-lt"/>
              </a:rPr>
              <a:t>E</a:t>
            </a:r>
            <a:r>
              <a:rPr lang="en-GB" sz="2200" baseline="-25000" dirty="0" smtClean="0">
                <a:latin typeface="+mn-lt"/>
              </a:rPr>
              <a:t>0</a:t>
            </a:r>
            <a:r>
              <a:rPr lang="en-GB" sz="2200" dirty="0" smtClean="0">
                <a:latin typeface="+mn-lt"/>
              </a:rPr>
              <a:t>) is the coordinate of each pixel – that is I(</a:t>
            </a:r>
            <a:r>
              <a:rPr lang="en-GB" sz="2200" b="1" i="1" dirty="0">
                <a:latin typeface="+mn-lt"/>
              </a:rPr>
              <a:t>Q</a:t>
            </a:r>
            <a:r>
              <a:rPr lang="en-GB" sz="2200" baseline="-25000" dirty="0">
                <a:latin typeface="+mn-lt"/>
              </a:rPr>
              <a:t>0</a:t>
            </a:r>
            <a:r>
              <a:rPr lang="en-GB" sz="2200" dirty="0">
                <a:latin typeface="+mn-lt"/>
              </a:rPr>
              <a:t>,</a:t>
            </a:r>
            <a:r>
              <a:rPr lang="en-GB" sz="2200" i="1" dirty="0">
                <a:latin typeface="+mn-lt"/>
              </a:rPr>
              <a:t>E</a:t>
            </a:r>
            <a:r>
              <a:rPr lang="en-GB" sz="2200" baseline="-25000" dirty="0">
                <a:latin typeface="+mn-lt"/>
              </a:rPr>
              <a:t>0</a:t>
            </a:r>
            <a:r>
              <a:rPr lang="en-GB" sz="2200" dirty="0" smtClean="0">
                <a:latin typeface="+mn-lt"/>
              </a:rPr>
              <a:t>) is the calculated intensity of each </a:t>
            </a:r>
            <a:r>
              <a:rPr lang="en-GB" sz="2200" i="1" dirty="0" smtClean="0">
                <a:latin typeface="+mn-lt"/>
              </a:rPr>
              <a:t>pixel</a:t>
            </a:r>
            <a:endParaRPr lang="en-GB" sz="22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By default </a:t>
            </a:r>
            <a:r>
              <a:rPr lang="en-GB" sz="2200" i="1" dirty="0" smtClean="0">
                <a:latin typeface="+mn-lt"/>
              </a:rPr>
              <a:t>N</a:t>
            </a:r>
            <a:r>
              <a:rPr lang="en-GB" sz="2200" dirty="0" smtClean="0">
                <a:latin typeface="+mn-lt"/>
              </a:rPr>
              <a:t>=10 (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mc_points</a:t>
            </a:r>
            <a:r>
              <a:rPr lang="en-GB" sz="2200" dirty="0" smtClean="0">
                <a:latin typeface="+mn-lt"/>
              </a:rPr>
              <a:t>) is used because there are a lot of pixels and they overlap significantly.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+mn-lt"/>
              </a:rPr>
              <a:t>But this means that it takes 10x longer for the resolution calculation than without…</a:t>
            </a:r>
            <a:endParaRPr lang="en-GB" sz="2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28" y="1530778"/>
            <a:ext cx="4257143" cy="466667"/>
          </a:xfrm>
          <a:prstGeom prst="rect">
            <a:avLst/>
          </a:prstGeom>
        </p:spPr>
      </p:pic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80" y="2317464"/>
            <a:ext cx="3695238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229600" cy="55467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Use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tobyfit</a:t>
            </a:r>
            <a:r>
              <a:rPr lang="en-GB" sz="2000" dirty="0">
                <a:latin typeface="+mn-lt"/>
              </a:rPr>
              <a:t> class to calculate or fit with resolution convolution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First need to define a sample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IX_sample</a:t>
            </a:r>
            <a:r>
              <a:rPr lang="en-GB" sz="2000" dirty="0">
                <a:latin typeface="+mn-lt"/>
              </a:rPr>
              <a:t>) and instrument on the workspace to be fitted or simulated</a:t>
            </a:r>
            <a:r>
              <a:rPr lang="en-GB" sz="2000" dirty="0" smtClean="0">
                <a:latin typeface="+mn-lt"/>
              </a:rPr>
              <a:t>.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0.05, [-1.1,-0.9], [-0.1, 0.1], [100,120</a:t>
            </a:r>
            <a:r>
              <a:rPr lang="en-GB" sz="1200" dirty="0" smtClean="0"/>
              <a:t>]);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xdir</a:t>
            </a:r>
            <a:r>
              <a:rPr lang="en-GB" sz="1200" dirty="0" smtClean="0"/>
              <a:t> = [1,0,0]; </a:t>
            </a:r>
            <a:r>
              <a:rPr lang="en-GB" sz="1200" dirty="0" err="1" smtClean="0"/>
              <a:t>ydir</a:t>
            </a:r>
            <a:r>
              <a:rPr lang="en-GB" sz="1200" dirty="0" smtClean="0"/>
              <a:t> = [0,1,0]; </a:t>
            </a:r>
            <a:r>
              <a:rPr lang="en-GB" sz="1200" dirty="0" err="1" smtClean="0"/>
              <a:t>ei</a:t>
            </a:r>
            <a:r>
              <a:rPr lang="en-GB" sz="1200" dirty="0" smtClean="0"/>
              <a:t> = 401; </a:t>
            </a:r>
            <a:r>
              <a:rPr lang="en-GB" sz="1200" dirty="0" err="1" smtClean="0"/>
              <a:t>freq</a:t>
            </a:r>
            <a:r>
              <a:rPr lang="en-GB" sz="1200" dirty="0" smtClean="0"/>
              <a:t> = 600; </a:t>
            </a:r>
            <a:r>
              <a:rPr lang="en-GB" sz="1200" dirty="0" err="1" smtClean="0"/>
              <a:t>chop_type</a:t>
            </a:r>
            <a:r>
              <a:rPr lang="en-GB" sz="1200" dirty="0" smtClean="0"/>
              <a:t> = 's';</a:t>
            </a:r>
            <a:endParaRPr lang="en-GB" sz="1200" dirty="0"/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w1 = </a:t>
            </a:r>
            <a:r>
              <a:rPr lang="en-GB" sz="1200" dirty="0" err="1" smtClean="0"/>
              <a:t>set_sample</a:t>
            </a:r>
            <a:r>
              <a:rPr lang="en-GB" sz="1200" dirty="0" smtClean="0"/>
              <a:t>(w1, </a:t>
            </a:r>
            <a:r>
              <a:rPr lang="en-GB" sz="1200" dirty="0" err="1" smtClean="0"/>
              <a:t>IX_sample</a:t>
            </a:r>
            <a:r>
              <a:rPr lang="en-GB" sz="1200" dirty="0" smtClean="0"/>
              <a:t>(</a:t>
            </a:r>
            <a:r>
              <a:rPr lang="en-GB" sz="1200" dirty="0" err="1" smtClean="0"/>
              <a:t>xdir</a:t>
            </a:r>
            <a:r>
              <a:rPr lang="en-GB" sz="1200" dirty="0" smtClean="0"/>
              <a:t>, </a:t>
            </a:r>
            <a:r>
              <a:rPr lang="en-GB" sz="1200" dirty="0" err="1" smtClean="0"/>
              <a:t>ydir</a:t>
            </a:r>
            <a:r>
              <a:rPr lang="en-GB" sz="1200" dirty="0" smtClean="0"/>
              <a:t>, 'cuboid', [0.03,0.03,0.03]));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w1 = </a:t>
            </a:r>
            <a:r>
              <a:rPr lang="en-GB" sz="1200" dirty="0" err="1" smtClean="0"/>
              <a:t>set_instrument</a:t>
            </a:r>
            <a:r>
              <a:rPr lang="en-GB" sz="1200" dirty="0" smtClean="0"/>
              <a:t>(w1, </a:t>
            </a:r>
            <a:r>
              <a:rPr lang="en-GB" sz="1200" dirty="0" err="1" smtClean="0"/>
              <a:t>maps_instrument</a:t>
            </a:r>
            <a:r>
              <a:rPr lang="en-GB" sz="1200" dirty="0" smtClean="0"/>
              <a:t>(</a:t>
            </a:r>
            <a:r>
              <a:rPr lang="en-GB" sz="1200" dirty="0" err="1" smtClean="0"/>
              <a:t>ei</a:t>
            </a:r>
            <a:r>
              <a:rPr lang="en-GB" sz="1200" dirty="0" smtClean="0"/>
              <a:t>, </a:t>
            </a:r>
            <a:r>
              <a:rPr lang="en-GB" sz="1200" dirty="0" err="1" smtClean="0"/>
              <a:t>freq</a:t>
            </a:r>
            <a:r>
              <a:rPr lang="en-GB" sz="1200" dirty="0" smtClean="0"/>
              <a:t>, </a:t>
            </a:r>
            <a:r>
              <a:rPr lang="en-GB" sz="1200" dirty="0" err="1" smtClean="0"/>
              <a:t>chop_type</a:t>
            </a:r>
            <a:r>
              <a:rPr lang="en-GB" sz="1200" dirty="0" smtClean="0"/>
              <a:t>));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/>
              <a:t>ff_fun</a:t>
            </a:r>
            <a:r>
              <a:rPr lang="en-GB" sz="1200" dirty="0"/>
              <a:t> = </a:t>
            </a:r>
            <a:r>
              <a:rPr lang="en-GB" sz="1200" dirty="0" err="1"/>
              <a:t>MagneticIons</a:t>
            </a:r>
            <a:r>
              <a:rPr lang="en-GB" sz="1200" dirty="0"/>
              <a:t>('Fe0').</a:t>
            </a:r>
            <a:r>
              <a:rPr lang="en-GB" sz="1200" dirty="0" err="1" smtClean="0"/>
              <a:t>getFF_calculator</a:t>
            </a:r>
            <a:r>
              <a:rPr lang="en-GB" sz="1200" dirty="0" smtClean="0"/>
              <a:t>(w1); 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tf</a:t>
            </a:r>
            <a:r>
              <a:rPr lang="en-GB" sz="1200" dirty="0" smtClean="0"/>
              <a:t> = </a:t>
            </a:r>
            <a:r>
              <a:rPr lang="en-GB" sz="1200" dirty="0" err="1" smtClean="0"/>
              <a:t>tobyfit</a:t>
            </a:r>
            <a:r>
              <a:rPr lang="en-GB" sz="1200" dirty="0" smtClean="0"/>
              <a:t>(w1);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tf</a:t>
            </a:r>
            <a:r>
              <a:rPr lang="en-GB" sz="1200" dirty="0" smtClean="0">
                <a:latin typeface="+mn-lt"/>
              </a:rPr>
              <a:t> = </a:t>
            </a:r>
            <a:r>
              <a:rPr lang="en-GB" sz="1200" dirty="0" err="1" smtClean="0">
                <a:latin typeface="+mn-lt"/>
              </a:rPr>
              <a:t>tf.set_fun</a:t>
            </a:r>
            <a:r>
              <a:rPr lang="en-GB" sz="1200" dirty="0" smtClean="0">
                <a:latin typeface="+mn-lt"/>
              </a:rPr>
              <a:t>(@</a:t>
            </a:r>
            <a:r>
              <a:rPr lang="en-GB" sz="1200" dirty="0" err="1" smtClean="0">
                <a:latin typeface="+mn-lt"/>
              </a:rPr>
              <a:t>fe_sqw_ff</a:t>
            </a:r>
            <a:r>
              <a:rPr lang="en-GB" sz="1200" dirty="0" smtClean="0">
                <a:latin typeface="+mn-lt"/>
              </a:rPr>
              <a:t>); 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tf</a:t>
            </a:r>
            <a:r>
              <a:rPr lang="en-GB" sz="1200" dirty="0" smtClean="0">
                <a:latin typeface="+mn-lt"/>
              </a:rPr>
              <a:t> = </a:t>
            </a:r>
            <a:r>
              <a:rPr lang="en-GB" sz="1200" dirty="0" err="1" smtClean="0">
                <a:latin typeface="+mn-lt"/>
              </a:rPr>
              <a:t>tf.set_pin</a:t>
            </a:r>
            <a:r>
              <a:rPr lang="en-GB" sz="1200" dirty="0" smtClean="0">
                <a:latin typeface="+mn-lt"/>
              </a:rPr>
              <a:t>({[200 200 0.1] </a:t>
            </a:r>
            <a:r>
              <a:rPr lang="en-GB" sz="1200" dirty="0" err="1" smtClean="0">
                <a:latin typeface="+mn-lt"/>
              </a:rPr>
              <a:t>ff_fun</a:t>
            </a:r>
            <a:r>
              <a:rPr lang="en-GB" sz="1200" dirty="0" smtClean="0">
                <a:latin typeface="+mn-lt"/>
              </a:rPr>
              <a:t>});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tf</a:t>
            </a:r>
            <a:r>
              <a:rPr lang="en-GB" sz="1200" dirty="0" smtClean="0">
                <a:latin typeface="+mn-lt"/>
              </a:rPr>
              <a:t> = </a:t>
            </a:r>
            <a:r>
              <a:rPr lang="en-GB" sz="1200" dirty="0" err="1" smtClean="0">
                <a:latin typeface="+mn-lt"/>
              </a:rPr>
              <a:t>tf.set_bfun</a:t>
            </a:r>
            <a:r>
              <a:rPr lang="en-GB" sz="1200" dirty="0" smtClean="0">
                <a:latin typeface="+mn-lt"/>
              </a:rPr>
              <a:t>(@</a:t>
            </a:r>
            <a:r>
              <a:rPr lang="en-GB" sz="1200" dirty="0" err="1" smtClean="0">
                <a:latin typeface="+mn-lt"/>
              </a:rPr>
              <a:t>linear_bg</a:t>
            </a:r>
            <a:r>
              <a:rPr lang="en-GB" sz="1200" dirty="0" smtClean="0">
                <a:latin typeface="+mn-lt"/>
              </a:rPr>
              <a:t>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tf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= </a:t>
            </a:r>
            <a:r>
              <a:rPr lang="en-GB" sz="1200" dirty="0" err="1" smtClean="0">
                <a:latin typeface="+mn-lt"/>
              </a:rPr>
              <a:t>tf.set_bpin</a:t>
            </a:r>
            <a:r>
              <a:rPr lang="en-GB" sz="1200" dirty="0" smtClean="0">
                <a:latin typeface="+mn-lt"/>
              </a:rPr>
              <a:t>([0.1 0]);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</a:t>
            </a:r>
            <a:r>
              <a:rPr lang="en-GB" sz="1200" dirty="0" err="1" smtClean="0">
                <a:latin typeface="+mn-lt"/>
              </a:rPr>
              <a:t>wsim</a:t>
            </a:r>
            <a:r>
              <a:rPr lang="en-GB" sz="1200" dirty="0" smtClean="0">
                <a:latin typeface="+mn-lt"/>
              </a:rPr>
              <a:t> = </a:t>
            </a:r>
            <a:r>
              <a:rPr lang="en-GB" sz="1200" dirty="0" err="1" smtClean="0">
                <a:latin typeface="+mn-lt"/>
              </a:rPr>
              <a:t>tf.simulate</a:t>
            </a:r>
            <a:r>
              <a:rPr lang="en-GB" sz="1200" dirty="0" smtClean="0">
                <a:latin typeface="+mn-lt"/>
              </a:rPr>
              <a:t>()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>
                <a:latin typeface="+mn-lt"/>
              </a:rPr>
              <a:t>&gt;&gt; plot(w1); </a:t>
            </a:r>
            <a:r>
              <a:rPr lang="en-GB" sz="1200" dirty="0" err="1" smtClean="0">
                <a:latin typeface="+mn-lt"/>
              </a:rPr>
              <a:t>pl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wsim</a:t>
            </a:r>
            <a:r>
              <a:rPr lang="en-GB" sz="1200" dirty="0" smtClean="0">
                <a:latin typeface="+mn-lt"/>
              </a:rPr>
              <a:t>)</a:t>
            </a:r>
          </a:p>
          <a:p>
            <a:pPr lvl="1" indent="0">
              <a:buFont typeface="Arial" pitchFamily="34"/>
              <a:buNone/>
            </a:pPr>
            <a:endParaRPr lang="en-GB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Need to use object oriented interface </a:t>
            </a:r>
          </a:p>
          <a:p>
            <a:pPr marL="361950"/>
            <a:r>
              <a:rPr lang="en-GB" sz="2000" dirty="0" smtClean="0">
                <a:latin typeface="+mn-lt"/>
              </a:rPr>
              <a:t>but otherwise exact same syntax as for</a:t>
            </a:r>
          </a:p>
          <a:p>
            <a:pPr marL="361950"/>
            <a:r>
              <a:rPr lang="en-GB" sz="2000" dirty="0" err="1" smtClean="0">
                <a:latin typeface="+mn-lt"/>
              </a:rPr>
              <a:t>multifit</a:t>
            </a:r>
            <a:endParaRPr lang="en-GB" sz="2000" dirty="0" smtClean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46" y="3545458"/>
            <a:ext cx="3408872" cy="25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cut_sqw(data_source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proj, p1_bin, p2_bin, p3_bin, p4_bin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data_source</a:t>
            </a:r>
            <a:r>
              <a:rPr lang="en-GB" sz="2000" dirty="0" smtClean="0">
                <a:latin typeface="+mn-lt"/>
              </a:rPr>
              <a:t> – a filename (string) or a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object in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 smtClean="0">
                <a:latin typeface="+mn-lt"/>
              </a:rPr>
              <a:t> – a </a:t>
            </a:r>
            <a:r>
              <a:rPr lang="en-GB" sz="2000" i="1" dirty="0" smtClean="0">
                <a:latin typeface="+mn-lt"/>
              </a:rPr>
              <a:t>projection</a:t>
            </a:r>
            <a:r>
              <a:rPr lang="en-GB" sz="2000" dirty="0" smtClean="0">
                <a:latin typeface="+mn-lt"/>
              </a:rPr>
              <a:t> object (more details next)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p1_bin, p2_bin, p3_bin</a:t>
            </a:r>
            <a:r>
              <a:rPr lang="en-GB" sz="2000" dirty="0" smtClean="0">
                <a:latin typeface="+mn-lt"/>
              </a:rPr>
              <a:t> – vector defining binning along 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 </a:t>
            </a:r>
            <a:endParaRPr lang="en-GB" sz="20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p4_bin</a:t>
            </a:r>
            <a:r>
              <a:rPr lang="nl-NL" sz="2000" dirty="0" smtClean="0">
                <a:latin typeface="+mn-lt"/>
              </a:rPr>
              <a:t> </a:t>
            </a:r>
            <a:r>
              <a:rPr lang="nl-NL" sz="2000" dirty="0">
                <a:latin typeface="+mn-lt"/>
              </a:rPr>
              <a:t>– vector defining binning along </a:t>
            </a:r>
            <a:r>
              <a:rPr lang="nl-NL" sz="2000" dirty="0" smtClean="0">
                <a:latin typeface="+mn-lt"/>
              </a:rPr>
              <a:t>energy </a:t>
            </a:r>
            <a:r>
              <a:rPr lang="nl-NL" sz="2000" dirty="0">
                <a:latin typeface="+mn-lt"/>
              </a:rPr>
              <a:t>axis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are defined by the projection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Bins can be either 1, 2, or 3 numbers: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</a:t>
            </a:r>
            <a:r>
              <a:rPr lang="en-GB" sz="1600" dirty="0" err="1" smtClean="0">
                <a:latin typeface="+mn-lt"/>
              </a:rPr>
              <a:t>bin_size</a:t>
            </a:r>
            <a:r>
              <a:rPr lang="en-GB" sz="1600" dirty="0" smtClean="0">
                <a:latin typeface="+mn-lt"/>
              </a:rPr>
              <a:t>] – 1 number </a:t>
            </a:r>
            <a:r>
              <a:rPr lang="en-GB" sz="1600" dirty="0" err="1" smtClean="0">
                <a:latin typeface="+mn-lt"/>
              </a:rPr>
              <a:t>rebin</a:t>
            </a:r>
            <a:r>
              <a:rPr lang="en-GB" sz="1600" dirty="0" smtClean="0">
                <a:latin typeface="+mn-lt"/>
              </a:rPr>
              <a:t> full limit of data in this axis with new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bin_size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[lo, hi] – integrate over this axis between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GB" sz="1600" dirty="0" smtClean="0">
                <a:latin typeface="+mn-lt"/>
              </a:rPr>
              <a:t> limits.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[lo, </a:t>
            </a:r>
            <a:r>
              <a:rPr lang="en-GB" sz="1600" dirty="0" err="1" smtClean="0">
                <a:latin typeface="+mn-lt"/>
              </a:rPr>
              <a:t>bin_size</a:t>
            </a:r>
            <a:r>
              <a:rPr lang="en-GB" sz="1600" dirty="0" smtClean="0">
                <a:latin typeface="+mn-lt"/>
              </a:rPr>
              <a:t>, hi] – </a:t>
            </a:r>
            <a:r>
              <a:rPr lang="en-GB" sz="1600" dirty="0" err="1" smtClean="0">
                <a:latin typeface="+mn-lt"/>
              </a:rPr>
              <a:t>rebin</a:t>
            </a:r>
            <a:r>
              <a:rPr lang="en-GB" sz="1600" dirty="0" smtClean="0">
                <a:latin typeface="+mn-lt"/>
              </a:rPr>
              <a:t> this axis between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GB" sz="1600" dirty="0" smtClean="0">
                <a:latin typeface="+mn-lt"/>
              </a:rPr>
              <a:t> limits with new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bin_size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581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8229600" cy="534837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Finally, </a:t>
            </a:r>
            <a:r>
              <a:rPr lang="en-GB" sz="2000" dirty="0" smtClean="0">
                <a:latin typeface="+mn-lt"/>
              </a:rPr>
              <a:t>can </a:t>
            </a:r>
            <a:r>
              <a:rPr lang="en-GB" sz="2000" dirty="0">
                <a:latin typeface="+mn-lt"/>
              </a:rPr>
              <a:t>use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resolution_plot</a:t>
            </a:r>
            <a:r>
              <a:rPr lang="en-GB" sz="2000" dirty="0">
                <a:latin typeface="+mn-lt"/>
              </a:rPr>
              <a:t> function to plot a resolution ellipsoid on a </a:t>
            </a:r>
            <a:r>
              <a:rPr lang="en-GB" sz="2000" b="1" dirty="0">
                <a:latin typeface="+mn-lt"/>
              </a:rPr>
              <a:t>2D</a:t>
            </a:r>
            <a:r>
              <a:rPr lang="en-GB" sz="2000" dirty="0">
                <a:latin typeface="+mn-lt"/>
              </a:rPr>
              <a:t> cut (only 2D cuts</a:t>
            </a:r>
            <a:r>
              <a:rPr lang="en-GB" sz="2000" dirty="0" smtClean="0">
                <a:latin typeface="+mn-lt"/>
              </a:rPr>
              <a:t>).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/>
              <a:t>w1 = </a:t>
            </a:r>
            <a:r>
              <a:rPr lang="en-GB" sz="1200" dirty="0" err="1"/>
              <a:t>cut_sqw</a:t>
            </a:r>
            <a:r>
              <a:rPr lang="en-GB" sz="1200" dirty="0"/>
              <a:t>('</a:t>
            </a:r>
            <a:r>
              <a:rPr lang="en-GB" sz="1200" dirty="0" err="1"/>
              <a:t>iron.sqw</a:t>
            </a:r>
            <a:r>
              <a:rPr lang="en-GB" sz="1200" dirty="0"/>
              <a:t>', </a:t>
            </a:r>
            <a:r>
              <a:rPr lang="en-GB" sz="1200" dirty="0" err="1"/>
              <a:t>projaxes</a:t>
            </a:r>
            <a:r>
              <a:rPr lang="en-GB" sz="1200" dirty="0"/>
              <a:t>([1,1,0], [-1,1,0], 'type', '</a:t>
            </a:r>
            <a:r>
              <a:rPr lang="en-GB" sz="1200" dirty="0" err="1"/>
              <a:t>rrr</a:t>
            </a:r>
            <a:r>
              <a:rPr lang="en-GB" sz="1200" dirty="0"/>
              <a:t>'), [0.5,0.05,1.5], [-1.1,-0.9], [-0.1, 0.1], [50,5,150</a:t>
            </a:r>
            <a:r>
              <a:rPr lang="en-GB" sz="1200" dirty="0" smtClean="0"/>
              <a:t>]);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xdir</a:t>
            </a:r>
            <a:r>
              <a:rPr lang="en-GB" sz="1200" dirty="0" smtClean="0"/>
              <a:t> = [1,0,0]; </a:t>
            </a:r>
            <a:r>
              <a:rPr lang="en-GB" sz="1200" dirty="0" err="1" smtClean="0"/>
              <a:t>ydir</a:t>
            </a:r>
            <a:r>
              <a:rPr lang="en-GB" sz="1200" dirty="0" smtClean="0"/>
              <a:t> = [0,1,0]; </a:t>
            </a:r>
            <a:r>
              <a:rPr lang="en-GB" sz="1200" dirty="0" err="1" smtClean="0"/>
              <a:t>ei</a:t>
            </a:r>
            <a:r>
              <a:rPr lang="en-GB" sz="1200" dirty="0" smtClean="0"/>
              <a:t> = 401; </a:t>
            </a:r>
            <a:r>
              <a:rPr lang="en-GB" sz="1200" dirty="0" err="1" smtClean="0"/>
              <a:t>freq</a:t>
            </a:r>
            <a:r>
              <a:rPr lang="en-GB" sz="1200" dirty="0" smtClean="0"/>
              <a:t> = 600; </a:t>
            </a:r>
            <a:r>
              <a:rPr lang="en-GB" sz="1200" dirty="0" err="1" smtClean="0"/>
              <a:t>chop_type</a:t>
            </a:r>
            <a:r>
              <a:rPr lang="en-GB" sz="1200" dirty="0" smtClean="0"/>
              <a:t> = 's';</a:t>
            </a:r>
            <a:endParaRPr lang="en-GB" sz="1200" dirty="0"/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w1 = </a:t>
            </a:r>
            <a:r>
              <a:rPr lang="en-GB" sz="1200" dirty="0" err="1" smtClean="0"/>
              <a:t>set_sample</a:t>
            </a:r>
            <a:r>
              <a:rPr lang="en-GB" sz="1200" dirty="0" smtClean="0"/>
              <a:t>(w1, </a:t>
            </a:r>
            <a:r>
              <a:rPr lang="en-GB" sz="1200" dirty="0" err="1" smtClean="0"/>
              <a:t>IX_sample</a:t>
            </a:r>
            <a:r>
              <a:rPr lang="en-GB" sz="1200" dirty="0" smtClean="0"/>
              <a:t>(</a:t>
            </a:r>
            <a:r>
              <a:rPr lang="en-GB" sz="1200" dirty="0" err="1" smtClean="0"/>
              <a:t>xdir</a:t>
            </a:r>
            <a:r>
              <a:rPr lang="en-GB" sz="1200" dirty="0" smtClean="0"/>
              <a:t>, </a:t>
            </a:r>
            <a:r>
              <a:rPr lang="en-GB" sz="1200" dirty="0" err="1" smtClean="0"/>
              <a:t>ydir</a:t>
            </a:r>
            <a:r>
              <a:rPr lang="en-GB" sz="1200" dirty="0" smtClean="0"/>
              <a:t>, 'cuboid', [0.03,0.03,0.03]));</a:t>
            </a:r>
          </a:p>
          <a:p>
            <a:pPr lvl="1" indent="0">
              <a:buFont typeface="Arial" pitchFamily="34"/>
              <a:buNone/>
            </a:pPr>
            <a:r>
              <a:rPr lang="en-GB" sz="1200" dirty="0" smtClean="0"/>
              <a:t>&gt;&gt; w1 = </a:t>
            </a:r>
            <a:r>
              <a:rPr lang="en-GB" sz="1200" dirty="0" err="1" smtClean="0"/>
              <a:t>set_instrument</a:t>
            </a:r>
            <a:r>
              <a:rPr lang="en-GB" sz="1200" dirty="0" smtClean="0"/>
              <a:t>(w1, </a:t>
            </a:r>
            <a:r>
              <a:rPr lang="en-GB" sz="1200" dirty="0" err="1" smtClean="0"/>
              <a:t>maps_instrument</a:t>
            </a:r>
            <a:r>
              <a:rPr lang="en-GB" sz="1200" dirty="0" smtClean="0"/>
              <a:t>(</a:t>
            </a:r>
            <a:r>
              <a:rPr lang="en-GB" sz="1200" dirty="0" err="1" smtClean="0"/>
              <a:t>ei</a:t>
            </a:r>
            <a:r>
              <a:rPr lang="en-GB" sz="1200" dirty="0" smtClean="0"/>
              <a:t>, </a:t>
            </a:r>
            <a:r>
              <a:rPr lang="en-GB" sz="1200" dirty="0" err="1" smtClean="0"/>
              <a:t>freq</a:t>
            </a:r>
            <a:r>
              <a:rPr lang="en-GB" sz="1200" dirty="0" smtClean="0"/>
              <a:t>, </a:t>
            </a:r>
            <a:r>
              <a:rPr lang="en-GB" sz="1200" dirty="0" err="1" smtClean="0"/>
              <a:t>chop_type</a:t>
            </a:r>
            <a:r>
              <a:rPr lang="en-GB" sz="1200" dirty="0" smtClean="0"/>
              <a:t>));</a:t>
            </a:r>
          </a:p>
          <a:p>
            <a:pPr lvl="1" indent="0">
              <a:buNone/>
            </a:pPr>
            <a:r>
              <a:rPr lang="en-GB" sz="1200" dirty="0" smtClean="0"/>
              <a:t>&gt;&gt; </a:t>
            </a:r>
            <a:r>
              <a:rPr lang="en-GB" sz="1200" dirty="0" err="1" smtClean="0"/>
              <a:t>cov</a:t>
            </a:r>
            <a:r>
              <a:rPr lang="en-GB" sz="1200" dirty="0" smtClean="0"/>
              <a:t> = </a:t>
            </a:r>
            <a:r>
              <a:rPr lang="en-GB" sz="1200" dirty="0" err="1" smtClean="0"/>
              <a:t>resolution_plot</a:t>
            </a:r>
            <a:r>
              <a:rPr lang="en-GB" sz="1200" dirty="0" smtClean="0"/>
              <a:t>(w1)</a:t>
            </a:r>
            <a:endParaRPr lang="en-GB" sz="1200" dirty="0" smtClean="0">
              <a:latin typeface="+mn-lt"/>
            </a:endParaRPr>
          </a:p>
          <a:p>
            <a:pPr lvl="1" indent="0">
              <a:buFont typeface="Arial" pitchFamily="34"/>
              <a:buNone/>
            </a:pPr>
            <a:endParaRPr lang="en-GB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35" y="3226278"/>
            <a:ext cx="4386529" cy="3289897"/>
          </a:xfrm>
          <a:prstGeom prst="rect">
            <a:avLst/>
          </a:prstGeom>
        </p:spPr>
      </p:pic>
      <p:sp>
        <p:nvSpPr>
          <p:cNvPr id="5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Resolution</a:t>
            </a:r>
            <a:r>
              <a:rPr lang="en-GB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Convolution</a:t>
            </a:r>
            <a:r>
              <a:rPr lang="en-GB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82815" y="2835104"/>
            <a:ext cx="5620719" cy="523220"/>
            <a:chOff x="3182815" y="2835104"/>
            <a:chExt cx="5620719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5868179" y="2835104"/>
              <a:ext cx="2935355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cov</a:t>
              </a:r>
              <a:r>
                <a:rPr lang="en-GB" sz="1400" dirty="0" smtClean="0"/>
                <a:t> is the covariance matrix</a:t>
              </a:r>
            </a:p>
            <a:p>
              <a:r>
                <a:rPr lang="en-GB" sz="1400" dirty="0" smtClean="0"/>
                <a:t>This uses the Gaussian approximation</a:t>
              </a:r>
              <a:endParaRPr lang="en-GB" sz="1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182815" y="3075228"/>
              <a:ext cx="24794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2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Recap – 2 types of coordinates systems used by Horace: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b="1" dirty="0" smtClean="0">
                <a:latin typeface="+mn-lt"/>
              </a:rPr>
              <a:t>v</a:t>
            </a:r>
            <a:r>
              <a:rPr lang="en-GB" sz="1600" dirty="0" smtClean="0">
                <a:latin typeface="+mn-lt"/>
              </a:rPr>
              <a:t> vectors defining the horizontal plane in generating the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b="1" dirty="0" smtClean="0">
                <a:latin typeface="+mn-lt"/>
              </a:rPr>
              <a:t>v</a:t>
            </a:r>
            <a:r>
              <a:rPr lang="en-GB" sz="1600" dirty="0" smtClean="0">
                <a:latin typeface="+mn-lt"/>
              </a:rPr>
              <a:t> (and optional </a:t>
            </a:r>
            <a:r>
              <a:rPr lang="en-GB" sz="1600" b="1" dirty="0" smtClean="0">
                <a:latin typeface="+mn-lt"/>
              </a:rPr>
              <a:t>w</a:t>
            </a:r>
            <a:r>
              <a:rPr lang="en-GB" sz="1600" dirty="0" smtClean="0">
                <a:latin typeface="+mn-lt"/>
              </a:rPr>
              <a:t>) vectors defining 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-axes for cuts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 projection is used to define 3 vectors 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which define the 3 Q axes for cuts/plots.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 projection is a class with properties: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 – the first axis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 – the second axis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 – the third axis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2000" dirty="0" smtClean="0">
                <a:latin typeface="+mn-lt"/>
              </a:rPr>
              <a:t> – a string of 3 letters: ‘r’=</a:t>
            </a:r>
            <a:r>
              <a:rPr lang="en-GB" sz="2000" dirty="0" err="1" smtClean="0">
                <a:latin typeface="+mn-lt"/>
              </a:rPr>
              <a:t>r.l.u</a:t>
            </a:r>
            <a:r>
              <a:rPr lang="en-GB" sz="2000" dirty="0" smtClean="0">
                <a:latin typeface="+mn-lt"/>
              </a:rPr>
              <a:t>., ‘a’=absolute (Å</a:t>
            </a:r>
            <a:r>
              <a:rPr lang="en-GB" sz="2000" baseline="30000" dirty="0" smtClean="0">
                <a:latin typeface="+mn-lt"/>
              </a:rPr>
              <a:t>-1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+mn-lt"/>
              </a:rPr>
              <a:t> – true or false (default: false)</a:t>
            </a: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sz="2000" dirty="0" smtClean="0">
                <a:latin typeface="+mn-lt"/>
              </a:rPr>
              <a:t> means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w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GB" sz="2000" dirty="0" smtClean="0">
                <a:latin typeface="+mn-lt"/>
              </a:rPr>
              <a:t> means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; </a:t>
            </a:r>
            <a:r>
              <a:rPr lang="en-GB" sz="2000" b="1" dirty="0" smtClean="0">
                <a:latin typeface="+mn-lt"/>
              </a:rPr>
              <a:t>u2 </a:t>
            </a:r>
            <a:r>
              <a:rPr lang="en-GB" sz="2000" dirty="0" smtClean="0"/>
              <a:t>⊥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 in plane of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dirty="0" err="1" smtClean="0">
                <a:latin typeface="+mn-lt"/>
              </a:rPr>
              <a:t>,</a:t>
            </a:r>
            <a:r>
              <a:rPr lang="en-GB" sz="2000" b="1" dirty="0" err="1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; </a:t>
            </a:r>
            <a:r>
              <a:rPr lang="en-GB" sz="2000" b="1" dirty="0" smtClean="0">
                <a:latin typeface="+mn-lt"/>
              </a:rPr>
              <a:t>u3 </a:t>
            </a:r>
            <a:r>
              <a:rPr lang="en-GB" sz="2000" dirty="0" smtClean="0"/>
              <a:t>⊥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dirty="0" err="1" smtClean="0">
                <a:latin typeface="+mn-lt"/>
              </a:rPr>
              <a:t>,</a:t>
            </a:r>
            <a:r>
              <a:rPr lang="en-GB" sz="2000" b="1" dirty="0" err="1" smtClean="0">
                <a:latin typeface="+mn-lt"/>
              </a:rPr>
              <a:t>v</a:t>
            </a: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043" y="1916658"/>
            <a:ext cx="6739899" cy="369332"/>
            <a:chOff x="996043" y="2439182"/>
            <a:chExt cx="6739899" cy="369332"/>
          </a:xfrm>
        </p:grpSpPr>
        <p:sp>
          <p:nvSpPr>
            <p:cNvPr id="5" name="Rectangle 4"/>
            <p:cNvSpPr/>
            <p:nvPr/>
          </p:nvSpPr>
          <p:spPr>
            <a:xfrm>
              <a:off x="996043" y="2465614"/>
              <a:ext cx="5143500" cy="27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39543" y="2439182"/>
              <a:ext cx="15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← “projection”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9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graphs can only have orthogonal plot axes.</a:t>
            </a:r>
            <a:endParaRPr lang="en-GB" sz="2400" dirty="0">
              <a:latin typeface="+mn-lt"/>
            </a:endParaRP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+mn-lt"/>
              </a:rPr>
              <a:t>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sz="2000" dirty="0" smtClean="0">
                <a:latin typeface="+mn-lt"/>
              </a:rPr>
              <a:t> gives a distorted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Nonorthogonal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5920" y="2139044"/>
            <a:ext cx="7454374" cy="4555671"/>
            <a:chOff x="1295920" y="2139044"/>
            <a:chExt cx="7454374" cy="45556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0" y="2139044"/>
              <a:ext cx="4650401" cy="45556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6321" y="3069771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nonorthogonal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1760" y="5312225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nonorthogonal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=true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2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Horace recently introduced non-rectilinear projections – this means you can (in principle, in future) make cuts along an arbitrary direction in (Q, E) space.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But currently, the non-rectilinear projections allowed are:</a:t>
            </a:r>
            <a:endParaRPr lang="en-GB" sz="2400" dirty="0" smtClean="0">
              <a:latin typeface="+mn-lt"/>
              <a:cs typeface="Courier New" panose="02070309020205020404" pitchFamily="49" charset="0"/>
            </a:endParaRP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  <a:cs typeface="Courier New" panose="02070309020205020404" pitchFamily="49" charset="0"/>
              </a:rPr>
              <a:t>Spherical projection (</a:t>
            </a:r>
            <a:r>
              <a:rPr lang="en-GB" dirty="0" smtClean="0">
                <a:latin typeface="+mn-lt"/>
                <a:cs typeface="Courier New" panose="02070309020205020404" pitchFamily="49" charset="0"/>
                <a:hlinkClick r:id="rId2"/>
              </a:rPr>
              <a:t>docs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)</a:t>
            </a:r>
            <a:endParaRPr lang="en-GB" dirty="0" smtClean="0">
              <a:latin typeface="+mn-lt"/>
              <a:cs typeface="Courier New" panose="02070309020205020404" pitchFamily="49" charset="0"/>
            </a:endParaRP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  <a:cs typeface="Courier New" panose="02070309020205020404" pitchFamily="49" charset="0"/>
              </a:rPr>
              <a:t>Cylindrical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projection (</a:t>
            </a:r>
            <a:r>
              <a:rPr lang="en-GB" dirty="0" smtClean="0">
                <a:latin typeface="+mn-lt"/>
                <a:cs typeface="Courier New" panose="02070309020205020404" pitchFamily="49" charset="0"/>
                <a:hlinkClick r:id="rId3"/>
              </a:rPr>
              <a:t>docs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endParaRPr lang="en-GB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Still relatively new – if you’re interested let me know.</a:t>
            </a: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Generic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481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4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38543</TotalTime>
  <Words>4567</Words>
  <Application>Microsoft Office PowerPoint</Application>
  <PresentationFormat>On-screen Show (4:3)</PresentationFormat>
  <Paragraphs>485</Paragraphs>
  <Slides>50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Courier New</vt:lpstr>
      <vt:lpstr>DejaVu Sans</vt:lpstr>
      <vt:lpstr>Liberation Serif</vt:lpstr>
      <vt:lpstr>Lucida Sans</vt:lpstr>
      <vt:lpstr>Wingdings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205</cp:revision>
  <dcterms:created xsi:type="dcterms:W3CDTF">2007-08-10T08:53:48Z</dcterms:created>
  <dcterms:modified xsi:type="dcterms:W3CDTF">2024-06-04T07:42:17Z</dcterms:modified>
</cp:coreProperties>
</file>