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37"/>
  </p:notesMasterIdLst>
  <p:handoutMasterIdLst>
    <p:handoutMasterId r:id="rId38"/>
  </p:handoutMasterIdLst>
  <p:sldIdLst>
    <p:sldId id="256" r:id="rId3"/>
    <p:sldId id="328" r:id="rId4"/>
    <p:sldId id="360" r:id="rId5"/>
    <p:sldId id="361" r:id="rId6"/>
    <p:sldId id="362" r:id="rId7"/>
    <p:sldId id="363" r:id="rId8"/>
    <p:sldId id="368" r:id="rId9"/>
    <p:sldId id="369" r:id="rId10"/>
    <p:sldId id="374" r:id="rId11"/>
    <p:sldId id="375" r:id="rId12"/>
    <p:sldId id="376" r:id="rId13"/>
    <p:sldId id="378" r:id="rId14"/>
    <p:sldId id="399" r:id="rId15"/>
    <p:sldId id="377" r:id="rId16"/>
    <p:sldId id="380" r:id="rId17"/>
    <p:sldId id="382" r:id="rId18"/>
    <p:sldId id="400" r:id="rId19"/>
    <p:sldId id="381" r:id="rId20"/>
    <p:sldId id="383" r:id="rId21"/>
    <p:sldId id="385" r:id="rId22"/>
    <p:sldId id="384" r:id="rId23"/>
    <p:sldId id="386" r:id="rId24"/>
    <p:sldId id="387" r:id="rId25"/>
    <p:sldId id="388" r:id="rId26"/>
    <p:sldId id="389" r:id="rId27"/>
    <p:sldId id="390" r:id="rId28"/>
    <p:sldId id="392" r:id="rId29"/>
    <p:sldId id="391" r:id="rId30"/>
    <p:sldId id="396" r:id="rId31"/>
    <p:sldId id="397" r:id="rId32"/>
    <p:sldId id="394" r:id="rId33"/>
    <p:sldId id="398" r:id="rId34"/>
    <p:sldId id="344" r:id="rId35"/>
    <p:sldId id="34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96E1FD2-BF16-4A63-8ECE-4F7E773AC6DB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46755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Header Placeholder 2"/>
          <p:cNvSpPr txBox="1">
            <a:spLocks noGrp="1"/>
          </p:cNvSpPr>
          <p:nvPr>
            <p:ph type="hdr" sz="quarter"/>
          </p:nvPr>
        </p:nvSpPr>
        <p:spPr>
          <a:xfrm>
            <a:off x="-356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idx="1"/>
          </p:nvPr>
        </p:nvSpPr>
        <p:spPr>
          <a:xfrm>
            <a:off x="388439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3"/>
            <a:ext cx="4572000" cy="3429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es Placeholder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4"/>
          </p:nvPr>
        </p:nvSpPr>
        <p:spPr>
          <a:xfrm>
            <a:off x="-356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5"/>
          </p:nvPr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 lvl="0"/>
            <a:fld id="{2CA650AE-01C1-461C-908D-1D3D1E529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n-US" sz="1200" b="0" i="0" u="none" strike="noStrike" kern="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Arial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 txBox="1"/>
          <p:nvPr/>
        </p:nvSpPr>
        <p:spPr>
          <a:xfrm>
            <a:off x="3884398" y="8685364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6798" rIns="90004" bIns="46798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7929373-D414-4525-A899-32F7B58F1970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ea typeface="Arial" pitchFamily="34"/>
              <a:cs typeface="Arial" pitchFamily="34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B5A92-D91B-4EA3-BB35-3EB97459A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44D3CE-5BE8-47C0-818A-DC0FBE4A3D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1062039"/>
            <a:ext cx="2057400" cy="506412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1062039"/>
            <a:ext cx="6019796" cy="50641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532D9-6EE8-49D8-8A87-53B917D3B6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 lvl="0"/>
            <a:r>
              <a:rPr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35802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3773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78E2EC-DD22-41A3-B4A4-FD2687C6A9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0990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0990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A047C4-9BF1-42B2-9371-3B08682629C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2349495"/>
            <a:ext cx="4038603" cy="37766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A2AAD-64FB-4A2A-8C42-B42D12EDFB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5B05C3-5202-4B7A-AD44-118BC9C7A6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7A82F7-BD7B-4187-A33D-F44D886006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3B67-F419-4A7A-85AC-2B770BD68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C087DA-8296-4EDC-A461-743B7DE7F4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451B-189A-4915-9259-2370E4E01C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top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9144000" cy="1841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411281" y="1061636"/>
            <a:ext cx="6275518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2349002"/>
            <a:ext cx="8229600" cy="37767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ucida Sans" pitchFamily="34"/>
                <a:ea typeface="DejaVu Sans" pitchFamily="2"/>
                <a:cs typeface="DejaVu Sans" pitchFamily="2"/>
              </a:defRPr>
            </a:lvl1pPr>
          </a:lstStyle>
          <a:p>
            <a:pPr lvl="0"/>
            <a:fld id="{547CDBCD-EF26-476C-ADEC-1F25D87CD5C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ucida Sans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sislargebottom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5361118"/>
            <a:ext cx="9144000" cy="14968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7735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</p:titleStyle>
    <p:bodyStyle>
      <a:lvl1pPr marL="0" marR="0" lvl="0" indent="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pinw.org/tutorials" TargetMode="External"/><Relationship Id="rId5" Type="http://schemas.openxmlformats.org/officeDocument/2006/relationships/hyperlink" Target="https://spinw.org/presentations/" TargetMode="External"/><Relationship Id="rId4" Type="http://schemas.openxmlformats.org/officeDocument/2006/relationships/hyperlink" Target="https://spinw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w.org/spinw_spinwave" TargetMode="Externa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pinw.org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02.6069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457200" y="274320"/>
            <a:ext cx="8229600" cy="5299560"/>
          </a:xfrm>
        </p:spPr>
        <p:txBody>
          <a:bodyPr lIns="0" tIns="0" rIns="0" bIns="0" anchor="ctr" anchorCtr="1">
            <a:normAutofit/>
          </a:bodyPr>
          <a:lstStyle/>
          <a:p>
            <a:pPr lvl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 smtClean="0"/>
              <a:t>Linear Spin Wave Calculations with </a:t>
            </a:r>
            <a:r>
              <a:rPr lang="en-US" sz="4800" dirty="0" err="1" smtClean="0"/>
              <a:t>SpinW</a:t>
            </a:r>
            <a:r>
              <a:rPr lang="en-US" sz="4800" dirty="0" smtClean="0"/>
              <a:t>    part 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5167223" cy="47455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smtClean="0">
                <a:latin typeface="+mn-lt"/>
              </a:rPr>
              <a:t>is written as a </a:t>
            </a:r>
            <a:r>
              <a:rPr lang="en-GB" sz="2400" dirty="0" err="1" smtClean="0">
                <a:latin typeface="+mn-lt"/>
              </a:rPr>
              <a:t>Matlab</a:t>
            </a:r>
            <a:r>
              <a:rPr lang="en-GB" sz="2400" dirty="0" smtClean="0">
                <a:latin typeface="+mn-lt"/>
              </a:rPr>
              <a:t>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There are three main things you need to define for a calculation:</a:t>
            </a:r>
            <a:endParaRPr lang="en-GB" sz="24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34" y="878476"/>
            <a:ext cx="3108536" cy="2321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55" y="3471815"/>
            <a:ext cx="4954498" cy="25321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75120" y="3700732"/>
            <a:ext cx="1061049" cy="43132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293966" y="4459857"/>
            <a:ext cx="1449238" cy="392499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915731" y="4459857"/>
            <a:ext cx="1716657" cy="418378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694553" y="3700732"/>
            <a:ext cx="3241712" cy="474553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There is extensive online </a:t>
            </a:r>
            <a:r>
              <a:rPr lang="en-GB" sz="2400" dirty="0">
                <a:latin typeface="+mn-lt"/>
              </a:rPr>
              <a:t>help/documentation at </a:t>
            </a:r>
            <a:r>
              <a:rPr lang="en-GB" sz="2400" dirty="0" smtClean="0">
                <a:latin typeface="+mn-lt"/>
                <a:hlinkClick r:id="rId4"/>
              </a:rPr>
              <a:t>spinw.org</a:t>
            </a:r>
            <a:r>
              <a:rPr lang="en-GB" sz="2400" dirty="0" smtClean="0">
                <a:latin typeface="+mn-lt"/>
              </a:rPr>
              <a:t>, including </a:t>
            </a:r>
            <a:r>
              <a:rPr lang="en-GB" sz="2400" dirty="0" smtClean="0">
                <a:latin typeface="+mn-lt"/>
                <a:hlinkClick r:id="rId5"/>
              </a:rPr>
              <a:t>presentations</a:t>
            </a:r>
            <a:r>
              <a:rPr lang="en-GB" sz="2400" dirty="0" smtClean="0">
                <a:latin typeface="+mn-lt"/>
              </a:rPr>
              <a:t> and </a:t>
            </a:r>
            <a:r>
              <a:rPr lang="en-GB" sz="2400" dirty="0" smtClean="0">
                <a:latin typeface="+mn-lt"/>
                <a:hlinkClick r:id="rId6"/>
              </a:rPr>
              <a:t>tutorials</a:t>
            </a:r>
            <a:endParaRPr lang="en-GB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4710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8281358" cy="5348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uses three coordinate systems: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Lattice units (</a:t>
            </a:r>
            <a:r>
              <a:rPr lang="en-GB" sz="2000" dirty="0" err="1" smtClean="0">
                <a:latin typeface="+mn-lt"/>
              </a:rPr>
              <a:t>l.u</a:t>
            </a:r>
            <a:r>
              <a:rPr lang="en-GB" sz="2000" dirty="0" smtClean="0">
                <a:latin typeface="+mn-lt"/>
              </a:rPr>
              <a:t>.) – defines the atomic positions; set by the unit cell parameters (</a:t>
            </a:r>
            <a:r>
              <a:rPr lang="en-GB" sz="2000" i="1" dirty="0" err="1" smtClean="0">
                <a:latin typeface="+mn-lt"/>
              </a:rPr>
              <a:t>a,b,c</a:t>
            </a:r>
            <a:r>
              <a:rPr lang="en-GB" sz="2000" dirty="0" smtClean="0">
                <a:latin typeface="+mn-lt"/>
              </a:rPr>
              <a:t>,</a:t>
            </a:r>
            <a:r>
              <a:rPr lang="el-GR" sz="2000" dirty="0" smtClean="0">
                <a:latin typeface="+mn-lt"/>
              </a:rPr>
              <a:t>α</a:t>
            </a:r>
            <a:r>
              <a:rPr lang="en-GB" sz="2000" dirty="0" smtClean="0">
                <a:latin typeface="+mn-lt"/>
              </a:rPr>
              <a:t>,</a:t>
            </a:r>
            <a:r>
              <a:rPr lang="el-GR" sz="2000" dirty="0" smtClean="0">
                <a:latin typeface="+mn-lt"/>
              </a:rPr>
              <a:t>β</a:t>
            </a:r>
            <a:r>
              <a:rPr lang="en-GB" sz="2000" dirty="0" smtClean="0">
                <a:latin typeface="+mn-lt"/>
              </a:rPr>
              <a:t>,</a:t>
            </a:r>
            <a:r>
              <a:rPr lang="el-GR" sz="2000" dirty="0" smtClean="0">
                <a:latin typeface="+mn-lt"/>
              </a:rPr>
              <a:t>γ</a:t>
            </a:r>
            <a:r>
              <a:rPr lang="en-GB" sz="2000" dirty="0" smtClean="0">
                <a:latin typeface="+mn-lt"/>
              </a:rPr>
              <a:t>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Reciprocal lattice units (</a:t>
            </a:r>
            <a:r>
              <a:rPr lang="en-GB" sz="2000" dirty="0" err="1" smtClean="0">
                <a:latin typeface="+mn-lt"/>
              </a:rPr>
              <a:t>r.l.u</a:t>
            </a:r>
            <a:r>
              <a:rPr lang="en-GB" sz="2000" dirty="0" smtClean="0">
                <a:latin typeface="+mn-lt"/>
              </a:rPr>
              <a:t>.) – defines the momentum transfer 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 and magnetic propagation </a:t>
            </a:r>
            <a:r>
              <a:rPr lang="en-GB" sz="2000" b="1" i="1" dirty="0" smtClean="0">
                <a:latin typeface="+mn-lt"/>
              </a:rPr>
              <a:t>k</a:t>
            </a:r>
            <a:r>
              <a:rPr lang="en-GB" sz="2000" dirty="0" smtClean="0">
                <a:latin typeface="+mn-lt"/>
              </a:rPr>
              <a:t> vectors.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Cartesian coordinates – defined w.r.t. lattice coordinates by </a:t>
            </a:r>
            <a:r>
              <a:rPr lang="en-GB" sz="2000" i="1" dirty="0" smtClean="0">
                <a:latin typeface="+mn-lt"/>
              </a:rPr>
              <a:t>x</a:t>
            </a:r>
            <a:r>
              <a:rPr lang="en-GB" sz="2000" dirty="0" smtClean="0">
                <a:latin typeface="+mn-lt"/>
              </a:rPr>
              <a:t>||</a:t>
            </a:r>
            <a:r>
              <a:rPr lang="en-GB" sz="2000" i="1" dirty="0" smtClean="0">
                <a:latin typeface="+mn-lt"/>
              </a:rPr>
              <a:t>a</a:t>
            </a:r>
            <a:r>
              <a:rPr lang="en-GB" sz="2000" dirty="0">
                <a:latin typeface="+mn-lt"/>
              </a:rPr>
              <a:t>, </a:t>
            </a:r>
            <a:r>
              <a:rPr lang="en-GB" sz="2000" dirty="0" smtClean="0">
                <a:latin typeface="+mn-lt"/>
              </a:rPr>
              <a:t>z⊥(</a:t>
            </a:r>
            <a:r>
              <a:rPr lang="en-GB" sz="2000" dirty="0" err="1" smtClean="0">
                <a:latin typeface="+mn-lt"/>
              </a:rPr>
              <a:t>a,b</a:t>
            </a:r>
            <a:r>
              <a:rPr lang="en-GB" sz="2000" dirty="0">
                <a:latin typeface="+mn-lt"/>
              </a:rPr>
              <a:t>) and y</a:t>
            </a:r>
            <a:r>
              <a:rPr lang="en-GB" sz="2000" dirty="0" smtClean="0">
                <a:latin typeface="+mn-lt"/>
              </a:rPr>
              <a:t>⊥(</a:t>
            </a:r>
            <a:r>
              <a:rPr lang="en-GB" sz="2000" dirty="0" err="1" smtClean="0">
                <a:latin typeface="+mn-lt"/>
              </a:rPr>
              <a:t>x,z</a:t>
            </a:r>
            <a:r>
              <a:rPr lang="en-GB" sz="2000" dirty="0" smtClean="0">
                <a:latin typeface="+mn-lt"/>
              </a:rPr>
              <a:t>). Used for: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J, A, g matrices (exchange, SIA, g-tensor)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field directions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moment (spin) directions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Components of the spin-spin correlation function.</a:t>
            </a:r>
            <a:endParaRPr lang="en-GB" sz="16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32617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8281358" cy="5348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To start, you have to create a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2000" dirty="0" smtClean="0">
                <a:latin typeface="+mn-lt"/>
              </a:rPr>
              <a:t> object. You can: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Start from scratch:  </a:t>
            </a:r>
            <a:r>
              <a:rPr lang="en-GB" sz="1800" dirty="0" smtClean="0"/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m.spinw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Use a CIF or FST file: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m.spinw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mycompound.cif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Often it’s easier to start from scratch because usually you’re just interested in the magnetic atoms and can ignore everything else.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That just created a frustrated Cu square-lattice.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Getting Started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422" y="3131389"/>
            <a:ext cx="7336936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m.spinw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swobj.genlattice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[3,3,5], 'angled', [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90, 90,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swobj.addatom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[0,0,0], 'S',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'MCu2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swobj.gencoupling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maxDistance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1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1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'J2',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'J2',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70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8281358" cy="5348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To start, you have to create a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</a:t>
            </a:r>
            <a:r>
              <a:rPr lang="en-GB" sz="2000" dirty="0" smtClean="0">
                <a:latin typeface="+mn-lt"/>
              </a:rPr>
              <a:t> object. You can: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Start from scratch:  </a:t>
            </a:r>
            <a:r>
              <a:rPr lang="en-GB" sz="1800" dirty="0" smtClean="0"/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m.spinw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Use a CIF or FST file: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m.spinw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mycompound.cif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Often it’s easier to start from scratch because usually you’re just interested in the magnetic atoms and can ignore everything else.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That just created a frustrated Cu square-lattice.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Getting Started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422" y="3131389"/>
            <a:ext cx="7336936" cy="2400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m.spinw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swobj.genlattice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[3,3,5], 'angled', [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90, 90,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swobj.addatom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('r', [0,0,0], 'S',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'MCu2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swobj.gencoupling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maxDistance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1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1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'J2',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'J2',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32" y="1825565"/>
            <a:ext cx="37242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8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8281358" cy="5348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All </a:t>
            </a:r>
            <a:r>
              <a:rPr lang="en-GB" sz="2000" dirty="0"/>
              <a:t>exchange, SIA, g-tensors defined as 3x3 matrices.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addmatrix</a:t>
            </a:r>
            <a:r>
              <a:rPr lang="en-GB" sz="2000" dirty="0"/>
              <a:t> method has the following shortcuts: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 scalar input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sz="2000" dirty="0"/>
              <a:t> means the matrix is the identity times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cs typeface="Courier New" panose="02070309020205020404" pitchFamily="49" charset="0"/>
              </a:rPr>
              <a:t>A vector input [</a:t>
            </a:r>
            <a:r>
              <a:rPr lang="en-GB" sz="2000" dirty="0" err="1">
                <a:cs typeface="Courier New" panose="02070309020205020404" pitchFamily="49" charset="0"/>
              </a:rPr>
              <a:t>M</a:t>
            </a:r>
            <a:r>
              <a:rPr lang="en-GB" sz="2000" baseline="-25000" dirty="0" err="1">
                <a:cs typeface="Courier New" panose="02070309020205020404" pitchFamily="49" charset="0"/>
              </a:rPr>
              <a:t>x</a:t>
            </a:r>
            <a:r>
              <a:rPr lang="en-GB" sz="2000" dirty="0" err="1">
                <a:cs typeface="Courier New" panose="02070309020205020404" pitchFamily="49" charset="0"/>
              </a:rPr>
              <a:t>,M</a:t>
            </a:r>
            <a:r>
              <a:rPr lang="en-GB" sz="2000" baseline="-25000" dirty="0" err="1">
                <a:cs typeface="Courier New" panose="02070309020205020404" pitchFamily="49" charset="0"/>
              </a:rPr>
              <a:t>y</a:t>
            </a:r>
            <a:r>
              <a:rPr lang="en-GB" sz="2000" dirty="0" err="1">
                <a:cs typeface="Courier New" panose="02070309020205020404" pitchFamily="49" charset="0"/>
              </a:rPr>
              <a:t>,M</a:t>
            </a:r>
            <a:r>
              <a:rPr lang="en-GB" sz="2000" baseline="-25000" dirty="0" err="1">
                <a:cs typeface="Courier New" panose="02070309020205020404" pitchFamily="49" charset="0"/>
              </a:rPr>
              <a:t>z</a:t>
            </a:r>
            <a:r>
              <a:rPr lang="en-GB" sz="2000" dirty="0">
                <a:cs typeface="Courier New" panose="02070309020205020404" pitchFamily="49" charset="0"/>
              </a:rPr>
              <a:t>] defines </a:t>
            </a:r>
            <a:r>
              <a:rPr lang="en-GB" sz="2000" dirty="0" smtClean="0">
                <a:cs typeface="Courier New" panose="02070309020205020404" pitchFamily="49" charset="0"/>
              </a:rPr>
              <a:t>an antisymmetric matrix:</a:t>
            </a:r>
            <a:endParaRPr lang="en-GB" sz="2000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 adding a DM interaction with a DM vector along [110] is: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355" y="3760170"/>
            <a:ext cx="2019048" cy="752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422" y="1302591"/>
            <a:ext cx="73369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swobj.gencoupling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maxDistance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5)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1);</a:t>
            </a: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'J1',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1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549" y="5129833"/>
            <a:ext cx="7336936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'DM',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[1,1,0]);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swobj.addcoupling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('mat',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'DM',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'bond', 1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09623" y="1518249"/>
            <a:ext cx="6047117" cy="1802922"/>
            <a:chOff x="1509623" y="1518249"/>
            <a:chExt cx="6047117" cy="1802922"/>
          </a:xfrm>
        </p:grpSpPr>
        <p:sp>
          <p:nvSpPr>
            <p:cNvPr id="7" name="Rectangle 6"/>
            <p:cNvSpPr/>
            <p:nvPr/>
          </p:nvSpPr>
          <p:spPr>
            <a:xfrm>
              <a:off x="4468483" y="1518249"/>
              <a:ext cx="1380226" cy="2932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9623" y="2984740"/>
              <a:ext cx="6047117" cy="336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>
              <a:stCxn id="7" idx="2"/>
            </p:cNvCxnSpPr>
            <p:nvPr/>
          </p:nvCxnSpPr>
          <p:spPr>
            <a:xfrm flipH="1">
              <a:off x="5149970" y="1811547"/>
              <a:ext cx="8626" cy="117319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744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0226"/>
            <a:ext cx="8281358" cy="53483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Single-ion anisotropy terms can usually be specified using the </a:t>
            </a:r>
            <a:r>
              <a:rPr lang="en-GB" sz="2000" dirty="0" err="1" smtClean="0">
                <a:latin typeface="+mn-lt"/>
              </a:rPr>
              <a:t>Matlab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GB" sz="2000" dirty="0" smtClean="0">
                <a:latin typeface="+mn-lt"/>
              </a:rPr>
              <a:t> command – given a n-element vector it returns an n x n matrix with the diagonal elements being elements of that vector, e.g.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Getting Started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4422" y="2510293"/>
            <a:ext cx="7336936" cy="78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swobj.addmatrix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('label',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'K', 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'value', 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m.diag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0, 0, 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-0.1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swobj.addaniso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('K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19" y="3476306"/>
            <a:ext cx="2564742" cy="30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30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878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day3_spinw1.ipynb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2050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2773" y="1100750"/>
            <a:ext cx="5226169" cy="26689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</a:t>
            </a:r>
            <a:r>
              <a:rPr lang="en-GB" sz="2000" dirty="0" err="1" smtClean="0">
                <a:latin typeface="+mn-lt"/>
              </a:rPr>
              <a:t>j</a:t>
            </a:r>
            <a:r>
              <a:rPr lang="en-GB" sz="2000" baseline="30000" dirty="0" err="1" smtClean="0">
                <a:latin typeface="+mn-lt"/>
              </a:rPr>
              <a:t>th</a:t>
            </a:r>
            <a:r>
              <a:rPr lang="en-GB" sz="2000" dirty="0" smtClean="0">
                <a:latin typeface="+mn-lt"/>
              </a:rPr>
              <a:t> moment in the l</a:t>
            </a:r>
            <a:r>
              <a:rPr lang="en-GB" sz="2000" baseline="30000" dirty="0" smtClean="0">
                <a:latin typeface="+mn-lt"/>
              </a:rPr>
              <a:t>th</a:t>
            </a:r>
            <a:r>
              <a:rPr lang="en-GB" sz="2000" baseline="-25000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unit cell at </a:t>
            </a:r>
            <a:r>
              <a:rPr lang="en-GB" sz="2000" i="1" dirty="0" smtClean="0">
                <a:latin typeface="+mn-lt"/>
              </a:rPr>
              <a:t>t</a:t>
            </a:r>
            <a:r>
              <a:rPr lang="en-GB" sz="2000" dirty="0" smtClean="0">
                <a:latin typeface="+mn-lt"/>
              </a:rPr>
              <a:t> from the origin can be expressed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For a single-k structure, we omit the sum: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where </a:t>
            </a:r>
            <a:r>
              <a:rPr lang="el-GR" sz="2000" b="1" dirty="0" smtClean="0">
                <a:latin typeface="+mn-lt"/>
              </a:rPr>
              <a:t>Ψ</a:t>
            </a:r>
            <a:r>
              <a:rPr lang="en-GB" sz="2000" dirty="0" smtClean="0">
                <a:latin typeface="+mn-lt"/>
              </a:rPr>
              <a:t> is the complex basis vector and </a:t>
            </a:r>
            <a:r>
              <a:rPr lang="en-GB" sz="2000" b="1" i="1" dirty="0" smtClean="0">
                <a:latin typeface="+mn-lt"/>
              </a:rPr>
              <a:t>k</a:t>
            </a:r>
            <a:r>
              <a:rPr lang="en-GB" sz="2000" dirty="0" smtClean="0">
                <a:latin typeface="+mn-lt"/>
              </a:rPr>
              <a:t> is the propagation vector.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7" y="1178383"/>
            <a:ext cx="3236344" cy="24272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15" y="1872865"/>
            <a:ext cx="2657143" cy="43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69" y="2665395"/>
            <a:ext cx="2142857" cy="266667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498893" y="3858327"/>
            <a:ext cx="8015379" cy="26689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, the magnetic structure is stored as a structure with fields: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Note that although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uses these fields to store the magnetic structure, it can only truly handle incommensurate structures which can be represented by a rotation from one unit cell to the next.</a:t>
            </a:r>
            <a:endParaRPr lang="en-GB" sz="2000" dirty="0"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00385"/>
              </p:ext>
            </p:extLst>
          </p:nvPr>
        </p:nvGraphicFramePr>
        <p:xfrm>
          <a:off x="938121" y="4304586"/>
          <a:ext cx="713692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8981">
                  <a:extLst>
                    <a:ext uri="{9D8B030D-6E8A-4147-A177-3AD203B41FA5}">
                      <a16:colId xmlns:a16="http://schemas.microsoft.com/office/drawing/2014/main" val="1836484923"/>
                    </a:ext>
                  </a:extLst>
                </a:gridCol>
                <a:gridCol w="5167940">
                  <a:extLst>
                    <a:ext uri="{9D8B030D-6E8A-4147-A177-3AD203B41FA5}">
                      <a16:colId xmlns:a16="http://schemas.microsoft.com/office/drawing/2014/main" val="330361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mag_str.F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complex basis</a:t>
                      </a:r>
                      <a:r>
                        <a:rPr lang="en-GB" b="0" baseline="0" dirty="0" smtClean="0"/>
                        <a:t> vector in Cartesian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mag_str.k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propagation</a:t>
                      </a:r>
                      <a:r>
                        <a:rPr lang="en-GB" b="0" baseline="0" dirty="0" smtClean="0"/>
                        <a:t> vector in reciprocal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8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mag_str.nExt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magnetic supercell size in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09619" y="1325806"/>
            <a:ext cx="8015379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supercell mode allows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to describe arbitrary magnetic structures – at the cost of more intensive computation.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 this mode, every spin in every unit cell has to be specified.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E.g. 1D spin chain</a:t>
            </a:r>
            <a:endParaRPr lang="en-GB" sz="20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2862262"/>
            <a:ext cx="2752725" cy="11334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4256" y="4638281"/>
            <a:ext cx="3299774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mag_str.N_ext = [1 1 1];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mag_str.k     = [1/2 0 0];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mag_str.F     = [0;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1;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0];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5224" y="4638281"/>
            <a:ext cx="3299774" cy="1246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mag_str.N_ext = [2 1 1];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mag_str.k     = [0 0 0];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mag_str.F     = [0 0;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1 -1;</a:t>
            </a:r>
          </a:p>
          <a:p>
            <a:r>
              <a:rPr lang="nl-NL" sz="1500">
                <a:latin typeface="Courier New" panose="02070309020205020404" pitchFamily="49" charset="0"/>
                <a:cs typeface="Courier New" panose="02070309020205020404" pitchFamily="49" charset="0"/>
              </a:rPr>
              <a:t>                 0 0];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256" y="4268949"/>
            <a:ext cx="315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Single-k incommensurate mode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25224" y="4268949"/>
            <a:ext cx="164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Supercell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571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Overview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371600"/>
            <a:ext cx="8229600" cy="52103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Linear Spin Wave Theory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Hamiltonian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Holstein-</a:t>
            </a:r>
            <a:r>
              <a:rPr lang="en-GB" sz="1600" dirty="0" err="1" smtClean="0">
                <a:latin typeface="+mn-lt"/>
              </a:rPr>
              <a:t>Primakoff</a:t>
            </a:r>
            <a:r>
              <a:rPr lang="en-GB" sz="1600" dirty="0" smtClean="0">
                <a:latin typeface="+mn-lt"/>
              </a:rPr>
              <a:t> expansion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+mn-lt"/>
              </a:rPr>
              <a:t>Diagonalisation</a:t>
            </a: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Incommensurate single-k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endParaRPr lang="en-GB" sz="24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Hamiltonian parameters (exchange, anisotropy) input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Magnetic structure input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Plotting the model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Structure refinement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Dispersion calculation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 smtClean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16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09619" y="1404937"/>
            <a:ext cx="8015379" cy="518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supercell mode allows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to describe arbitrary magnetic structures – at the cost of more intensive computation.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 this mode, every spin in every unit cell has to be specified.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E.g. triangular lattice</a:t>
            </a:r>
          </a:p>
          <a:p>
            <a:r>
              <a:rPr lang="en-GB" sz="2000" dirty="0" smtClean="0">
                <a:latin typeface="+mn-lt"/>
              </a:rPr>
              <a:t>	</a:t>
            </a:r>
            <a:r>
              <a:rPr lang="en-GB" sz="2000" dirty="0" err="1" smtClean="0">
                <a:latin typeface="+mn-lt"/>
              </a:rPr>
              <a:t>antiferromagnet</a:t>
            </a: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256" y="4638281"/>
            <a:ext cx="2617898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mag_str.N_ext = [1 1 1];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mag_str.k     = [1/3 1/3 0];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mag_str.F     = [1;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i;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0];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1564" y="4638281"/>
            <a:ext cx="531055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mag_str.N_ext = [3 3 1];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mag_str.k     = [0 0 0];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mag_str.F     = [1 -0.5  -0.5  -0.5  -0.5     1  -0.5     1  -0.5;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 0.86 -0.86  0.86 -0.86     0 -0.86     0  0.86;</a:t>
            </a:r>
          </a:p>
          <a:p>
            <a:r>
              <a:rPr lang="nl-NL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0    0     0     0     0     0     0     0     0];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256" y="426894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Single-k mode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225224" y="4268949"/>
            <a:ext cx="164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Supercell mode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54" y="2480006"/>
            <a:ext cx="2583106" cy="17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59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07520" y="1242204"/>
            <a:ext cx="8015379" cy="555541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rmAutofit lnSpcReduction="10000"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, the magnetic structure is stored as a structure with fields: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You can directly set these fields, but it’s usually easier to use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genmagstr</a:t>
            </a:r>
            <a:r>
              <a:rPr lang="en-GB" sz="2000" dirty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method. This has several modes: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800" dirty="0" smtClean="0"/>
              <a:t> – extend a given structure by applying rotations between unit cells. Moments given either in the rotating frame notation as moments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 smtClean="0"/>
              <a:t> and a rotation axis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'n'</a:t>
            </a:r>
            <a:r>
              <a:rPr lang="en-GB" sz="1800" dirty="0" smtClean="0"/>
              <a:t> or as complex vectors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 smtClean="0"/>
              <a:t>. Propagation vector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'k'</a:t>
            </a:r>
            <a:r>
              <a:rPr lang="en-GB" sz="1800" dirty="0" smtClean="0"/>
              <a:t> determines the rotation angle between cells.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fourier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smtClean="0"/>
              <a:t> – similar to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800" dirty="0" smtClean="0"/>
              <a:t> but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 smtClean="0"/>
              <a:t> denotes the Fourier components – useful for sinusoidal amplitude modulated structures.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'direct'</a:t>
            </a:r>
            <a:r>
              <a:rPr lang="en-GB" sz="1800" dirty="0" smtClean="0"/>
              <a:t> – input the structure directly (every moment specified in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'S'</a:t>
            </a:r>
            <a:r>
              <a:rPr lang="en-GB" sz="1800" dirty="0" smtClean="0"/>
              <a:t>) – supercell structures usually specified by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'direct'</a:t>
            </a:r>
            <a:r>
              <a:rPr lang="en-GB" sz="1800" dirty="0" smtClean="0"/>
              <a:t>.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'random'</a:t>
            </a:r>
            <a:r>
              <a:rPr lang="en-GB" sz="1800" dirty="0" smtClean="0"/>
              <a:t> – spins chosen at random. Used for simulated annealing determination of structures from exchange.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smtClean="0"/>
              <a:t> – generates a structure using a function (either user defined or there are built-in functions for planar and spherical single-</a:t>
            </a:r>
            <a:r>
              <a:rPr lang="en-GB" sz="1800" i="1" dirty="0" smtClean="0"/>
              <a:t>k</a:t>
            </a:r>
            <a:r>
              <a:rPr lang="en-GB" sz="1800" dirty="0" smtClean="0"/>
              <a:t> structures)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06292"/>
              </p:ext>
            </p:extLst>
          </p:nvPr>
        </p:nvGraphicFramePr>
        <p:xfrm>
          <a:off x="938121" y="1699418"/>
          <a:ext cx="7136921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68981">
                  <a:extLst>
                    <a:ext uri="{9D8B030D-6E8A-4147-A177-3AD203B41FA5}">
                      <a16:colId xmlns:a16="http://schemas.microsoft.com/office/drawing/2014/main" val="1836484923"/>
                    </a:ext>
                  </a:extLst>
                </a:gridCol>
                <a:gridCol w="5167940">
                  <a:extLst>
                    <a:ext uri="{9D8B030D-6E8A-4147-A177-3AD203B41FA5}">
                      <a16:colId xmlns:a16="http://schemas.microsoft.com/office/drawing/2014/main" val="330361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mag_str.F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complex basis</a:t>
                      </a:r>
                      <a:r>
                        <a:rPr lang="en-GB" b="0" baseline="0" dirty="0" smtClean="0"/>
                        <a:t> vector in Cartesian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6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mag_str.k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propagation</a:t>
                      </a:r>
                      <a:r>
                        <a:rPr lang="en-GB" b="0" baseline="0" dirty="0" smtClean="0"/>
                        <a:t> vector in reciprocal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8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mag_str.nExt</a:t>
                      </a:r>
                      <a:endParaRPr lang="en-GB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The magnetic supercell size in lattice units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3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23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2"/>
            <a:ext cx="8229600" cy="4917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Some examples: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1886310"/>
            <a:ext cx="7336936" cy="1092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tri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m.spinw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4, 4,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6], 'angled',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90, 90,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0, 0,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'helical'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[[1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[0], [0]],</a:t>
            </a:r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'n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0, 0,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1], 'k',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1/3, 1/3,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0])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41" y="3625992"/>
            <a:ext cx="3927362" cy="26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45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2"/>
            <a:ext cx="8229600" cy="4917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Some examples: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1886310"/>
            <a:ext cx="7382942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m.spinw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4, 4,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6], 'angled',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90, 90,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0.5, 0.5,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0.5],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'y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mmod.genmagstr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fourier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'S',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[0]],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'k',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0.07,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 0])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04" y="3701721"/>
            <a:ext cx="50768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94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2"/>
            <a:ext cx="8229600" cy="4917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Some examples: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1886310"/>
            <a:ext cx="7336936" cy="1292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m.spinw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4, 4,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6], 'angled',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90, 90,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0.5, 0.5,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0.5],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'y');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'direct'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[[0, 0, 0, 0], [1,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1], [0, 0, 0,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2, 2,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02" y="3390181"/>
            <a:ext cx="2244827" cy="26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2"/>
            <a:ext cx="8229600" cy="4917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Some examples: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1886310"/>
            <a:ext cx="7336936" cy="1292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m.spinw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4, 4,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6], 'angled',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90, 90,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0, 0,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0.5, 0.5,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'k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m.eval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gm_planar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'x0',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/2, 1/2, 1/2, 1, 0,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0])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63" y="3664962"/>
            <a:ext cx="2580017" cy="23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04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2"/>
            <a:ext cx="8229600" cy="4917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Some examples:</a:t>
            </a: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SpinW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– Magnetic Structures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1886310"/>
            <a:ext cx="7382942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m.spinw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fct.genlattice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lat_const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4, 4,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6], 'angled',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90, 90,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fct.addatom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('r',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0.5, 0.5,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0], 'S', 2, 'label', 'MCr3',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'gold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fct.genmagstr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('mode', </a:t>
            </a:r>
            <a:r>
              <a:rPr lang="en-GB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'random'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2, 2,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55" y="3502325"/>
            <a:ext cx="2622406" cy="23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55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6490"/>
            <a:ext cx="8229600" cy="511546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Often the initial magnetic structure you input doesn’t quite agree with the exchange parameters you put in – this will result in a “non-Hermitian Hamiltonian” error.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contains several functions to optimise the magnetic structure to minimise the classical magnetic ground state energy: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optmagsteep</a:t>
            </a:r>
            <a:r>
              <a:rPr lang="en-GB" sz="2000" dirty="0" smtClean="0">
                <a:latin typeface="+mn-lt"/>
              </a:rPr>
              <a:t> – optimise a </a:t>
            </a:r>
            <a:r>
              <a:rPr lang="en-GB" sz="2000" dirty="0">
                <a:latin typeface="+mn-lt"/>
              </a:rPr>
              <a:t>magnetic structure </a:t>
            </a:r>
            <a:r>
              <a:rPr lang="en-GB" sz="2000" dirty="0" err="1">
                <a:latin typeface="+mn-lt"/>
              </a:rPr>
              <a:t>succesively</a:t>
            </a:r>
            <a:r>
              <a:rPr lang="en-GB" sz="2000" dirty="0">
                <a:latin typeface="+mn-lt"/>
              </a:rPr>
              <a:t> rotating each moment to the Weiss field </a:t>
            </a:r>
            <a:r>
              <a:rPr lang="en-GB" sz="2000" dirty="0" smtClean="0">
                <a:latin typeface="+mn-lt"/>
              </a:rPr>
              <a:t>direction. </a:t>
            </a:r>
          </a:p>
          <a:p>
            <a:pPr marL="1600200" lvl="2" indent="-4572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Fast, but will not change the super-cell size or the propagation vector.</a:t>
            </a:r>
            <a:endParaRPr lang="en-GB" sz="1600" dirty="0">
              <a:latin typeface="+mn-lt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optmagk</a:t>
            </a:r>
            <a:r>
              <a:rPr lang="en-GB" sz="2000" dirty="0" smtClean="0">
                <a:latin typeface="+mn-lt"/>
              </a:rPr>
              <a:t> – optimises the propagation vector by finding the </a:t>
            </a:r>
            <a:r>
              <a:rPr lang="en-GB" sz="2000" i="1" dirty="0" smtClean="0">
                <a:latin typeface="+mn-lt"/>
              </a:rPr>
              <a:t>k</a:t>
            </a:r>
            <a:r>
              <a:rPr lang="en-GB" sz="2000" dirty="0" smtClean="0">
                <a:latin typeface="+mn-lt"/>
              </a:rPr>
              <a:t> which minimises the eigenvalues of the (Fourier transformed) Hamiltonian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optmagstr</a:t>
            </a:r>
            <a:r>
              <a:rPr lang="en-GB" sz="2000" dirty="0" smtClean="0">
                <a:latin typeface="+mn-lt"/>
              </a:rPr>
              <a:t> – nonlinear search for optimal structure (using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fminsearch</a:t>
            </a:r>
            <a:r>
              <a:rPr lang="en-GB" sz="2000" dirty="0" smtClean="0">
                <a:latin typeface="+mn-lt"/>
              </a:rPr>
              <a:t>) but needs a function to set the structure.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anneal</a:t>
            </a:r>
            <a:r>
              <a:rPr lang="en-GB" sz="2000" dirty="0" smtClean="0">
                <a:latin typeface="+mn-lt"/>
              </a:rPr>
              <a:t> – performs simulated annealing using the Metropolis algorithm, can be used to calculate thermodynamic properties.</a:t>
            </a:r>
            <a:endParaRPr lang="en-GB" sz="20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Magnetic Structure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</a:t>
            </a:r>
            <a:r>
              <a:rPr lang="en-US" sz="3000" i="0" u="none" strike="noStrike" kern="1200" cap="none" spc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Optimisation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48282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227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4"/>
            <a:ext cx="8229600" cy="4685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Once the Hamiltonian (exchange, SIA, </a:t>
            </a:r>
            <a:r>
              <a:rPr lang="en-GB" sz="2000" dirty="0" err="1" smtClean="0">
                <a:latin typeface="+mn-lt"/>
              </a:rPr>
              <a:t>etc</a:t>
            </a:r>
            <a:r>
              <a:rPr lang="en-GB" sz="2000" dirty="0" smtClean="0">
                <a:latin typeface="+mn-lt"/>
              </a:rPr>
              <a:t>) and magnetic structure is set,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can calculate the spin wave dispersion and the INS spectrum: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GB" sz="2000" dirty="0" smtClean="0">
                <a:latin typeface="+mn-lt"/>
              </a:rPr>
              <a:t> can be a 3xN array of Q points to calculate at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Or a </a:t>
            </a:r>
            <a:r>
              <a:rPr lang="en-GB" sz="2000" dirty="0" err="1" smtClean="0">
                <a:latin typeface="+mn-lt"/>
              </a:rPr>
              <a:t>Matlab</a:t>
            </a:r>
            <a:r>
              <a:rPr lang="en-GB" sz="2000" dirty="0" smtClean="0">
                <a:latin typeface="+mn-lt"/>
              </a:rPr>
              <a:t> cell-array </a:t>
            </a:r>
            <a:r>
              <a:rPr lang="en-GB" sz="2000" dirty="0" smtClean="0">
                <a:latin typeface="+mn-lt"/>
              </a:rPr>
              <a:t>(Python tuple) with </a:t>
            </a:r>
            <a:r>
              <a:rPr lang="en-GB" sz="2000" dirty="0" smtClean="0">
                <a:latin typeface="+mn-lt"/>
              </a:rPr>
              <a:t>Q points to plot along, and the number of points per segment e.g.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smtClean="0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Dispersion calculations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549" y="2032959"/>
            <a:ext cx="7336936" cy="29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swobj.spinwave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(Q, 'parameter', 'value', ...)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78" y="4056210"/>
            <a:ext cx="9291637" cy="26721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3273" y="3530582"/>
            <a:ext cx="7336936" cy="4924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swobj.spinwave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(([0,0,0], [1,1,1],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[1,0,0]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200));</a:t>
            </a:r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61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3962"/>
            <a:ext cx="8229600" cy="48317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</a:rPr>
              <a:t>SpinW</a:t>
            </a:r>
            <a:r>
              <a:rPr lang="en-GB" sz="2400" dirty="0" smtClean="0">
                <a:latin typeface="+mn-lt"/>
              </a:rPr>
              <a:t> can solve the magnetic Hamiltonian: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It uses the convention that: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Positive values of the exchange J means an </a:t>
            </a:r>
            <a:r>
              <a:rPr lang="en-GB" sz="1600" b="1" dirty="0" smtClean="0">
                <a:latin typeface="+mn-lt"/>
              </a:rPr>
              <a:t>anti</a:t>
            </a:r>
            <a:r>
              <a:rPr lang="en-GB" sz="1600" dirty="0" smtClean="0">
                <a:latin typeface="+mn-lt"/>
              </a:rPr>
              <a:t>ferromagnetic interaction.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Positive values of the single ion anisotropy A means an </a:t>
            </a:r>
            <a:r>
              <a:rPr lang="en-GB" sz="1600" b="1" dirty="0" smtClean="0">
                <a:latin typeface="+mn-lt"/>
              </a:rPr>
              <a:t>easy-plane</a:t>
            </a:r>
            <a:r>
              <a:rPr lang="en-GB" sz="1600" dirty="0" smtClean="0">
                <a:latin typeface="+mn-lt"/>
              </a:rPr>
              <a:t> anisotropy.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Hamiltonian above usually leads to magnetic ordering below a critical temperature.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Spin waves are the collective excitations of this ordered state.</a:t>
            </a:r>
            <a:endParaRPr lang="en-GB" sz="24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95" y="1931451"/>
            <a:ext cx="4123809" cy="476190"/>
          </a:xfrm>
          <a:prstGeom prst="rect">
            <a:avLst/>
          </a:prstGeom>
        </p:spPr>
      </p:pic>
      <p:sp>
        <p:nvSpPr>
          <p:cNvPr id="9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Hamiltonian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11880" y="1831864"/>
            <a:ext cx="1806970" cy="1359256"/>
            <a:chOff x="2311880" y="1745604"/>
            <a:chExt cx="1806970" cy="1359256"/>
          </a:xfrm>
        </p:grpSpPr>
        <p:sp>
          <p:nvSpPr>
            <p:cNvPr id="11" name="TextBox 10"/>
            <p:cNvSpPr txBox="1"/>
            <p:nvPr/>
          </p:nvSpPr>
          <p:spPr>
            <a:xfrm>
              <a:off x="2311880" y="2458529"/>
              <a:ext cx="1806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General bi-linear </a:t>
              </a:r>
            </a:p>
            <a:p>
              <a:r>
                <a:rPr lang="en-GB" dirty="0" smtClean="0">
                  <a:solidFill>
                    <a:srgbClr val="FF0000"/>
                  </a:solidFill>
                </a:rPr>
                <a:t>interactions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89849" y="1745604"/>
              <a:ext cx="1121434" cy="6439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53354" y="1828989"/>
            <a:ext cx="1109599" cy="1362130"/>
            <a:chOff x="4153354" y="1742729"/>
            <a:chExt cx="1109599" cy="1362130"/>
          </a:xfrm>
        </p:grpSpPr>
        <p:sp>
          <p:nvSpPr>
            <p:cNvPr id="12" name="TextBox 11"/>
            <p:cNvSpPr txBox="1"/>
            <p:nvPr/>
          </p:nvSpPr>
          <p:spPr>
            <a:xfrm>
              <a:off x="4153354" y="2458528"/>
              <a:ext cx="1109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/>
                  </a:solidFill>
                </a:rPr>
                <a:t>Single-ion</a:t>
              </a:r>
            </a:p>
            <a:p>
              <a:r>
                <a:rPr lang="en-GB" dirty="0" err="1" smtClean="0">
                  <a:solidFill>
                    <a:schemeClr val="accent5"/>
                  </a:solidFill>
                </a:rPr>
                <a:t>anistropy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89557" y="1742729"/>
              <a:ext cx="1003545" cy="643913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20257" y="1826114"/>
            <a:ext cx="1895029" cy="1373631"/>
            <a:chOff x="5420257" y="1739854"/>
            <a:chExt cx="1895029" cy="1373631"/>
          </a:xfrm>
        </p:grpSpPr>
        <p:sp>
          <p:nvSpPr>
            <p:cNvPr id="13" name="TextBox 12"/>
            <p:cNvSpPr txBox="1"/>
            <p:nvPr/>
          </p:nvSpPr>
          <p:spPr>
            <a:xfrm>
              <a:off x="5490363" y="2467154"/>
              <a:ext cx="1824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Applied magnetic</a:t>
              </a:r>
            </a:p>
            <a:p>
              <a:r>
                <a:rPr lang="en-GB" dirty="0">
                  <a:solidFill>
                    <a:schemeClr val="accent6">
                      <a:lumMod val="75000"/>
                    </a:schemeClr>
                  </a:solidFill>
                </a:rPr>
                <a:t>f</a:t>
              </a:r>
              <a:r>
                <a:rPr lang="en-GB" dirty="0" smtClean="0">
                  <a:solidFill>
                    <a:schemeClr val="accent6">
                      <a:lumMod val="75000"/>
                    </a:schemeClr>
                  </a:solidFill>
                </a:rPr>
                <a:t>ield (Zeeman)</a:t>
              </a:r>
              <a:endParaRPr lang="en-GB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20257" y="1739854"/>
              <a:ext cx="1213647" cy="64391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909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4"/>
            <a:ext cx="8229600" cy="4685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sw_plotspec</a:t>
            </a:r>
            <a:r>
              <a:rPr lang="en-GB" sz="2000" dirty="0" smtClean="0">
                <a:latin typeface="+mn-lt"/>
              </a:rPr>
              <a:t> to plot the spectrum returned by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Need to 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sw_egrid</a:t>
            </a:r>
            <a:r>
              <a:rPr lang="en-GB" sz="2000" dirty="0" smtClean="0">
                <a:latin typeface="+mn-lt"/>
              </a:rPr>
              <a:t> to bin the dispersion and calculate the INS intensity: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smtClean="0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Dispersion calculations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273" y="2676568"/>
            <a:ext cx="7336936" cy="6924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swobj.spinwave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(([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0,0,0], [1,1,1], [1,0,0] 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200))</a:t>
            </a:r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m.sw_egrid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(spec)</a:t>
            </a:r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0.1)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4528"/>
            <a:ext cx="8538351" cy="24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1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0612"/>
            <a:ext cx="8229600" cy="4685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parameters which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+mn-lt"/>
              </a:rPr>
              <a:t> accepts include: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formfact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smtClean="0">
                <a:latin typeface="+mn-lt"/>
              </a:rPr>
              <a:t> – (default: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sz="1800" dirty="0" smtClean="0">
                <a:latin typeface="+mn-lt"/>
              </a:rPr>
              <a:t>) whether to include the magnetic form factor in the calculation of the spin wave intensity.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'hermit'</a:t>
            </a:r>
            <a:r>
              <a:rPr lang="en-GB" sz="1800" dirty="0" smtClean="0">
                <a:latin typeface="+mn-lt"/>
              </a:rPr>
              <a:t> – (default: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800" dirty="0" smtClean="0">
                <a:latin typeface="+mn-lt"/>
              </a:rPr>
              <a:t>) whether to use a Hermitian only algorithm to </a:t>
            </a:r>
            <a:r>
              <a:rPr lang="en-GB" sz="1800" dirty="0" err="1" smtClean="0">
                <a:latin typeface="+mn-lt"/>
              </a:rPr>
              <a:t>diagonalise</a:t>
            </a:r>
            <a:r>
              <a:rPr lang="en-GB" sz="1800" dirty="0" smtClean="0">
                <a:latin typeface="+mn-lt"/>
              </a:rPr>
              <a:t> the Hamiltonian. In cases where the magnetic structure does not match the Hamiltonian parameters, you can get a non-Hermitian Hamiltonian and if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'hermit'</a:t>
            </a:r>
            <a:r>
              <a:rPr lang="en-GB" sz="1800" dirty="0" smtClean="0">
                <a:latin typeface="+mn-lt"/>
              </a:rPr>
              <a:t> is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800" dirty="0" smtClean="0">
                <a:latin typeface="+mn-lt"/>
              </a:rPr>
              <a:t> then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1800" dirty="0" smtClean="0">
                <a:latin typeface="+mn-lt"/>
              </a:rPr>
              <a:t> will return an error. Set to false if you want to force the calculation – but plot the result and check that the maximum energy of the imaginary modes is low.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optmem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800" dirty="0" smtClean="0">
                <a:latin typeface="+mn-lt"/>
              </a:rPr>
              <a:t> – (default: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800" dirty="0" smtClean="0">
                <a:latin typeface="+mn-lt"/>
              </a:rPr>
              <a:t> [auto]) how many chunks to split the input Q vectors into – </a:t>
            </a:r>
            <a:r>
              <a:rPr lang="en-GB" sz="1800" dirty="0" err="1" smtClean="0">
                <a:latin typeface="+mn-lt"/>
              </a:rPr>
              <a:t>SpinW</a:t>
            </a:r>
            <a:r>
              <a:rPr lang="en-GB" sz="1800" dirty="0" smtClean="0">
                <a:latin typeface="+mn-lt"/>
              </a:rPr>
              <a:t> runs fastest when it can load everything into memory to run through all the Q-vectors at once; but sometimes this is not possible due memory constraints; by default it checks how much free memory there is and picks a suitable number of chunks. But you can also override it if you are running out of memory or </a:t>
            </a:r>
            <a:r>
              <a:rPr lang="en-GB" sz="1800" dirty="0" err="1" smtClean="0">
                <a:latin typeface="+mn-lt"/>
              </a:rPr>
              <a:t>SpinW</a:t>
            </a:r>
            <a:r>
              <a:rPr lang="en-GB" sz="1800" dirty="0" smtClean="0">
                <a:latin typeface="+mn-lt"/>
              </a:rPr>
              <a:t> underestimates the amount of free memory.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+mn-lt"/>
              </a:rPr>
              <a:t>Other </a:t>
            </a:r>
            <a:r>
              <a:rPr lang="en-GB" sz="1800" dirty="0">
                <a:latin typeface="+mn-lt"/>
              </a:rPr>
              <a:t>parameters: </a:t>
            </a:r>
            <a:r>
              <a:rPr lang="en-GB" sz="1800" dirty="0" smtClean="0">
                <a:latin typeface="+mn-lt"/>
              </a:rPr>
              <a:t>see </a:t>
            </a:r>
            <a:r>
              <a:rPr lang="en-GB" sz="1800" dirty="0" smtClean="0">
                <a:latin typeface="+mn-lt"/>
                <a:hlinkClick r:id="rId2"/>
              </a:rPr>
              <a:t>online help</a:t>
            </a:r>
            <a:endParaRPr lang="en-GB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smtClean="0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Dispersion calculations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85741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9844"/>
            <a:ext cx="8229600" cy="46851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Use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powspec</a:t>
            </a:r>
            <a:r>
              <a:rPr lang="en-GB" sz="2000" dirty="0" smtClean="0">
                <a:latin typeface="+mn-lt"/>
              </a:rPr>
              <a:t> instead of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spinwave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+mn-lt"/>
              </a:rPr>
              <a:t>to calculate a powder averaged spectrum.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2727441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dirty="0" smtClean="0">
                <a:solidFill>
                  <a:srgbClr val="FFFFFF"/>
                </a:solidFill>
                <a:latin typeface="Lucida Sans" pitchFamily="34"/>
                <a:ea typeface="Arial" pitchFamily="34"/>
                <a:cs typeface="Arial" pitchFamily="34"/>
              </a:rPr>
              <a:t>Powder average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273" y="2098601"/>
            <a:ext cx="7388470" cy="892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swobj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m.sw_model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triAF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1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(0,3,100)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spec =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swobj.powspec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modQ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nRand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10000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Evect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(0,4,200))</a:t>
            </a: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m.sw_plotspec</a:t>
            </a:r>
            <a:r>
              <a:rPr lang="en-GB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(spec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71" y="3274180"/>
            <a:ext cx="4127140" cy="30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82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113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2103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  <a:cs typeface="Courier New" panose="02070309020205020404" pitchFamily="49" charset="0"/>
              </a:rPr>
              <a:t>Linear spin wave theory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Strictly only valid for large 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Requires an ordered magnetic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+mn-lt"/>
                <a:cs typeface="Courier New" panose="02070309020205020404" pitchFamily="49" charset="0"/>
              </a:rPr>
              <a:t>SpinW</a:t>
            </a:r>
            <a:endParaRPr lang="en-GB" sz="2400" dirty="0" smtClean="0">
              <a:latin typeface="+mn-lt"/>
              <a:cs typeface="Courier New" panose="02070309020205020404" pitchFamily="49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Uses 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a rotating frame description which can calculate certain single-</a:t>
            </a:r>
            <a:r>
              <a:rPr lang="en-GB" sz="2000" i="1" dirty="0" smtClean="0">
                <a:latin typeface="+mn-lt"/>
                <a:cs typeface="Courier New" panose="02070309020205020404" pitchFamily="49" charset="0"/>
              </a:rPr>
              <a:t>k </a:t>
            </a: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magnetic structure dispersion efficiently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Need to define the Hamiltonian and magnetic structure before can calculate dispersion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Can optimise the input magnetic structure to better agree with the Hamiltonian.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  <a:cs typeface="Courier New" panose="02070309020205020404" pitchFamily="49" charset="0"/>
              </a:rPr>
              <a:t>Lots of examples / tutorials on </a:t>
            </a:r>
            <a:r>
              <a:rPr lang="en-GB" sz="2000" dirty="0" smtClean="0">
                <a:latin typeface="+mn-lt"/>
                <a:cs typeface="Courier New" panose="02070309020205020404" pitchFamily="49" charset="0"/>
                <a:hlinkClick r:id="rId2"/>
              </a:rPr>
              <a:t>spinw.org</a:t>
            </a:r>
            <a:endParaRPr lang="en-GB" sz="2000" dirty="0" smtClean="0">
              <a:latin typeface="+mn-lt"/>
              <a:cs typeface="Courier New" panose="02070309020205020404" pitchFamily="49" charset="0"/>
            </a:endParaRP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  <a:cs typeface="Courier New" panose="02070309020205020404" pitchFamily="49" charset="0"/>
            </a:endParaRPr>
          </a:p>
          <a:p>
            <a:pPr lvl="1" indent="0">
              <a:buNone/>
            </a:pPr>
            <a:endParaRPr lang="en-GB" sz="2400" dirty="0" smtClean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2700360" y="0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Summary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73666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517805" y="1578802"/>
            <a:ext cx="4399638" cy="991867"/>
            <a:chOff x="3782258" y="2154773"/>
            <a:chExt cx="4865722" cy="10969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258" y="2154773"/>
              <a:ext cx="4865722" cy="1096942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0" name="Oval 9"/>
            <p:cNvSpPr/>
            <p:nvPr/>
          </p:nvSpPr>
          <p:spPr>
            <a:xfrm>
              <a:off x="3994030" y="2449900"/>
              <a:ext cx="467256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4767524" y="2455654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5541018" y="2470034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6285774" y="2490157"/>
              <a:ext cx="467256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7059268" y="2513163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7832762" y="2527543"/>
              <a:ext cx="457200" cy="2188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293962"/>
            <a:ext cx="8497019" cy="48317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Spin waves arise from deviations of the ordered magnetic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We use the spin deviations as the basis states for calculating the magnetic Hamiltonian.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Hamiltonian is then partly solved by a Fourier transform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F</a:t>
            </a:r>
            <a:r>
              <a:rPr lang="en-GB" sz="1600" dirty="0" smtClean="0">
                <a:latin typeface="+mn-lt"/>
              </a:rPr>
              <a:t>or a </a:t>
            </a:r>
            <a:r>
              <a:rPr lang="en-GB" sz="1600" dirty="0" err="1" smtClean="0">
                <a:latin typeface="+mn-lt"/>
              </a:rPr>
              <a:t>ferromagnet</a:t>
            </a:r>
            <a:r>
              <a:rPr lang="en-GB" sz="1600" dirty="0" smtClean="0">
                <a:latin typeface="+mn-lt"/>
              </a:rPr>
              <a:t> the FT </a:t>
            </a:r>
            <a:r>
              <a:rPr lang="en-GB" sz="1600" dirty="0" err="1" smtClean="0">
                <a:latin typeface="+mn-lt"/>
              </a:rPr>
              <a:t>diagonalises</a:t>
            </a:r>
            <a:r>
              <a:rPr lang="en-GB" sz="1600" dirty="0" smtClean="0">
                <a:latin typeface="+mn-lt"/>
              </a:rPr>
              <a:t> the Hamiltonian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More generally another transformation is required to </a:t>
            </a:r>
            <a:r>
              <a:rPr lang="en-GB" sz="1600" dirty="0" err="1" smtClean="0">
                <a:latin typeface="+mn-lt"/>
              </a:rPr>
              <a:t>diagonalise</a:t>
            </a:r>
            <a:r>
              <a:rPr lang="en-GB" sz="1600" dirty="0" smtClean="0">
                <a:latin typeface="+mn-lt"/>
              </a:rPr>
              <a:t> </a:t>
            </a:r>
            <a:r>
              <a:rPr lang="en-GB" sz="1600" i="1" dirty="0" smtClean="0">
                <a:latin typeface="+mn-lt"/>
              </a:rPr>
              <a:t>H</a:t>
            </a:r>
            <a:r>
              <a:rPr lang="en-GB" sz="1600" dirty="0" smtClean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The eigenvalues of </a:t>
            </a:r>
            <a:r>
              <a:rPr lang="en-GB" sz="2400" i="1" dirty="0" smtClean="0">
                <a:latin typeface="+mn-lt"/>
              </a:rPr>
              <a:t>H</a:t>
            </a:r>
            <a:r>
              <a:rPr lang="en-GB" sz="2400" dirty="0" smtClean="0">
                <a:latin typeface="+mn-lt"/>
              </a:rPr>
              <a:t>(</a:t>
            </a:r>
            <a:r>
              <a:rPr lang="en-GB" sz="2400" b="1" i="1" dirty="0" smtClean="0">
                <a:latin typeface="+mn-lt"/>
              </a:rPr>
              <a:t>q</a:t>
            </a:r>
            <a:r>
              <a:rPr lang="en-GB" sz="2400" dirty="0" smtClean="0">
                <a:latin typeface="+mn-lt"/>
              </a:rPr>
              <a:t>) gives the magnon energies and the eigenvectors can be used to calculate the spin-spin correlation function and INS intensity.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n-lt"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Steps in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a</a:t>
            </a: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Spin Wave Calculation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398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061058"/>
            <a:ext cx="8497019" cy="10674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Express </a:t>
            </a:r>
            <a:r>
              <a:rPr lang="en-GB" sz="2000" dirty="0" smtClean="0">
                <a:latin typeface="+mn-lt"/>
              </a:rPr>
              <a:t>the spin operators                               as the ladder operators: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Map the raising / lowering operators to bosonic creation and annihilation operators            taking only terms linear in </a:t>
            </a:r>
            <a:endParaRPr lang="en-GB" sz="2000" dirty="0">
              <a:latin typeface="+mn-lt"/>
            </a:endParaRPr>
          </a:p>
        </p:txBody>
      </p:sp>
      <p:sp>
        <p:nvSpPr>
          <p:cNvPr id="9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 fontScale="92500"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Holstein-</a:t>
            </a:r>
            <a:r>
              <a:rPr lang="en-US" sz="3000" i="0" u="none" strike="noStrike" kern="1200" cap="none" spc="0" baseline="0" dirty="0" err="1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Primakoff</a:t>
            </a:r>
            <a:r>
              <a:rPr lang="en-US" sz="3000" i="0" u="none" strike="noStrike" kern="1200" cap="none" spc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 Transformation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grpSp>
        <p:nvGrpSpPr>
          <p:cNvPr id="495" name="Group 494"/>
          <p:cNvGrpSpPr/>
          <p:nvPr/>
        </p:nvGrpSpPr>
        <p:grpSpPr>
          <a:xfrm>
            <a:off x="3664701" y="1081092"/>
            <a:ext cx="5315395" cy="288157"/>
            <a:chOff x="3664701" y="934450"/>
            <a:chExt cx="5315395" cy="2881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4701" y="941160"/>
              <a:ext cx="1689761" cy="2814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1636" y="934450"/>
              <a:ext cx="1058460" cy="281447"/>
            </a:xfrm>
            <a:prstGeom prst="rect">
              <a:avLst/>
            </a:prstGeom>
          </p:spPr>
        </p:pic>
      </p:grpSp>
      <p:grpSp>
        <p:nvGrpSpPr>
          <p:cNvPr id="496" name="Group 495"/>
          <p:cNvGrpSpPr/>
          <p:nvPr/>
        </p:nvGrpSpPr>
        <p:grpSpPr>
          <a:xfrm>
            <a:off x="1997985" y="1737951"/>
            <a:ext cx="3807465" cy="243742"/>
            <a:chOff x="1997985" y="1591309"/>
            <a:chExt cx="3807465" cy="24374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7985" y="1591309"/>
              <a:ext cx="425303" cy="24374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0147" y="1591309"/>
              <a:ext cx="425303" cy="243742"/>
            </a:xfrm>
            <a:prstGeom prst="rect">
              <a:avLst/>
            </a:prstGeom>
          </p:spPr>
        </p:pic>
      </p:grpSp>
      <p:sp>
        <p:nvSpPr>
          <p:cNvPr id="267" name="TextBox 266"/>
          <p:cNvSpPr txBox="1"/>
          <p:nvPr/>
        </p:nvSpPr>
        <p:spPr>
          <a:xfrm>
            <a:off x="3226574" y="3176508"/>
            <a:ext cx="515795" cy="24468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vs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16722" y="2553178"/>
            <a:ext cx="1804523" cy="161511"/>
            <a:chOff x="5816722" y="2553178"/>
            <a:chExt cx="1804523" cy="161511"/>
          </a:xfrm>
        </p:grpSpPr>
        <p:sp>
          <p:nvSpPr>
            <p:cNvPr id="268" name="Freeform 267"/>
            <p:cNvSpPr/>
            <p:nvPr/>
          </p:nvSpPr>
          <p:spPr>
            <a:xfrm>
              <a:off x="5816722" y="2557247"/>
              <a:ext cx="1804523" cy="1574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10" h="620">
                  <a:moveTo>
                    <a:pt x="3556" y="620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7110" y="0"/>
                  </a:lnTo>
                  <a:lnTo>
                    <a:pt x="7110" y="6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69" name="Freeform 268"/>
            <p:cNvSpPr/>
            <p:nvPr/>
          </p:nvSpPr>
          <p:spPr>
            <a:xfrm>
              <a:off x="5821798" y="2600487"/>
              <a:ext cx="146464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6" y="314"/>
                    <a:pt x="82" y="300"/>
                  </a:cubicBezTo>
                  <a:cubicBezTo>
                    <a:pt x="82" y="300"/>
                    <a:pt x="90" y="266"/>
                    <a:pt x="96" y="248"/>
                  </a:cubicBezTo>
                  <a:lnTo>
                    <a:pt x="110" y="184"/>
                  </a:lnTo>
                  <a:cubicBezTo>
                    <a:pt x="114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6" y="16"/>
                  </a:cubicBezTo>
                  <a:cubicBezTo>
                    <a:pt x="278" y="16"/>
                    <a:pt x="284" y="42"/>
                    <a:pt x="284" y="66"/>
                  </a:cubicBezTo>
                  <a:cubicBezTo>
                    <a:pt x="284" y="82"/>
                    <a:pt x="280" y="102"/>
                    <a:pt x="274" y="124"/>
                  </a:cubicBezTo>
                  <a:lnTo>
                    <a:pt x="254" y="206"/>
                  </a:lnTo>
                  <a:lnTo>
                    <a:pt x="240" y="260"/>
                  </a:lnTo>
                  <a:cubicBezTo>
                    <a:pt x="238" y="274"/>
                    <a:pt x="232" y="298"/>
                    <a:pt x="232" y="302"/>
                  </a:cubicBezTo>
                  <a:cubicBezTo>
                    <a:pt x="232" y="314"/>
                    <a:pt x="242" y="320"/>
                    <a:pt x="252" y="320"/>
                  </a:cubicBezTo>
                  <a:cubicBezTo>
                    <a:pt x="274" y="320"/>
                    <a:pt x="278" y="302"/>
                    <a:pt x="284" y="280"/>
                  </a:cubicBezTo>
                  <a:cubicBezTo>
                    <a:pt x="294" y="240"/>
                    <a:pt x="320" y="138"/>
                    <a:pt x="326" y="110"/>
                  </a:cubicBezTo>
                  <a:cubicBezTo>
                    <a:pt x="328" y="100"/>
                    <a:pt x="366" y="16"/>
                    <a:pt x="442" y="16"/>
                  </a:cubicBezTo>
                  <a:cubicBezTo>
                    <a:pt x="472" y="16"/>
                    <a:pt x="480" y="40"/>
                    <a:pt x="480" y="66"/>
                  </a:cubicBezTo>
                  <a:cubicBezTo>
                    <a:pt x="480" y="106"/>
                    <a:pt x="450" y="186"/>
                    <a:pt x="436" y="224"/>
                  </a:cubicBezTo>
                  <a:cubicBezTo>
                    <a:pt x="430" y="240"/>
                    <a:pt x="428" y="248"/>
                    <a:pt x="428" y="262"/>
                  </a:cubicBezTo>
                  <a:cubicBezTo>
                    <a:pt x="428" y="296"/>
                    <a:pt x="452" y="320"/>
                    <a:pt x="486" y="320"/>
                  </a:cubicBezTo>
                  <a:cubicBezTo>
                    <a:pt x="552" y="320"/>
                    <a:pt x="578" y="218"/>
                    <a:pt x="578" y="212"/>
                  </a:cubicBezTo>
                  <a:cubicBezTo>
                    <a:pt x="578" y="204"/>
                    <a:pt x="572" y="204"/>
                    <a:pt x="570" y="204"/>
                  </a:cubicBezTo>
                  <a:cubicBezTo>
                    <a:pt x="562" y="204"/>
                    <a:pt x="562" y="206"/>
                    <a:pt x="558" y="218"/>
                  </a:cubicBezTo>
                  <a:cubicBezTo>
                    <a:pt x="548" y="254"/>
                    <a:pt x="526" y="304"/>
                    <a:pt x="486" y="304"/>
                  </a:cubicBezTo>
                  <a:cubicBezTo>
                    <a:pt x="474" y="304"/>
                    <a:pt x="470" y="298"/>
                    <a:pt x="470" y="282"/>
                  </a:cubicBezTo>
                  <a:cubicBezTo>
                    <a:pt x="470" y="264"/>
                    <a:pt x="476" y="246"/>
                    <a:pt x="482" y="232"/>
                  </a:cubicBezTo>
                  <a:cubicBezTo>
                    <a:pt x="496" y="194"/>
                    <a:pt x="526" y="116"/>
                    <a:pt x="526" y="76"/>
                  </a:cubicBezTo>
                  <a:cubicBezTo>
                    <a:pt x="526" y="30"/>
                    <a:pt x="498" y="0"/>
                    <a:pt x="444" y="0"/>
                  </a:cubicBezTo>
                  <a:cubicBezTo>
                    <a:pt x="392" y="0"/>
                    <a:pt x="356" y="32"/>
                    <a:pt x="330" y="68"/>
                  </a:cubicBezTo>
                  <a:cubicBezTo>
                    <a:pt x="328" y="60"/>
                    <a:pt x="326" y="36"/>
                    <a:pt x="306" y="18"/>
                  </a:cubicBezTo>
                  <a:cubicBezTo>
                    <a:pt x="290" y="4"/>
                    <a:pt x="266" y="0"/>
                    <a:pt x="248" y="0"/>
                  </a:cubicBezTo>
                  <a:cubicBezTo>
                    <a:pt x="186" y="0"/>
                    <a:pt x="150" y="46"/>
                    <a:pt x="138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6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4" y="16"/>
                    <a:pt x="94" y="22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0" name="Freeform 269"/>
            <p:cNvSpPr/>
            <p:nvPr/>
          </p:nvSpPr>
          <p:spPr>
            <a:xfrm>
              <a:off x="6032990" y="2613713"/>
              <a:ext cx="119049" cy="41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166">
                  <a:moveTo>
                    <a:pt x="446" y="28"/>
                  </a:moveTo>
                  <a:cubicBezTo>
                    <a:pt x="456" y="28"/>
                    <a:pt x="470" y="28"/>
                    <a:pt x="470" y="14"/>
                  </a:cubicBezTo>
                  <a:cubicBezTo>
                    <a:pt x="470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14" y="28"/>
                    <a:pt x="24" y="28"/>
                  </a:cubicBezTo>
                  <a:close/>
                  <a:moveTo>
                    <a:pt x="446" y="166"/>
                  </a:moveTo>
                  <a:cubicBezTo>
                    <a:pt x="456" y="166"/>
                    <a:pt x="470" y="166"/>
                    <a:pt x="470" y="152"/>
                  </a:cubicBezTo>
                  <a:cubicBezTo>
                    <a:pt x="470" y="138"/>
                    <a:pt x="456" y="138"/>
                    <a:pt x="446" y="138"/>
                  </a:cubicBezTo>
                  <a:lnTo>
                    <a:pt x="24" y="138"/>
                  </a:lnTo>
                  <a:cubicBezTo>
                    <a:pt x="14" y="138"/>
                    <a:pt x="0" y="138"/>
                    <a:pt x="0" y="152"/>
                  </a:cubicBezTo>
                  <a:cubicBezTo>
                    <a:pt x="0" y="166"/>
                    <a:pt x="14" y="166"/>
                    <a:pt x="24" y="1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1" name="Freeform 270"/>
            <p:cNvSpPr/>
            <p:nvPr/>
          </p:nvSpPr>
          <p:spPr>
            <a:xfrm>
              <a:off x="6225905" y="2631008"/>
              <a:ext cx="109404" cy="7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30">
                  <a:moveTo>
                    <a:pt x="406" y="30"/>
                  </a:moveTo>
                  <a:cubicBezTo>
                    <a:pt x="418" y="30"/>
                    <a:pt x="432" y="30"/>
                    <a:pt x="432" y="16"/>
                  </a:cubicBezTo>
                  <a:cubicBezTo>
                    <a:pt x="432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0"/>
                    <a:pt x="12" y="30"/>
                    <a:pt x="24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359423" y="2553178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4" y="304"/>
                    <a:pt x="304" y="362"/>
                  </a:cubicBezTo>
                  <a:cubicBezTo>
                    <a:pt x="304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4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6475173" y="2660513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6553863" y="2631008"/>
              <a:ext cx="109404" cy="7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30">
                  <a:moveTo>
                    <a:pt x="406" y="30"/>
                  </a:moveTo>
                  <a:cubicBezTo>
                    <a:pt x="418" y="30"/>
                    <a:pt x="432" y="30"/>
                    <a:pt x="432" y="16"/>
                  </a:cubicBezTo>
                  <a:cubicBezTo>
                    <a:pt x="432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0"/>
                    <a:pt x="12" y="30"/>
                    <a:pt x="24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6687381" y="2553178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4" y="304"/>
                    <a:pt x="304" y="362"/>
                  </a:cubicBezTo>
                  <a:cubicBezTo>
                    <a:pt x="304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4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6" name="Freeform 275"/>
            <p:cNvSpPr/>
            <p:nvPr/>
          </p:nvSpPr>
          <p:spPr>
            <a:xfrm>
              <a:off x="6847298" y="2575052"/>
              <a:ext cx="119049" cy="119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470">
                  <a:moveTo>
                    <a:pt x="250" y="250"/>
                  </a:moveTo>
                  <a:lnTo>
                    <a:pt x="446" y="250"/>
                  </a:lnTo>
                  <a:cubicBezTo>
                    <a:pt x="456" y="250"/>
                    <a:pt x="470" y="250"/>
                    <a:pt x="470" y="236"/>
                  </a:cubicBezTo>
                  <a:cubicBezTo>
                    <a:pt x="470" y="220"/>
                    <a:pt x="456" y="220"/>
                    <a:pt x="446" y="220"/>
                  </a:cubicBezTo>
                  <a:lnTo>
                    <a:pt x="250" y="220"/>
                  </a:lnTo>
                  <a:lnTo>
                    <a:pt x="250" y="24"/>
                  </a:lnTo>
                  <a:cubicBezTo>
                    <a:pt x="250" y="14"/>
                    <a:pt x="250" y="0"/>
                    <a:pt x="236" y="0"/>
                  </a:cubicBezTo>
                  <a:cubicBezTo>
                    <a:pt x="220" y="0"/>
                    <a:pt x="220" y="14"/>
                    <a:pt x="220" y="24"/>
                  </a:cubicBezTo>
                  <a:lnTo>
                    <a:pt x="220" y="220"/>
                  </a:lnTo>
                  <a:lnTo>
                    <a:pt x="24" y="220"/>
                  </a:lnTo>
                  <a:cubicBezTo>
                    <a:pt x="14" y="220"/>
                    <a:pt x="0" y="220"/>
                    <a:pt x="0" y="236"/>
                  </a:cubicBezTo>
                  <a:cubicBezTo>
                    <a:pt x="0" y="250"/>
                    <a:pt x="14" y="250"/>
                    <a:pt x="24" y="250"/>
                  </a:cubicBezTo>
                  <a:lnTo>
                    <a:pt x="220" y="250"/>
                  </a:lnTo>
                  <a:lnTo>
                    <a:pt x="220" y="446"/>
                  </a:lnTo>
                  <a:cubicBezTo>
                    <a:pt x="220" y="456"/>
                    <a:pt x="220" y="470"/>
                    <a:pt x="236" y="470"/>
                  </a:cubicBezTo>
                  <a:cubicBezTo>
                    <a:pt x="250" y="470"/>
                    <a:pt x="250" y="456"/>
                    <a:pt x="250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7" name="Freeform 276"/>
            <p:cNvSpPr/>
            <p:nvPr/>
          </p:nvSpPr>
          <p:spPr>
            <a:xfrm>
              <a:off x="7031583" y="2560300"/>
              <a:ext cx="59144" cy="119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470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6" y="46"/>
                    <a:pt x="22" y="46"/>
                    <a:pt x="0" y="46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0" y="448"/>
                    <a:pt x="26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30" y="468"/>
                    <a:pt x="90" y="468"/>
                    <a:pt x="120" y="468"/>
                  </a:cubicBezTo>
                  <a:cubicBezTo>
                    <a:pt x="148" y="468"/>
                    <a:pt x="210" y="468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8" name="Freeform 277"/>
            <p:cNvSpPr/>
            <p:nvPr/>
          </p:nvSpPr>
          <p:spPr>
            <a:xfrm>
              <a:off x="7120426" y="2660513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79" name="Freeform 278"/>
            <p:cNvSpPr/>
            <p:nvPr/>
          </p:nvSpPr>
          <p:spPr>
            <a:xfrm>
              <a:off x="7199622" y="2660513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0" name="Freeform 279"/>
            <p:cNvSpPr/>
            <p:nvPr/>
          </p:nvSpPr>
          <p:spPr>
            <a:xfrm>
              <a:off x="7278820" y="2660513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1" name="Freeform 280"/>
            <p:cNvSpPr/>
            <p:nvPr/>
          </p:nvSpPr>
          <p:spPr>
            <a:xfrm>
              <a:off x="7358017" y="2660513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2" name="Freeform 281"/>
            <p:cNvSpPr/>
            <p:nvPr/>
          </p:nvSpPr>
          <p:spPr>
            <a:xfrm>
              <a:off x="7437214" y="2660513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3" name="Freeform 282"/>
            <p:cNvSpPr/>
            <p:nvPr/>
          </p:nvSpPr>
          <p:spPr>
            <a:xfrm>
              <a:off x="7510826" y="2553178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4" y="304"/>
                    <a:pt x="304" y="362"/>
                  </a:cubicBezTo>
                  <a:cubicBezTo>
                    <a:pt x="304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4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2791" y="3977532"/>
            <a:ext cx="1201832" cy="155336"/>
            <a:chOff x="5782791" y="3977532"/>
            <a:chExt cx="1201832" cy="155336"/>
          </a:xfrm>
        </p:grpSpPr>
        <p:sp>
          <p:nvSpPr>
            <p:cNvPr id="284" name="Freeform 283"/>
            <p:cNvSpPr/>
            <p:nvPr/>
          </p:nvSpPr>
          <p:spPr>
            <a:xfrm>
              <a:off x="5782791" y="3982548"/>
              <a:ext cx="1178055" cy="15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2" h="592">
                  <a:moveTo>
                    <a:pt x="2320" y="592"/>
                  </a:moveTo>
                  <a:lnTo>
                    <a:pt x="0" y="592"/>
                  </a:lnTo>
                  <a:lnTo>
                    <a:pt x="0" y="0"/>
                  </a:lnTo>
                  <a:lnTo>
                    <a:pt x="4642" y="0"/>
                  </a:lnTo>
                  <a:lnTo>
                    <a:pt x="4642" y="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5" name="Freeform 284"/>
            <p:cNvSpPr/>
            <p:nvPr/>
          </p:nvSpPr>
          <p:spPr>
            <a:xfrm>
              <a:off x="5821798" y="4017719"/>
              <a:ext cx="96712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8" y="314"/>
                    <a:pt x="82" y="300"/>
                  </a:cubicBezTo>
                  <a:cubicBezTo>
                    <a:pt x="82" y="300"/>
                    <a:pt x="92" y="266"/>
                    <a:pt x="96" y="248"/>
                  </a:cubicBezTo>
                  <a:lnTo>
                    <a:pt x="110" y="184"/>
                  </a:lnTo>
                  <a:cubicBezTo>
                    <a:pt x="116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8" y="16"/>
                  </a:cubicBezTo>
                  <a:cubicBezTo>
                    <a:pt x="280" y="16"/>
                    <a:pt x="286" y="42"/>
                    <a:pt x="286" y="66"/>
                  </a:cubicBezTo>
                  <a:cubicBezTo>
                    <a:pt x="286" y="108"/>
                    <a:pt x="250" y="200"/>
                    <a:pt x="240" y="230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6" y="320"/>
                    <a:pt x="382" y="218"/>
                    <a:pt x="382" y="212"/>
                  </a:cubicBezTo>
                  <a:cubicBezTo>
                    <a:pt x="382" y="204"/>
                    <a:pt x="376" y="204"/>
                    <a:pt x="374" y="204"/>
                  </a:cubicBezTo>
                  <a:cubicBezTo>
                    <a:pt x="368" y="204"/>
                    <a:pt x="368" y="206"/>
                    <a:pt x="364" y="218"/>
                  </a:cubicBezTo>
                  <a:cubicBezTo>
                    <a:pt x="350" y="266"/>
                    <a:pt x="326" y="304"/>
                    <a:pt x="292" y="304"/>
                  </a:cubicBezTo>
                  <a:cubicBezTo>
                    <a:pt x="280" y="304"/>
                    <a:pt x="274" y="298"/>
                    <a:pt x="274" y="282"/>
                  </a:cubicBezTo>
                  <a:cubicBezTo>
                    <a:pt x="274" y="264"/>
                    <a:pt x="282" y="246"/>
                    <a:pt x="288" y="232"/>
                  </a:cubicBezTo>
                  <a:cubicBezTo>
                    <a:pt x="302" y="194"/>
                    <a:pt x="330" y="116"/>
                    <a:pt x="330" y="76"/>
                  </a:cubicBezTo>
                  <a:cubicBezTo>
                    <a:pt x="330" y="28"/>
                    <a:pt x="300" y="0"/>
                    <a:pt x="250" y="0"/>
                  </a:cubicBezTo>
                  <a:cubicBezTo>
                    <a:pt x="186" y="0"/>
                    <a:pt x="152" y="46"/>
                    <a:pt x="140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4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6" name="Freeform 285"/>
            <p:cNvSpPr/>
            <p:nvPr/>
          </p:nvSpPr>
          <p:spPr>
            <a:xfrm>
              <a:off x="5983238" y="4031453"/>
              <a:ext cx="119049" cy="41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166">
                  <a:moveTo>
                    <a:pt x="446" y="28"/>
                  </a:moveTo>
                  <a:cubicBezTo>
                    <a:pt x="456" y="28"/>
                    <a:pt x="470" y="28"/>
                    <a:pt x="470" y="14"/>
                  </a:cubicBezTo>
                  <a:cubicBezTo>
                    <a:pt x="470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14" y="28"/>
                    <a:pt x="24" y="28"/>
                  </a:cubicBezTo>
                  <a:close/>
                  <a:moveTo>
                    <a:pt x="446" y="166"/>
                  </a:moveTo>
                  <a:cubicBezTo>
                    <a:pt x="456" y="166"/>
                    <a:pt x="470" y="166"/>
                    <a:pt x="470" y="152"/>
                  </a:cubicBezTo>
                  <a:cubicBezTo>
                    <a:pt x="470" y="138"/>
                    <a:pt x="456" y="138"/>
                    <a:pt x="446" y="138"/>
                  </a:cubicBezTo>
                  <a:lnTo>
                    <a:pt x="24" y="138"/>
                  </a:lnTo>
                  <a:cubicBezTo>
                    <a:pt x="14" y="138"/>
                    <a:pt x="0" y="138"/>
                    <a:pt x="0" y="152"/>
                  </a:cubicBezTo>
                  <a:cubicBezTo>
                    <a:pt x="0" y="166"/>
                    <a:pt x="14" y="166"/>
                    <a:pt x="24" y="1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7" name="Freeform 286"/>
            <p:cNvSpPr/>
            <p:nvPr/>
          </p:nvSpPr>
          <p:spPr>
            <a:xfrm>
              <a:off x="6168539" y="3977532"/>
              <a:ext cx="75389" cy="1233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" h="486">
                  <a:moveTo>
                    <a:pt x="298" y="244"/>
                  </a:moveTo>
                  <a:cubicBezTo>
                    <a:pt x="298" y="188"/>
                    <a:pt x="294" y="132"/>
                    <a:pt x="270" y="80"/>
                  </a:cubicBezTo>
                  <a:cubicBezTo>
                    <a:pt x="238" y="12"/>
                    <a:pt x="180" y="0"/>
                    <a:pt x="150" y="0"/>
                  </a:cubicBezTo>
                  <a:cubicBezTo>
                    <a:pt x="106" y="0"/>
                    <a:pt x="56" y="18"/>
                    <a:pt x="26" y="84"/>
                  </a:cubicBezTo>
                  <a:cubicBezTo>
                    <a:pt x="4" y="132"/>
                    <a:pt x="0" y="188"/>
                    <a:pt x="0" y="244"/>
                  </a:cubicBezTo>
                  <a:cubicBezTo>
                    <a:pt x="0" y="298"/>
                    <a:pt x="2" y="360"/>
                    <a:pt x="32" y="414"/>
                  </a:cubicBezTo>
                  <a:cubicBezTo>
                    <a:pt x="62" y="472"/>
                    <a:pt x="114" y="486"/>
                    <a:pt x="148" y="486"/>
                  </a:cubicBezTo>
                  <a:cubicBezTo>
                    <a:pt x="186" y="486"/>
                    <a:pt x="240" y="470"/>
                    <a:pt x="272" y="404"/>
                  </a:cubicBezTo>
                  <a:cubicBezTo>
                    <a:pt x="294" y="356"/>
                    <a:pt x="298" y="300"/>
                    <a:pt x="298" y="244"/>
                  </a:cubicBezTo>
                  <a:close/>
                  <a:moveTo>
                    <a:pt x="148" y="470"/>
                  </a:moveTo>
                  <a:cubicBezTo>
                    <a:pt x="122" y="470"/>
                    <a:pt x="80" y="452"/>
                    <a:pt x="66" y="384"/>
                  </a:cubicBezTo>
                  <a:cubicBezTo>
                    <a:pt x="58" y="342"/>
                    <a:pt x="58" y="278"/>
                    <a:pt x="58" y="236"/>
                  </a:cubicBezTo>
                  <a:cubicBezTo>
                    <a:pt x="58" y="190"/>
                    <a:pt x="58" y="144"/>
                    <a:pt x="64" y="106"/>
                  </a:cubicBezTo>
                  <a:cubicBezTo>
                    <a:pt x="78" y="22"/>
                    <a:pt x="130" y="16"/>
                    <a:pt x="148" y="16"/>
                  </a:cubicBezTo>
                  <a:cubicBezTo>
                    <a:pt x="172" y="16"/>
                    <a:pt x="218" y="28"/>
                    <a:pt x="232" y="98"/>
                  </a:cubicBezTo>
                  <a:cubicBezTo>
                    <a:pt x="240" y="138"/>
                    <a:pt x="240" y="192"/>
                    <a:pt x="240" y="236"/>
                  </a:cubicBezTo>
                  <a:cubicBezTo>
                    <a:pt x="240" y="288"/>
                    <a:pt x="240" y="336"/>
                    <a:pt x="232" y="382"/>
                  </a:cubicBezTo>
                  <a:cubicBezTo>
                    <a:pt x="220" y="448"/>
                    <a:pt x="180" y="470"/>
                    <a:pt x="148" y="4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8" name="Freeform 287"/>
            <p:cNvSpPr/>
            <p:nvPr/>
          </p:nvSpPr>
          <p:spPr>
            <a:xfrm>
              <a:off x="6266520" y="4077745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89" name="Freeform 288"/>
            <p:cNvSpPr/>
            <p:nvPr/>
          </p:nvSpPr>
          <p:spPr>
            <a:xfrm>
              <a:off x="6346225" y="3977532"/>
              <a:ext cx="59144" cy="119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470">
                  <a:moveTo>
                    <a:pt x="146" y="18"/>
                  </a:moveTo>
                  <a:cubicBezTo>
                    <a:pt x="146" y="2"/>
                    <a:pt x="146" y="0"/>
                    <a:pt x="130" y="0"/>
                  </a:cubicBezTo>
                  <a:cubicBezTo>
                    <a:pt x="86" y="46"/>
                    <a:pt x="22" y="46"/>
                    <a:pt x="0" y="46"/>
                  </a:cubicBezTo>
                  <a:lnTo>
                    <a:pt x="0" y="68"/>
                  </a:lnTo>
                  <a:cubicBezTo>
                    <a:pt x="14" y="68"/>
                    <a:pt x="56" y="68"/>
                    <a:pt x="92" y="48"/>
                  </a:cubicBezTo>
                  <a:lnTo>
                    <a:pt x="92" y="414"/>
                  </a:lnTo>
                  <a:cubicBezTo>
                    <a:pt x="92" y="440"/>
                    <a:pt x="90" y="448"/>
                    <a:pt x="26" y="448"/>
                  </a:cubicBezTo>
                  <a:lnTo>
                    <a:pt x="4" y="448"/>
                  </a:lnTo>
                  <a:lnTo>
                    <a:pt x="4" y="470"/>
                  </a:lnTo>
                  <a:cubicBezTo>
                    <a:pt x="30" y="468"/>
                    <a:pt x="90" y="468"/>
                    <a:pt x="120" y="468"/>
                  </a:cubicBezTo>
                  <a:cubicBezTo>
                    <a:pt x="148" y="468"/>
                    <a:pt x="210" y="468"/>
                    <a:pt x="234" y="470"/>
                  </a:cubicBezTo>
                  <a:lnTo>
                    <a:pt x="234" y="448"/>
                  </a:lnTo>
                  <a:lnTo>
                    <a:pt x="212" y="448"/>
                  </a:lnTo>
                  <a:cubicBezTo>
                    <a:pt x="148" y="448"/>
                    <a:pt x="146" y="440"/>
                    <a:pt x="146" y="4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0" name="Freeform 289"/>
            <p:cNvSpPr/>
            <p:nvPr/>
          </p:nvSpPr>
          <p:spPr>
            <a:xfrm>
              <a:off x="6434560" y="4077745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1" name="Freeform 290"/>
            <p:cNvSpPr/>
            <p:nvPr/>
          </p:nvSpPr>
          <p:spPr>
            <a:xfrm>
              <a:off x="6514264" y="4077745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2" name="Freeform 291"/>
            <p:cNvSpPr/>
            <p:nvPr/>
          </p:nvSpPr>
          <p:spPr>
            <a:xfrm>
              <a:off x="6593461" y="4077745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3" name="Freeform 292"/>
            <p:cNvSpPr/>
            <p:nvPr/>
          </p:nvSpPr>
          <p:spPr>
            <a:xfrm>
              <a:off x="6672658" y="4077745"/>
              <a:ext cx="19038" cy="190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76" y="38"/>
                  </a:moveTo>
                  <a:cubicBezTo>
                    <a:pt x="76" y="18"/>
                    <a:pt x="60" y="0"/>
                    <a:pt x="38" y="0"/>
                  </a:cubicBezTo>
                  <a:cubicBezTo>
                    <a:pt x="18" y="0"/>
                    <a:pt x="0" y="18"/>
                    <a:pt x="0" y="38"/>
                  </a:cubicBezTo>
                  <a:cubicBezTo>
                    <a:pt x="0" y="60"/>
                    <a:pt x="18" y="76"/>
                    <a:pt x="38" y="76"/>
                  </a:cubicBezTo>
                  <a:cubicBezTo>
                    <a:pt x="60" y="76"/>
                    <a:pt x="76" y="60"/>
                    <a:pt x="7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4" name="Freeform 293"/>
            <p:cNvSpPr/>
            <p:nvPr/>
          </p:nvSpPr>
          <p:spPr>
            <a:xfrm>
              <a:off x="6751855" y="4077745"/>
              <a:ext cx="21068" cy="536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212">
                  <a:moveTo>
                    <a:pt x="84" y="74"/>
                  </a:moveTo>
                  <a:cubicBezTo>
                    <a:pt x="84" y="28"/>
                    <a:pt x="66" y="0"/>
                    <a:pt x="38" y="0"/>
                  </a:cubicBezTo>
                  <a:cubicBezTo>
                    <a:pt x="14" y="0"/>
                    <a:pt x="0" y="18"/>
                    <a:pt x="0" y="38"/>
                  </a:cubicBezTo>
                  <a:cubicBezTo>
                    <a:pt x="0" y="56"/>
                    <a:pt x="14" y="76"/>
                    <a:pt x="38" y="76"/>
                  </a:cubicBezTo>
                  <a:cubicBezTo>
                    <a:pt x="46" y="76"/>
                    <a:pt x="56" y="72"/>
                    <a:pt x="64" y="66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8" y="64"/>
                    <a:pt x="68" y="64"/>
                    <a:pt x="68" y="74"/>
                  </a:cubicBezTo>
                  <a:cubicBezTo>
                    <a:pt x="68" y="128"/>
                    <a:pt x="44" y="170"/>
                    <a:pt x="20" y="194"/>
                  </a:cubicBezTo>
                  <a:cubicBezTo>
                    <a:pt x="12" y="200"/>
                    <a:pt x="12" y="202"/>
                    <a:pt x="12" y="204"/>
                  </a:cubicBezTo>
                  <a:cubicBezTo>
                    <a:pt x="12" y="210"/>
                    <a:pt x="16" y="212"/>
                    <a:pt x="18" y="212"/>
                  </a:cubicBezTo>
                  <a:cubicBezTo>
                    <a:pt x="26" y="212"/>
                    <a:pt x="84" y="158"/>
                    <a:pt x="8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5" name="Freeform 294"/>
            <p:cNvSpPr/>
            <p:nvPr/>
          </p:nvSpPr>
          <p:spPr>
            <a:xfrm>
              <a:off x="6825975" y="4017719"/>
              <a:ext cx="158648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6" h="320">
                  <a:moveTo>
                    <a:pt x="320" y="120"/>
                  </a:moveTo>
                  <a:cubicBezTo>
                    <a:pt x="282" y="72"/>
                    <a:pt x="272" y="62"/>
                    <a:pt x="252" y="44"/>
                  </a:cubicBezTo>
                  <a:cubicBezTo>
                    <a:pt x="212" y="12"/>
                    <a:pt x="172" y="0"/>
                    <a:pt x="136" y="0"/>
                  </a:cubicBezTo>
                  <a:cubicBezTo>
                    <a:pt x="54" y="0"/>
                    <a:pt x="0" y="78"/>
                    <a:pt x="0" y="160"/>
                  </a:cubicBezTo>
                  <a:cubicBezTo>
                    <a:pt x="0" y="242"/>
                    <a:pt x="52" y="320"/>
                    <a:pt x="134" y="320"/>
                  </a:cubicBezTo>
                  <a:cubicBezTo>
                    <a:pt x="214" y="320"/>
                    <a:pt x="272" y="256"/>
                    <a:pt x="308" y="200"/>
                  </a:cubicBezTo>
                  <a:cubicBezTo>
                    <a:pt x="346" y="248"/>
                    <a:pt x="354" y="258"/>
                    <a:pt x="376" y="276"/>
                  </a:cubicBezTo>
                  <a:cubicBezTo>
                    <a:pt x="416" y="308"/>
                    <a:pt x="454" y="320"/>
                    <a:pt x="490" y="320"/>
                  </a:cubicBezTo>
                  <a:cubicBezTo>
                    <a:pt x="574" y="320"/>
                    <a:pt x="626" y="242"/>
                    <a:pt x="626" y="160"/>
                  </a:cubicBezTo>
                  <a:cubicBezTo>
                    <a:pt x="626" y="78"/>
                    <a:pt x="574" y="0"/>
                    <a:pt x="494" y="0"/>
                  </a:cubicBezTo>
                  <a:cubicBezTo>
                    <a:pt x="412" y="0"/>
                    <a:pt x="354" y="64"/>
                    <a:pt x="320" y="120"/>
                  </a:cubicBezTo>
                  <a:close/>
                  <a:moveTo>
                    <a:pt x="338" y="146"/>
                  </a:moveTo>
                  <a:cubicBezTo>
                    <a:pt x="366" y="94"/>
                    <a:pt x="418" y="22"/>
                    <a:pt x="498" y="22"/>
                  </a:cubicBezTo>
                  <a:cubicBezTo>
                    <a:pt x="574" y="22"/>
                    <a:pt x="612" y="96"/>
                    <a:pt x="612" y="160"/>
                  </a:cubicBezTo>
                  <a:cubicBezTo>
                    <a:pt x="612" y="230"/>
                    <a:pt x="564" y="286"/>
                    <a:pt x="502" y="286"/>
                  </a:cubicBezTo>
                  <a:cubicBezTo>
                    <a:pt x="462" y="286"/>
                    <a:pt x="430" y="256"/>
                    <a:pt x="414" y="242"/>
                  </a:cubicBezTo>
                  <a:cubicBezTo>
                    <a:pt x="398" y="222"/>
                    <a:pt x="380" y="200"/>
                    <a:pt x="338" y="146"/>
                  </a:cubicBezTo>
                  <a:close/>
                  <a:moveTo>
                    <a:pt x="290" y="176"/>
                  </a:moveTo>
                  <a:cubicBezTo>
                    <a:pt x="260" y="226"/>
                    <a:pt x="208" y="298"/>
                    <a:pt x="128" y="298"/>
                  </a:cubicBezTo>
                  <a:cubicBezTo>
                    <a:pt x="54" y="298"/>
                    <a:pt x="16" y="224"/>
                    <a:pt x="16" y="160"/>
                  </a:cubicBezTo>
                  <a:cubicBezTo>
                    <a:pt x="16" y="92"/>
                    <a:pt x="62" y="34"/>
                    <a:pt x="124" y="34"/>
                  </a:cubicBezTo>
                  <a:cubicBezTo>
                    <a:pt x="166" y="34"/>
                    <a:pt x="198" y="64"/>
                    <a:pt x="212" y="78"/>
                  </a:cubicBezTo>
                  <a:cubicBezTo>
                    <a:pt x="230" y="98"/>
                    <a:pt x="246" y="120"/>
                    <a:pt x="290" y="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296" name="Freeform 295"/>
          <p:cNvSpPr/>
          <p:nvPr/>
        </p:nvSpPr>
        <p:spPr>
          <a:xfrm>
            <a:off x="6194684" y="2738344"/>
            <a:ext cx="1368940" cy="11758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394" h="4624">
                <a:moveTo>
                  <a:pt x="5394" y="0"/>
                </a:moveTo>
                <a:cubicBezTo>
                  <a:pt x="5394" y="3391"/>
                  <a:pt x="0" y="1234"/>
                  <a:pt x="0" y="4624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120" tIns="6120" rIns="6120" bIns="612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97" name="Freeform 296"/>
          <p:cNvSpPr/>
          <p:nvPr/>
        </p:nvSpPr>
        <p:spPr>
          <a:xfrm>
            <a:off x="5107503" y="4221452"/>
            <a:ext cx="1106473" cy="11420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60" h="4491">
                <a:moveTo>
                  <a:pt x="4360" y="0"/>
                </a:moveTo>
                <a:cubicBezTo>
                  <a:pt x="4360" y="4335"/>
                  <a:pt x="4360" y="4491"/>
                  <a:pt x="0" y="4491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vert="horz" wrap="none" lIns="6120" tIns="6120" rIns="6120" bIns="6120" anchor="ctr" compatLnSpc="0"/>
          <a:lstStyle/>
          <a:p>
            <a:pPr lvl="0" rtl="0" hangingPunct="0">
              <a:buNone/>
              <a:tabLst/>
            </a:pPr>
            <a:endParaRPr lang="en-US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grpSp>
        <p:nvGrpSpPr>
          <p:cNvPr id="494" name="Group 493"/>
          <p:cNvGrpSpPr/>
          <p:nvPr/>
        </p:nvGrpSpPr>
        <p:grpSpPr>
          <a:xfrm>
            <a:off x="5107503" y="5105314"/>
            <a:ext cx="839437" cy="141164"/>
            <a:chOff x="5107503" y="5105314"/>
            <a:chExt cx="839437" cy="141164"/>
          </a:xfrm>
        </p:grpSpPr>
        <p:sp>
          <p:nvSpPr>
            <p:cNvPr id="298" name="Freeform 297"/>
            <p:cNvSpPr/>
            <p:nvPr/>
          </p:nvSpPr>
          <p:spPr>
            <a:xfrm>
              <a:off x="5107503" y="5109384"/>
              <a:ext cx="839437" cy="1370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8" h="540">
                  <a:moveTo>
                    <a:pt x="1654" y="540"/>
                  </a:moveTo>
                  <a:lnTo>
                    <a:pt x="0" y="540"/>
                  </a:lnTo>
                  <a:lnTo>
                    <a:pt x="0" y="0"/>
                  </a:lnTo>
                  <a:lnTo>
                    <a:pt x="3308" y="0"/>
                  </a:lnTo>
                  <a:lnTo>
                    <a:pt x="3308" y="5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299" name="Freeform 298"/>
            <p:cNvSpPr/>
            <p:nvPr/>
          </p:nvSpPr>
          <p:spPr>
            <a:xfrm>
              <a:off x="5112579" y="5152624"/>
              <a:ext cx="146464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6" y="314"/>
                    <a:pt x="82" y="300"/>
                  </a:cubicBezTo>
                  <a:cubicBezTo>
                    <a:pt x="82" y="300"/>
                    <a:pt x="90" y="266"/>
                    <a:pt x="96" y="248"/>
                  </a:cubicBezTo>
                  <a:lnTo>
                    <a:pt x="110" y="184"/>
                  </a:lnTo>
                  <a:cubicBezTo>
                    <a:pt x="114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6" y="16"/>
                  </a:cubicBezTo>
                  <a:cubicBezTo>
                    <a:pt x="278" y="16"/>
                    <a:pt x="284" y="42"/>
                    <a:pt x="284" y="66"/>
                  </a:cubicBezTo>
                  <a:cubicBezTo>
                    <a:pt x="284" y="82"/>
                    <a:pt x="280" y="102"/>
                    <a:pt x="274" y="124"/>
                  </a:cubicBezTo>
                  <a:lnTo>
                    <a:pt x="254" y="206"/>
                  </a:lnTo>
                  <a:lnTo>
                    <a:pt x="240" y="260"/>
                  </a:lnTo>
                  <a:cubicBezTo>
                    <a:pt x="238" y="274"/>
                    <a:pt x="232" y="298"/>
                    <a:pt x="232" y="302"/>
                  </a:cubicBezTo>
                  <a:cubicBezTo>
                    <a:pt x="232" y="314"/>
                    <a:pt x="242" y="320"/>
                    <a:pt x="252" y="320"/>
                  </a:cubicBezTo>
                  <a:cubicBezTo>
                    <a:pt x="274" y="320"/>
                    <a:pt x="278" y="302"/>
                    <a:pt x="284" y="280"/>
                  </a:cubicBezTo>
                  <a:cubicBezTo>
                    <a:pt x="294" y="240"/>
                    <a:pt x="320" y="138"/>
                    <a:pt x="326" y="110"/>
                  </a:cubicBezTo>
                  <a:cubicBezTo>
                    <a:pt x="328" y="100"/>
                    <a:pt x="366" y="16"/>
                    <a:pt x="442" y="16"/>
                  </a:cubicBezTo>
                  <a:cubicBezTo>
                    <a:pt x="472" y="16"/>
                    <a:pt x="480" y="40"/>
                    <a:pt x="480" y="66"/>
                  </a:cubicBezTo>
                  <a:cubicBezTo>
                    <a:pt x="480" y="106"/>
                    <a:pt x="450" y="186"/>
                    <a:pt x="436" y="224"/>
                  </a:cubicBezTo>
                  <a:cubicBezTo>
                    <a:pt x="430" y="240"/>
                    <a:pt x="428" y="248"/>
                    <a:pt x="428" y="262"/>
                  </a:cubicBezTo>
                  <a:cubicBezTo>
                    <a:pt x="428" y="296"/>
                    <a:pt x="452" y="320"/>
                    <a:pt x="486" y="320"/>
                  </a:cubicBezTo>
                  <a:cubicBezTo>
                    <a:pt x="552" y="320"/>
                    <a:pt x="578" y="218"/>
                    <a:pt x="578" y="212"/>
                  </a:cubicBezTo>
                  <a:cubicBezTo>
                    <a:pt x="578" y="204"/>
                    <a:pt x="572" y="204"/>
                    <a:pt x="570" y="204"/>
                  </a:cubicBezTo>
                  <a:cubicBezTo>
                    <a:pt x="562" y="204"/>
                    <a:pt x="562" y="206"/>
                    <a:pt x="558" y="218"/>
                  </a:cubicBezTo>
                  <a:cubicBezTo>
                    <a:pt x="548" y="254"/>
                    <a:pt x="526" y="304"/>
                    <a:pt x="486" y="304"/>
                  </a:cubicBezTo>
                  <a:cubicBezTo>
                    <a:pt x="474" y="304"/>
                    <a:pt x="470" y="298"/>
                    <a:pt x="470" y="282"/>
                  </a:cubicBezTo>
                  <a:cubicBezTo>
                    <a:pt x="470" y="264"/>
                    <a:pt x="476" y="246"/>
                    <a:pt x="482" y="232"/>
                  </a:cubicBezTo>
                  <a:cubicBezTo>
                    <a:pt x="496" y="194"/>
                    <a:pt x="526" y="116"/>
                    <a:pt x="526" y="76"/>
                  </a:cubicBezTo>
                  <a:cubicBezTo>
                    <a:pt x="526" y="30"/>
                    <a:pt x="498" y="0"/>
                    <a:pt x="444" y="0"/>
                  </a:cubicBezTo>
                  <a:cubicBezTo>
                    <a:pt x="392" y="0"/>
                    <a:pt x="356" y="32"/>
                    <a:pt x="330" y="68"/>
                  </a:cubicBezTo>
                  <a:cubicBezTo>
                    <a:pt x="328" y="60"/>
                    <a:pt x="326" y="36"/>
                    <a:pt x="306" y="18"/>
                  </a:cubicBezTo>
                  <a:cubicBezTo>
                    <a:pt x="290" y="4"/>
                    <a:pt x="266" y="0"/>
                    <a:pt x="248" y="0"/>
                  </a:cubicBezTo>
                  <a:cubicBezTo>
                    <a:pt x="186" y="0"/>
                    <a:pt x="150" y="46"/>
                    <a:pt x="138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6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4" y="16"/>
                    <a:pt x="94" y="22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0" name="Freeform 299"/>
            <p:cNvSpPr/>
            <p:nvPr/>
          </p:nvSpPr>
          <p:spPr>
            <a:xfrm>
              <a:off x="5323771" y="5165850"/>
              <a:ext cx="119049" cy="419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166">
                  <a:moveTo>
                    <a:pt x="446" y="28"/>
                  </a:moveTo>
                  <a:cubicBezTo>
                    <a:pt x="456" y="28"/>
                    <a:pt x="470" y="28"/>
                    <a:pt x="470" y="14"/>
                  </a:cubicBezTo>
                  <a:cubicBezTo>
                    <a:pt x="470" y="0"/>
                    <a:pt x="456" y="0"/>
                    <a:pt x="446" y="0"/>
                  </a:cubicBezTo>
                  <a:lnTo>
                    <a:pt x="24" y="0"/>
                  </a:lnTo>
                  <a:cubicBezTo>
                    <a:pt x="14" y="0"/>
                    <a:pt x="0" y="0"/>
                    <a:pt x="0" y="14"/>
                  </a:cubicBezTo>
                  <a:cubicBezTo>
                    <a:pt x="0" y="28"/>
                    <a:pt x="14" y="28"/>
                    <a:pt x="24" y="28"/>
                  </a:cubicBezTo>
                  <a:close/>
                  <a:moveTo>
                    <a:pt x="446" y="166"/>
                  </a:moveTo>
                  <a:cubicBezTo>
                    <a:pt x="456" y="166"/>
                    <a:pt x="470" y="166"/>
                    <a:pt x="470" y="152"/>
                  </a:cubicBezTo>
                  <a:cubicBezTo>
                    <a:pt x="470" y="138"/>
                    <a:pt x="456" y="138"/>
                    <a:pt x="446" y="138"/>
                  </a:cubicBezTo>
                  <a:lnTo>
                    <a:pt x="24" y="138"/>
                  </a:lnTo>
                  <a:cubicBezTo>
                    <a:pt x="14" y="138"/>
                    <a:pt x="0" y="138"/>
                    <a:pt x="0" y="152"/>
                  </a:cubicBezTo>
                  <a:cubicBezTo>
                    <a:pt x="0" y="166"/>
                    <a:pt x="14" y="166"/>
                    <a:pt x="24" y="1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1" name="Freeform 300"/>
            <p:cNvSpPr/>
            <p:nvPr/>
          </p:nvSpPr>
          <p:spPr>
            <a:xfrm>
              <a:off x="5511103" y="5105314"/>
              <a:ext cx="105850" cy="130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8" h="514">
                  <a:moveTo>
                    <a:pt x="418" y="8"/>
                  </a:moveTo>
                  <a:cubicBezTo>
                    <a:pt x="418" y="4"/>
                    <a:pt x="418" y="0"/>
                    <a:pt x="412" y="0"/>
                  </a:cubicBezTo>
                  <a:cubicBezTo>
                    <a:pt x="408" y="0"/>
                    <a:pt x="406" y="0"/>
                    <a:pt x="398" y="10"/>
                  </a:cubicBezTo>
                  <a:lnTo>
                    <a:pt x="364" y="50"/>
                  </a:lnTo>
                  <a:cubicBezTo>
                    <a:pt x="346" y="18"/>
                    <a:pt x="310" y="0"/>
                    <a:pt x="264" y="0"/>
                  </a:cubicBezTo>
                  <a:cubicBezTo>
                    <a:pt x="174" y="0"/>
                    <a:pt x="88" y="82"/>
                    <a:pt x="88" y="166"/>
                  </a:cubicBezTo>
                  <a:cubicBezTo>
                    <a:pt x="88" y="224"/>
                    <a:pt x="126" y="256"/>
                    <a:pt x="162" y="266"/>
                  </a:cubicBezTo>
                  <a:lnTo>
                    <a:pt x="238" y="286"/>
                  </a:lnTo>
                  <a:cubicBezTo>
                    <a:pt x="264" y="292"/>
                    <a:pt x="302" y="304"/>
                    <a:pt x="302" y="362"/>
                  </a:cubicBezTo>
                  <a:cubicBezTo>
                    <a:pt x="302" y="424"/>
                    <a:pt x="246" y="492"/>
                    <a:pt x="176" y="492"/>
                  </a:cubicBezTo>
                  <a:cubicBezTo>
                    <a:pt x="130" y="492"/>
                    <a:pt x="52" y="476"/>
                    <a:pt x="52" y="388"/>
                  </a:cubicBezTo>
                  <a:cubicBezTo>
                    <a:pt x="52" y="372"/>
                    <a:pt x="56" y="354"/>
                    <a:pt x="56" y="350"/>
                  </a:cubicBezTo>
                  <a:cubicBezTo>
                    <a:pt x="58" y="348"/>
                    <a:pt x="58" y="346"/>
                    <a:pt x="58" y="346"/>
                  </a:cubicBezTo>
                  <a:cubicBezTo>
                    <a:pt x="58" y="338"/>
                    <a:pt x="52" y="338"/>
                    <a:pt x="50" y="338"/>
                  </a:cubicBezTo>
                  <a:cubicBezTo>
                    <a:pt x="46" y="338"/>
                    <a:pt x="44" y="338"/>
                    <a:pt x="42" y="340"/>
                  </a:cubicBezTo>
                  <a:cubicBezTo>
                    <a:pt x="40" y="342"/>
                    <a:pt x="0" y="504"/>
                    <a:pt x="0" y="506"/>
                  </a:cubicBezTo>
                  <a:cubicBezTo>
                    <a:pt x="0" y="510"/>
                    <a:pt x="4" y="514"/>
                    <a:pt x="8" y="514"/>
                  </a:cubicBezTo>
                  <a:cubicBezTo>
                    <a:pt x="12" y="514"/>
                    <a:pt x="12" y="512"/>
                    <a:pt x="20" y="502"/>
                  </a:cubicBezTo>
                  <a:lnTo>
                    <a:pt x="56" y="462"/>
                  </a:lnTo>
                  <a:cubicBezTo>
                    <a:pt x="86" y="504"/>
                    <a:pt x="134" y="514"/>
                    <a:pt x="174" y="514"/>
                  </a:cubicBezTo>
                  <a:cubicBezTo>
                    <a:pt x="270" y="514"/>
                    <a:pt x="354" y="420"/>
                    <a:pt x="354" y="332"/>
                  </a:cubicBezTo>
                  <a:cubicBezTo>
                    <a:pt x="354" y="282"/>
                    <a:pt x="330" y="258"/>
                    <a:pt x="320" y="250"/>
                  </a:cubicBezTo>
                  <a:cubicBezTo>
                    <a:pt x="302" y="232"/>
                    <a:pt x="292" y="230"/>
                    <a:pt x="230" y="214"/>
                  </a:cubicBezTo>
                  <a:cubicBezTo>
                    <a:pt x="214" y="210"/>
                    <a:pt x="188" y="202"/>
                    <a:pt x="182" y="202"/>
                  </a:cubicBezTo>
                  <a:cubicBezTo>
                    <a:pt x="164" y="194"/>
                    <a:pt x="140" y="174"/>
                    <a:pt x="140" y="136"/>
                  </a:cubicBezTo>
                  <a:cubicBezTo>
                    <a:pt x="140" y="80"/>
                    <a:pt x="196" y="20"/>
                    <a:pt x="262" y="20"/>
                  </a:cubicBezTo>
                  <a:cubicBezTo>
                    <a:pt x="322" y="20"/>
                    <a:pt x="364" y="50"/>
                    <a:pt x="364" y="130"/>
                  </a:cubicBezTo>
                  <a:cubicBezTo>
                    <a:pt x="364" y="152"/>
                    <a:pt x="362" y="164"/>
                    <a:pt x="362" y="168"/>
                  </a:cubicBezTo>
                  <a:cubicBezTo>
                    <a:pt x="362" y="170"/>
                    <a:pt x="362" y="176"/>
                    <a:pt x="370" y="176"/>
                  </a:cubicBezTo>
                  <a:cubicBezTo>
                    <a:pt x="378" y="176"/>
                    <a:pt x="378" y="174"/>
                    <a:pt x="380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2" name="Freeform 301"/>
            <p:cNvSpPr/>
            <p:nvPr/>
          </p:nvSpPr>
          <p:spPr>
            <a:xfrm>
              <a:off x="5676096" y="5183145"/>
              <a:ext cx="109404" cy="73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" h="30">
                  <a:moveTo>
                    <a:pt x="406" y="30"/>
                  </a:moveTo>
                  <a:cubicBezTo>
                    <a:pt x="418" y="30"/>
                    <a:pt x="432" y="30"/>
                    <a:pt x="432" y="16"/>
                  </a:cubicBezTo>
                  <a:cubicBezTo>
                    <a:pt x="432" y="0"/>
                    <a:pt x="418" y="0"/>
                    <a:pt x="406" y="0"/>
                  </a:cubicBezTo>
                  <a:lnTo>
                    <a:pt x="24" y="0"/>
                  </a:lnTo>
                  <a:cubicBezTo>
                    <a:pt x="12" y="0"/>
                    <a:pt x="0" y="0"/>
                    <a:pt x="0" y="16"/>
                  </a:cubicBezTo>
                  <a:cubicBezTo>
                    <a:pt x="0" y="30"/>
                    <a:pt x="12" y="30"/>
                    <a:pt x="24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3" name="Freeform 302"/>
            <p:cNvSpPr/>
            <p:nvPr/>
          </p:nvSpPr>
          <p:spPr>
            <a:xfrm>
              <a:off x="5845151" y="5152624"/>
              <a:ext cx="96712" cy="81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320">
                  <a:moveTo>
                    <a:pt x="42" y="270"/>
                  </a:moveTo>
                  <a:cubicBezTo>
                    <a:pt x="40" y="282"/>
                    <a:pt x="36" y="298"/>
                    <a:pt x="36" y="302"/>
                  </a:cubicBezTo>
                  <a:cubicBezTo>
                    <a:pt x="36" y="314"/>
                    <a:pt x="46" y="320"/>
                    <a:pt x="56" y="320"/>
                  </a:cubicBezTo>
                  <a:cubicBezTo>
                    <a:pt x="64" y="320"/>
                    <a:pt x="78" y="314"/>
                    <a:pt x="82" y="300"/>
                  </a:cubicBezTo>
                  <a:cubicBezTo>
                    <a:pt x="82" y="300"/>
                    <a:pt x="92" y="266"/>
                    <a:pt x="96" y="248"/>
                  </a:cubicBezTo>
                  <a:lnTo>
                    <a:pt x="110" y="184"/>
                  </a:lnTo>
                  <a:cubicBezTo>
                    <a:pt x="116" y="170"/>
                    <a:pt x="120" y="154"/>
                    <a:pt x="122" y="138"/>
                  </a:cubicBezTo>
                  <a:cubicBezTo>
                    <a:pt x="126" y="126"/>
                    <a:pt x="132" y="104"/>
                    <a:pt x="132" y="102"/>
                  </a:cubicBezTo>
                  <a:cubicBezTo>
                    <a:pt x="142" y="80"/>
                    <a:pt x="180" y="16"/>
                    <a:pt x="248" y="16"/>
                  </a:cubicBezTo>
                  <a:cubicBezTo>
                    <a:pt x="280" y="16"/>
                    <a:pt x="286" y="42"/>
                    <a:pt x="286" y="66"/>
                  </a:cubicBezTo>
                  <a:cubicBezTo>
                    <a:pt x="286" y="108"/>
                    <a:pt x="250" y="200"/>
                    <a:pt x="240" y="230"/>
                  </a:cubicBezTo>
                  <a:cubicBezTo>
                    <a:pt x="234" y="246"/>
                    <a:pt x="232" y="254"/>
                    <a:pt x="232" y="262"/>
                  </a:cubicBezTo>
                  <a:cubicBezTo>
                    <a:pt x="232" y="296"/>
                    <a:pt x="258" y="320"/>
                    <a:pt x="290" y="320"/>
                  </a:cubicBezTo>
                  <a:cubicBezTo>
                    <a:pt x="356" y="320"/>
                    <a:pt x="382" y="218"/>
                    <a:pt x="382" y="212"/>
                  </a:cubicBezTo>
                  <a:cubicBezTo>
                    <a:pt x="382" y="204"/>
                    <a:pt x="376" y="204"/>
                    <a:pt x="374" y="204"/>
                  </a:cubicBezTo>
                  <a:cubicBezTo>
                    <a:pt x="368" y="204"/>
                    <a:pt x="368" y="206"/>
                    <a:pt x="364" y="218"/>
                  </a:cubicBezTo>
                  <a:cubicBezTo>
                    <a:pt x="350" y="266"/>
                    <a:pt x="326" y="304"/>
                    <a:pt x="292" y="304"/>
                  </a:cubicBezTo>
                  <a:cubicBezTo>
                    <a:pt x="280" y="304"/>
                    <a:pt x="274" y="298"/>
                    <a:pt x="274" y="282"/>
                  </a:cubicBezTo>
                  <a:cubicBezTo>
                    <a:pt x="274" y="264"/>
                    <a:pt x="282" y="246"/>
                    <a:pt x="288" y="232"/>
                  </a:cubicBezTo>
                  <a:cubicBezTo>
                    <a:pt x="302" y="194"/>
                    <a:pt x="330" y="116"/>
                    <a:pt x="330" y="76"/>
                  </a:cubicBezTo>
                  <a:cubicBezTo>
                    <a:pt x="330" y="28"/>
                    <a:pt x="300" y="0"/>
                    <a:pt x="250" y="0"/>
                  </a:cubicBezTo>
                  <a:cubicBezTo>
                    <a:pt x="186" y="0"/>
                    <a:pt x="152" y="46"/>
                    <a:pt x="140" y="62"/>
                  </a:cubicBezTo>
                  <a:cubicBezTo>
                    <a:pt x="136" y="22"/>
                    <a:pt x="106" y="0"/>
                    <a:pt x="74" y="0"/>
                  </a:cubicBezTo>
                  <a:cubicBezTo>
                    <a:pt x="42" y="0"/>
                    <a:pt x="28" y="28"/>
                    <a:pt x="22" y="40"/>
                  </a:cubicBezTo>
                  <a:cubicBezTo>
                    <a:pt x="10" y="64"/>
                    <a:pt x="0" y="106"/>
                    <a:pt x="0" y="108"/>
                  </a:cubicBezTo>
                  <a:cubicBezTo>
                    <a:pt x="0" y="116"/>
                    <a:pt x="8" y="116"/>
                    <a:pt x="8" y="116"/>
                  </a:cubicBezTo>
                  <a:cubicBezTo>
                    <a:pt x="16" y="116"/>
                    <a:pt x="16" y="116"/>
                    <a:pt x="20" y="100"/>
                  </a:cubicBezTo>
                  <a:cubicBezTo>
                    <a:pt x="32" y="50"/>
                    <a:pt x="46" y="16"/>
                    <a:pt x="72" y="16"/>
                  </a:cubicBezTo>
                  <a:cubicBezTo>
                    <a:pt x="86" y="16"/>
                    <a:pt x="94" y="24"/>
                    <a:pt x="94" y="48"/>
                  </a:cubicBezTo>
                  <a:cubicBezTo>
                    <a:pt x="94" y="62"/>
                    <a:pt x="92" y="70"/>
                    <a:pt x="82" y="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6074619" y="2842868"/>
            <a:ext cx="1720705" cy="9757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ground state is fully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saturated state.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1" u="none" strike="noStrike" kern="1200" cap="none" baseline="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1200" i="1" dirty="0"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1200" i="1" dirty="0" smtClean="0">
                <a:latin typeface="Liberation Sans" pitchFamily="18"/>
                <a:ea typeface="Droid Sans Fallback" pitchFamily="2"/>
                <a:cs typeface="FreeSans" pitchFamily="2"/>
              </a:rPr>
              <a:t>    </a:t>
            </a:r>
            <a:r>
              <a:rPr lang="en-US" sz="1200" b="0" i="1" u="none" strike="noStrike" kern="1200" cap="none" baseline="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n</a:t>
            </a:r>
            <a:r>
              <a:rPr lang="en-US" sz="1200" b="0" i="1" u="none" strike="noStrike" kern="1200" cap="none" baseline="330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 </a:t>
            </a:r>
            <a:r>
              <a:rPr lang="en-US" sz="12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magnon is </a:t>
            </a:r>
            <a:r>
              <a:rPr lang="en-US" sz="1200" b="0" i="1" u="none" strike="noStrike" kern="1200" cap="none" baseline="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</a:t>
            </a:r>
            <a:r>
              <a:rPr lang="en-US" sz="1200" b="0" i="1" u="none" strike="noStrike" kern="1200" cap="none" baseline="33000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i="1" baseline="33000" dirty="0"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en-US" sz="1200" i="1" dirty="0" smtClean="0">
                <a:latin typeface="Liberation Sans" pitchFamily="18"/>
                <a:ea typeface="Droid Sans Fallback" pitchFamily="2"/>
                <a:cs typeface="FreeSans" pitchFamily="2"/>
              </a:rPr>
              <a:t>        </a:t>
            </a:r>
            <a:r>
              <a:rPr lang="en-US" sz="12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deviation </a:t>
            </a:r>
            <a:r>
              <a:rPr lang="en-US" sz="12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from this</a:t>
            </a:r>
            <a:endParaRPr lang="en-US" sz="12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5494" y="2164279"/>
            <a:ext cx="4835076" cy="956097"/>
            <a:chOff x="905494" y="2164279"/>
            <a:chExt cx="4835076" cy="956097"/>
          </a:xfrm>
        </p:grpSpPr>
        <p:sp>
          <p:nvSpPr>
            <p:cNvPr id="322" name="Freeform 321"/>
            <p:cNvSpPr/>
            <p:nvPr/>
          </p:nvSpPr>
          <p:spPr>
            <a:xfrm>
              <a:off x="1205782" y="2746737"/>
              <a:ext cx="4324612" cy="3016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38" h="1187">
                  <a:moveTo>
                    <a:pt x="8520" y="1187"/>
                  </a:moveTo>
                  <a:lnTo>
                    <a:pt x="0" y="1187"/>
                  </a:lnTo>
                  <a:lnTo>
                    <a:pt x="0" y="0"/>
                  </a:lnTo>
                  <a:lnTo>
                    <a:pt x="17038" y="0"/>
                  </a:lnTo>
                  <a:lnTo>
                    <a:pt x="17038" y="1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3" name="Freeform 322"/>
            <p:cNvSpPr/>
            <p:nvPr/>
          </p:nvSpPr>
          <p:spPr>
            <a:xfrm>
              <a:off x="1276856" y="274673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4" name="Freeform 323"/>
            <p:cNvSpPr/>
            <p:nvPr/>
          </p:nvSpPr>
          <p:spPr>
            <a:xfrm>
              <a:off x="1218474" y="2807273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4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6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6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300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5" name="Freeform 324"/>
            <p:cNvSpPr/>
            <p:nvPr/>
          </p:nvSpPr>
          <p:spPr>
            <a:xfrm>
              <a:off x="1387021" y="2755894"/>
              <a:ext cx="129710" cy="1294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2" h="510">
                  <a:moveTo>
                    <a:pt x="272" y="272"/>
                  </a:moveTo>
                  <a:lnTo>
                    <a:pt x="484" y="272"/>
                  </a:lnTo>
                  <a:cubicBezTo>
                    <a:pt x="496" y="272"/>
                    <a:pt x="512" y="272"/>
                    <a:pt x="512" y="255"/>
                  </a:cubicBezTo>
                  <a:cubicBezTo>
                    <a:pt x="512" y="238"/>
                    <a:pt x="496" y="238"/>
                    <a:pt x="484" y="238"/>
                  </a:cubicBezTo>
                  <a:lnTo>
                    <a:pt x="272" y="238"/>
                  </a:lnTo>
                  <a:lnTo>
                    <a:pt x="272" y="31"/>
                  </a:lnTo>
                  <a:cubicBezTo>
                    <a:pt x="272" y="17"/>
                    <a:pt x="272" y="0"/>
                    <a:pt x="255" y="0"/>
                  </a:cubicBezTo>
                  <a:cubicBezTo>
                    <a:pt x="238" y="0"/>
                    <a:pt x="238" y="17"/>
                    <a:pt x="238" y="25"/>
                  </a:cubicBezTo>
                  <a:lnTo>
                    <a:pt x="238" y="238"/>
                  </a:lnTo>
                  <a:lnTo>
                    <a:pt x="28" y="238"/>
                  </a:lnTo>
                  <a:cubicBezTo>
                    <a:pt x="17" y="238"/>
                    <a:pt x="0" y="238"/>
                    <a:pt x="0" y="255"/>
                  </a:cubicBezTo>
                  <a:cubicBezTo>
                    <a:pt x="0" y="272"/>
                    <a:pt x="17" y="272"/>
                    <a:pt x="28" y="272"/>
                  </a:cubicBezTo>
                  <a:lnTo>
                    <a:pt x="238" y="272"/>
                  </a:lnTo>
                  <a:lnTo>
                    <a:pt x="238" y="476"/>
                  </a:lnTo>
                  <a:lnTo>
                    <a:pt x="28" y="476"/>
                  </a:lnTo>
                  <a:cubicBezTo>
                    <a:pt x="17" y="476"/>
                    <a:pt x="0" y="476"/>
                    <a:pt x="0" y="493"/>
                  </a:cubicBezTo>
                  <a:cubicBezTo>
                    <a:pt x="0" y="510"/>
                    <a:pt x="17" y="510"/>
                    <a:pt x="28" y="510"/>
                  </a:cubicBezTo>
                  <a:lnTo>
                    <a:pt x="484" y="510"/>
                  </a:lnTo>
                  <a:cubicBezTo>
                    <a:pt x="496" y="510"/>
                    <a:pt x="512" y="510"/>
                    <a:pt x="512" y="493"/>
                  </a:cubicBezTo>
                  <a:cubicBezTo>
                    <a:pt x="512" y="476"/>
                    <a:pt x="496" y="476"/>
                    <a:pt x="484" y="476"/>
                  </a:cubicBezTo>
                  <a:lnTo>
                    <a:pt x="272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6" name="Freeform 325"/>
            <p:cNvSpPr/>
            <p:nvPr/>
          </p:nvSpPr>
          <p:spPr>
            <a:xfrm>
              <a:off x="1571814" y="2795826"/>
              <a:ext cx="10407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5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5"/>
                    <a:pt x="22" y="985"/>
                  </a:cubicBezTo>
                  <a:cubicBezTo>
                    <a:pt x="42" y="985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7" name="Freeform 326"/>
            <p:cNvSpPr/>
            <p:nvPr/>
          </p:nvSpPr>
          <p:spPr>
            <a:xfrm>
              <a:off x="1618774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8" name="Freeform 327"/>
            <p:cNvSpPr/>
            <p:nvPr/>
          </p:nvSpPr>
          <p:spPr>
            <a:xfrm>
              <a:off x="1844689" y="2795826"/>
              <a:ext cx="55844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5">
                  <a:moveTo>
                    <a:pt x="218" y="510"/>
                  </a:moveTo>
                  <a:cubicBezTo>
                    <a:pt x="221" y="498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49"/>
                  </a:lnTo>
                  <a:cubicBezTo>
                    <a:pt x="0" y="960"/>
                    <a:pt x="0" y="963"/>
                    <a:pt x="0" y="966"/>
                  </a:cubicBezTo>
                  <a:cubicBezTo>
                    <a:pt x="0" y="977"/>
                    <a:pt x="8" y="985"/>
                    <a:pt x="20" y="985"/>
                  </a:cubicBezTo>
                  <a:cubicBezTo>
                    <a:pt x="34" y="985"/>
                    <a:pt x="36" y="977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9" name="Freeform 328"/>
            <p:cNvSpPr/>
            <p:nvPr/>
          </p:nvSpPr>
          <p:spPr>
            <a:xfrm>
              <a:off x="2010951" y="289197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0" name="Freeform 329"/>
            <p:cNvSpPr/>
            <p:nvPr/>
          </p:nvSpPr>
          <p:spPr>
            <a:xfrm>
              <a:off x="2288141" y="2747501"/>
              <a:ext cx="227945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184">
                  <a:moveTo>
                    <a:pt x="311" y="1184"/>
                  </a:moveTo>
                  <a:cubicBezTo>
                    <a:pt x="342" y="1184"/>
                    <a:pt x="342" y="1181"/>
                    <a:pt x="353" y="1165"/>
                  </a:cubicBezTo>
                  <a:lnTo>
                    <a:pt x="890" y="36"/>
                  </a:lnTo>
                  <a:cubicBezTo>
                    <a:pt x="899" y="25"/>
                    <a:pt x="899" y="22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5" y="0"/>
                    <a:pt x="862" y="8"/>
                    <a:pt x="857" y="20"/>
                  </a:cubicBezTo>
                  <a:lnTo>
                    <a:pt x="347" y="1081"/>
                  </a:lnTo>
                  <a:lnTo>
                    <a:pt x="137" y="591"/>
                  </a:lnTo>
                  <a:lnTo>
                    <a:pt x="0" y="697"/>
                  </a:lnTo>
                  <a:lnTo>
                    <a:pt x="14" y="714"/>
                  </a:lnTo>
                  <a:lnTo>
                    <a:pt x="84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1" name="Freeform 330"/>
            <p:cNvSpPr/>
            <p:nvPr/>
          </p:nvSpPr>
          <p:spPr>
            <a:xfrm>
              <a:off x="2510756" y="2747501"/>
              <a:ext cx="2203808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83" h="42">
                  <a:moveTo>
                    <a:pt x="4340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8683" y="0"/>
                  </a:lnTo>
                  <a:lnTo>
                    <a:pt x="8683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2" name="Freeform 331"/>
            <p:cNvSpPr/>
            <p:nvPr/>
          </p:nvSpPr>
          <p:spPr>
            <a:xfrm>
              <a:off x="2535631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3" name="Freeform 332"/>
            <p:cNvSpPr/>
            <p:nvPr/>
          </p:nvSpPr>
          <p:spPr>
            <a:xfrm>
              <a:off x="2620921" y="2807273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4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6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6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300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4" name="Freeform 333"/>
            <p:cNvSpPr/>
            <p:nvPr/>
          </p:nvSpPr>
          <p:spPr>
            <a:xfrm>
              <a:off x="2844804" y="2858651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9"/>
                  </a:lnTo>
                  <a:lnTo>
                    <a:pt x="624" y="39"/>
                  </a:lnTo>
                  <a:cubicBezTo>
                    <a:pt x="641" y="39"/>
                    <a:pt x="658" y="39"/>
                    <a:pt x="658" y="20"/>
                  </a:cubicBezTo>
                  <a:cubicBezTo>
                    <a:pt x="658" y="0"/>
                    <a:pt x="641" y="0"/>
                    <a:pt x="624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0"/>
                  </a:cubicBezTo>
                  <a:cubicBezTo>
                    <a:pt x="0" y="39"/>
                    <a:pt x="17" y="39"/>
                    <a:pt x="34" y="39"/>
                  </a:cubicBezTo>
                  <a:lnTo>
                    <a:pt x="311" y="39"/>
                  </a:ln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24"/>
                  </a:lnTo>
                  <a:cubicBezTo>
                    <a:pt x="311" y="641"/>
                    <a:pt x="311" y="658"/>
                    <a:pt x="330" y="658"/>
                  </a:cubicBezTo>
                  <a:cubicBezTo>
                    <a:pt x="350" y="658"/>
                    <a:pt x="350" y="635"/>
                    <a:pt x="350" y="6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5" name="Freeform 334"/>
            <p:cNvSpPr/>
            <p:nvPr/>
          </p:nvSpPr>
          <p:spPr>
            <a:xfrm>
              <a:off x="3087726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6" name="Freeform 335"/>
            <p:cNvSpPr/>
            <p:nvPr/>
          </p:nvSpPr>
          <p:spPr>
            <a:xfrm>
              <a:off x="3314656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3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7" name="Freeform 336"/>
            <p:cNvSpPr/>
            <p:nvPr/>
          </p:nvSpPr>
          <p:spPr>
            <a:xfrm>
              <a:off x="3421775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8" name="Freeform 337"/>
            <p:cNvSpPr/>
            <p:nvPr/>
          </p:nvSpPr>
          <p:spPr>
            <a:xfrm>
              <a:off x="3507063" y="2807273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4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6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6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300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39" name="Freeform 338"/>
            <p:cNvSpPr/>
            <p:nvPr/>
          </p:nvSpPr>
          <p:spPr>
            <a:xfrm>
              <a:off x="3730947" y="2837794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38" y="350"/>
                    <a:pt x="658" y="350"/>
                    <a:pt x="658" y="330"/>
                  </a:cubicBezTo>
                  <a:cubicBezTo>
                    <a:pt x="658" y="308"/>
                    <a:pt x="638" y="308"/>
                    <a:pt x="624" y="308"/>
                  </a:cubicBezTo>
                  <a:lnTo>
                    <a:pt x="350" y="308"/>
                  </a:lnTo>
                  <a:lnTo>
                    <a:pt x="350" y="34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08" y="0"/>
                    <a:pt x="308" y="20"/>
                    <a:pt x="308" y="34"/>
                  </a:cubicBezTo>
                  <a:lnTo>
                    <a:pt x="308" y="308"/>
                  </a:lnTo>
                  <a:lnTo>
                    <a:pt x="34" y="308"/>
                  </a:lnTo>
                  <a:cubicBezTo>
                    <a:pt x="20" y="308"/>
                    <a:pt x="0" y="308"/>
                    <a:pt x="0" y="330"/>
                  </a:cubicBezTo>
                  <a:cubicBezTo>
                    <a:pt x="0" y="350"/>
                    <a:pt x="20" y="350"/>
                    <a:pt x="34" y="350"/>
                  </a:cubicBezTo>
                  <a:lnTo>
                    <a:pt x="308" y="350"/>
                  </a:lnTo>
                  <a:lnTo>
                    <a:pt x="308" y="624"/>
                  </a:lnTo>
                  <a:cubicBezTo>
                    <a:pt x="308" y="638"/>
                    <a:pt x="308" y="658"/>
                    <a:pt x="330" y="658"/>
                  </a:cubicBezTo>
                  <a:cubicBezTo>
                    <a:pt x="350" y="658"/>
                    <a:pt x="350" y="638"/>
                    <a:pt x="350" y="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0" name="Freeform 339"/>
            <p:cNvSpPr/>
            <p:nvPr/>
          </p:nvSpPr>
          <p:spPr>
            <a:xfrm>
              <a:off x="3989861" y="2817192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1" name="Freeform 340"/>
            <p:cNvSpPr/>
            <p:nvPr/>
          </p:nvSpPr>
          <p:spPr>
            <a:xfrm>
              <a:off x="4160946" y="2817192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6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11" y="0"/>
                    <a:pt x="311" y="17"/>
                    <a:pt x="311" y="34"/>
                  </a:cubicBez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19"/>
                  </a:lnTo>
                  <a:lnTo>
                    <a:pt x="34" y="619"/>
                  </a:lnTo>
                  <a:cubicBezTo>
                    <a:pt x="17" y="619"/>
                    <a:pt x="0" y="619"/>
                    <a:pt x="0" y="638"/>
                  </a:cubicBezTo>
                  <a:cubicBezTo>
                    <a:pt x="0" y="658"/>
                    <a:pt x="17" y="658"/>
                    <a:pt x="34" y="658"/>
                  </a:cubicBezTo>
                  <a:lnTo>
                    <a:pt x="624" y="658"/>
                  </a:lnTo>
                  <a:cubicBezTo>
                    <a:pt x="641" y="658"/>
                    <a:pt x="658" y="658"/>
                    <a:pt x="658" y="638"/>
                  </a:cubicBezTo>
                  <a:cubicBezTo>
                    <a:pt x="658" y="619"/>
                    <a:pt x="641" y="619"/>
                    <a:pt x="624" y="619"/>
                  </a:cubicBezTo>
                  <a:lnTo>
                    <a:pt x="350" y="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2" name="Freeform 341"/>
            <p:cNvSpPr/>
            <p:nvPr/>
          </p:nvSpPr>
          <p:spPr>
            <a:xfrm>
              <a:off x="4404883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3" name="Freeform 342"/>
            <p:cNvSpPr/>
            <p:nvPr/>
          </p:nvSpPr>
          <p:spPr>
            <a:xfrm>
              <a:off x="4630797" y="2795826"/>
              <a:ext cx="58636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3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4" name="Freeform 343"/>
            <p:cNvSpPr/>
            <p:nvPr/>
          </p:nvSpPr>
          <p:spPr>
            <a:xfrm>
              <a:off x="4743755" y="2795826"/>
              <a:ext cx="10407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5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5"/>
                    <a:pt x="22" y="985"/>
                  </a:cubicBezTo>
                  <a:cubicBezTo>
                    <a:pt x="42" y="985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5" name="Freeform 344"/>
            <p:cNvSpPr/>
            <p:nvPr/>
          </p:nvSpPr>
          <p:spPr>
            <a:xfrm>
              <a:off x="4790714" y="2873404"/>
              <a:ext cx="205100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9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6" y="440"/>
                    <a:pt x="115" y="420"/>
                  </a:cubicBezTo>
                  <a:cubicBezTo>
                    <a:pt x="115" y="420"/>
                    <a:pt x="126" y="372"/>
                    <a:pt x="134" y="347"/>
                  </a:cubicBezTo>
                  <a:lnTo>
                    <a:pt x="154" y="258"/>
                  </a:lnTo>
                  <a:cubicBezTo>
                    <a:pt x="160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4" y="22"/>
                  </a:cubicBezTo>
                  <a:cubicBezTo>
                    <a:pt x="389" y="22"/>
                    <a:pt x="398" y="59"/>
                    <a:pt x="398" y="92"/>
                  </a:cubicBezTo>
                  <a:cubicBezTo>
                    <a:pt x="398" y="115"/>
                    <a:pt x="392" y="143"/>
                    <a:pt x="384" y="174"/>
                  </a:cubicBezTo>
                  <a:lnTo>
                    <a:pt x="356" y="288"/>
                  </a:lnTo>
                  <a:lnTo>
                    <a:pt x="336" y="364"/>
                  </a:lnTo>
                  <a:cubicBezTo>
                    <a:pt x="333" y="384"/>
                    <a:pt x="325" y="417"/>
                    <a:pt x="325" y="423"/>
                  </a:cubicBezTo>
                  <a:cubicBezTo>
                    <a:pt x="325" y="440"/>
                    <a:pt x="339" y="448"/>
                    <a:pt x="353" y="448"/>
                  </a:cubicBezTo>
                  <a:cubicBezTo>
                    <a:pt x="384" y="448"/>
                    <a:pt x="389" y="423"/>
                    <a:pt x="398" y="392"/>
                  </a:cubicBezTo>
                  <a:cubicBezTo>
                    <a:pt x="412" y="336"/>
                    <a:pt x="448" y="193"/>
                    <a:pt x="456" y="154"/>
                  </a:cubicBezTo>
                  <a:cubicBezTo>
                    <a:pt x="459" y="140"/>
                    <a:pt x="512" y="22"/>
                    <a:pt x="619" y="22"/>
                  </a:cubicBezTo>
                  <a:cubicBezTo>
                    <a:pt x="661" y="22"/>
                    <a:pt x="672" y="56"/>
                    <a:pt x="672" y="92"/>
                  </a:cubicBezTo>
                  <a:cubicBezTo>
                    <a:pt x="672" y="148"/>
                    <a:pt x="630" y="260"/>
                    <a:pt x="610" y="314"/>
                  </a:cubicBezTo>
                  <a:cubicBezTo>
                    <a:pt x="602" y="336"/>
                    <a:pt x="599" y="347"/>
                    <a:pt x="599" y="367"/>
                  </a:cubicBezTo>
                  <a:cubicBezTo>
                    <a:pt x="599" y="414"/>
                    <a:pt x="633" y="448"/>
                    <a:pt x="680" y="448"/>
                  </a:cubicBezTo>
                  <a:cubicBezTo>
                    <a:pt x="773" y="448"/>
                    <a:pt x="809" y="305"/>
                    <a:pt x="809" y="297"/>
                  </a:cubicBezTo>
                  <a:cubicBezTo>
                    <a:pt x="809" y="286"/>
                    <a:pt x="801" y="286"/>
                    <a:pt x="798" y="286"/>
                  </a:cubicBezTo>
                  <a:cubicBezTo>
                    <a:pt x="787" y="286"/>
                    <a:pt x="787" y="288"/>
                    <a:pt x="781" y="305"/>
                  </a:cubicBezTo>
                  <a:cubicBezTo>
                    <a:pt x="767" y="356"/>
                    <a:pt x="736" y="426"/>
                    <a:pt x="680" y="426"/>
                  </a:cubicBezTo>
                  <a:cubicBezTo>
                    <a:pt x="664" y="426"/>
                    <a:pt x="658" y="417"/>
                    <a:pt x="658" y="395"/>
                  </a:cubicBezTo>
                  <a:cubicBezTo>
                    <a:pt x="658" y="370"/>
                    <a:pt x="666" y="344"/>
                    <a:pt x="675" y="325"/>
                  </a:cubicBezTo>
                  <a:cubicBezTo>
                    <a:pt x="694" y="272"/>
                    <a:pt x="736" y="162"/>
                    <a:pt x="736" y="106"/>
                  </a:cubicBezTo>
                  <a:cubicBezTo>
                    <a:pt x="736" y="42"/>
                    <a:pt x="697" y="0"/>
                    <a:pt x="622" y="0"/>
                  </a:cubicBezTo>
                  <a:cubicBezTo>
                    <a:pt x="549" y="0"/>
                    <a:pt x="498" y="45"/>
                    <a:pt x="462" y="95"/>
                  </a:cubicBezTo>
                  <a:cubicBezTo>
                    <a:pt x="459" y="84"/>
                    <a:pt x="456" y="50"/>
                    <a:pt x="428" y="25"/>
                  </a:cubicBezTo>
                  <a:cubicBezTo>
                    <a:pt x="406" y="6"/>
                    <a:pt x="372" y="0"/>
                    <a:pt x="347" y="0"/>
                  </a:cubicBezTo>
                  <a:cubicBezTo>
                    <a:pt x="260" y="0"/>
                    <a:pt x="210" y="64"/>
                    <a:pt x="193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2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18" y="22"/>
                    <a:pt x="132" y="31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6" name="Freeform 345"/>
            <p:cNvSpPr/>
            <p:nvPr/>
          </p:nvSpPr>
          <p:spPr>
            <a:xfrm>
              <a:off x="5071458" y="2817192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6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11" y="0"/>
                    <a:pt x="311" y="17"/>
                    <a:pt x="311" y="34"/>
                  </a:cubicBez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19"/>
                  </a:lnTo>
                  <a:lnTo>
                    <a:pt x="34" y="619"/>
                  </a:lnTo>
                  <a:cubicBezTo>
                    <a:pt x="17" y="619"/>
                    <a:pt x="0" y="619"/>
                    <a:pt x="0" y="638"/>
                  </a:cubicBezTo>
                  <a:cubicBezTo>
                    <a:pt x="0" y="658"/>
                    <a:pt x="17" y="658"/>
                    <a:pt x="34" y="658"/>
                  </a:cubicBezTo>
                  <a:lnTo>
                    <a:pt x="624" y="658"/>
                  </a:lnTo>
                  <a:cubicBezTo>
                    <a:pt x="641" y="658"/>
                    <a:pt x="658" y="658"/>
                    <a:pt x="658" y="638"/>
                  </a:cubicBezTo>
                  <a:cubicBezTo>
                    <a:pt x="658" y="619"/>
                    <a:pt x="641" y="619"/>
                    <a:pt x="624" y="619"/>
                  </a:cubicBezTo>
                  <a:lnTo>
                    <a:pt x="350" y="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7" name="Freeform 346"/>
            <p:cNvSpPr/>
            <p:nvPr/>
          </p:nvSpPr>
          <p:spPr>
            <a:xfrm>
              <a:off x="5330116" y="2817192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8" name="Freeform 347"/>
            <p:cNvSpPr/>
            <p:nvPr/>
          </p:nvSpPr>
          <p:spPr>
            <a:xfrm>
              <a:off x="5446882" y="2795826"/>
              <a:ext cx="55844" cy="250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5">
                  <a:moveTo>
                    <a:pt x="218" y="510"/>
                  </a:moveTo>
                  <a:cubicBezTo>
                    <a:pt x="221" y="498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49"/>
                  </a:lnTo>
                  <a:cubicBezTo>
                    <a:pt x="0" y="960"/>
                    <a:pt x="0" y="963"/>
                    <a:pt x="0" y="966"/>
                  </a:cubicBezTo>
                  <a:cubicBezTo>
                    <a:pt x="0" y="977"/>
                    <a:pt x="8" y="985"/>
                    <a:pt x="20" y="985"/>
                  </a:cubicBezTo>
                  <a:cubicBezTo>
                    <a:pt x="34" y="985"/>
                    <a:pt x="36" y="977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49" name="Freeform 348"/>
            <p:cNvSpPr/>
            <p:nvPr/>
          </p:nvSpPr>
          <p:spPr>
            <a:xfrm>
              <a:off x="2474710" y="2237786"/>
              <a:ext cx="1629376" cy="2581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20" h="1016">
                  <a:moveTo>
                    <a:pt x="3211" y="1016"/>
                  </a:moveTo>
                  <a:lnTo>
                    <a:pt x="0" y="1016"/>
                  </a:lnTo>
                  <a:lnTo>
                    <a:pt x="0" y="0"/>
                  </a:lnTo>
                  <a:lnTo>
                    <a:pt x="6420" y="0"/>
                  </a:lnTo>
                  <a:lnTo>
                    <a:pt x="6420" y="10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0" name="Freeform 349"/>
            <p:cNvSpPr/>
            <p:nvPr/>
          </p:nvSpPr>
          <p:spPr>
            <a:xfrm>
              <a:off x="2545785" y="2237786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1" name="Freeform 350"/>
            <p:cNvSpPr/>
            <p:nvPr/>
          </p:nvSpPr>
          <p:spPr>
            <a:xfrm>
              <a:off x="2487403" y="2298321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1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2" name="Freeform 351"/>
            <p:cNvSpPr/>
            <p:nvPr/>
          </p:nvSpPr>
          <p:spPr>
            <a:xfrm>
              <a:off x="2655950" y="2246942"/>
              <a:ext cx="129710" cy="129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2" h="509">
                  <a:moveTo>
                    <a:pt x="272" y="271"/>
                  </a:moveTo>
                  <a:lnTo>
                    <a:pt x="484" y="271"/>
                  </a:lnTo>
                  <a:cubicBezTo>
                    <a:pt x="496" y="271"/>
                    <a:pt x="512" y="271"/>
                    <a:pt x="512" y="255"/>
                  </a:cubicBezTo>
                  <a:cubicBezTo>
                    <a:pt x="512" y="238"/>
                    <a:pt x="496" y="238"/>
                    <a:pt x="484" y="238"/>
                  </a:cubicBezTo>
                  <a:lnTo>
                    <a:pt x="272" y="238"/>
                  </a:lnTo>
                  <a:lnTo>
                    <a:pt x="272" y="31"/>
                  </a:lnTo>
                  <a:cubicBezTo>
                    <a:pt x="272" y="17"/>
                    <a:pt x="272" y="0"/>
                    <a:pt x="255" y="0"/>
                  </a:cubicBezTo>
                  <a:cubicBezTo>
                    <a:pt x="238" y="0"/>
                    <a:pt x="238" y="17"/>
                    <a:pt x="238" y="25"/>
                  </a:cubicBezTo>
                  <a:lnTo>
                    <a:pt x="238" y="238"/>
                  </a:lnTo>
                  <a:lnTo>
                    <a:pt x="28" y="238"/>
                  </a:lnTo>
                  <a:cubicBezTo>
                    <a:pt x="17" y="238"/>
                    <a:pt x="0" y="238"/>
                    <a:pt x="0" y="255"/>
                  </a:cubicBezTo>
                  <a:cubicBezTo>
                    <a:pt x="0" y="271"/>
                    <a:pt x="17" y="271"/>
                    <a:pt x="28" y="271"/>
                  </a:cubicBezTo>
                  <a:lnTo>
                    <a:pt x="238" y="271"/>
                  </a:lnTo>
                  <a:lnTo>
                    <a:pt x="238" y="476"/>
                  </a:lnTo>
                  <a:lnTo>
                    <a:pt x="28" y="476"/>
                  </a:lnTo>
                  <a:cubicBezTo>
                    <a:pt x="17" y="476"/>
                    <a:pt x="0" y="476"/>
                    <a:pt x="0" y="493"/>
                  </a:cubicBezTo>
                  <a:cubicBezTo>
                    <a:pt x="0" y="509"/>
                    <a:pt x="17" y="509"/>
                    <a:pt x="28" y="509"/>
                  </a:cubicBezTo>
                  <a:lnTo>
                    <a:pt x="484" y="509"/>
                  </a:lnTo>
                  <a:cubicBezTo>
                    <a:pt x="496" y="509"/>
                    <a:pt x="512" y="509"/>
                    <a:pt x="512" y="493"/>
                  </a:cubicBezTo>
                  <a:cubicBezTo>
                    <a:pt x="512" y="476"/>
                    <a:pt x="496" y="476"/>
                    <a:pt x="484" y="476"/>
                  </a:cubicBezTo>
                  <a:lnTo>
                    <a:pt x="272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3" name="Freeform 352"/>
            <p:cNvSpPr/>
            <p:nvPr/>
          </p:nvSpPr>
          <p:spPr>
            <a:xfrm>
              <a:off x="2894049" y="2383019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4" name="Freeform 353"/>
            <p:cNvSpPr/>
            <p:nvPr/>
          </p:nvSpPr>
          <p:spPr>
            <a:xfrm>
              <a:off x="3215152" y="2237786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5" name="Freeform 354"/>
            <p:cNvSpPr/>
            <p:nvPr/>
          </p:nvSpPr>
          <p:spPr>
            <a:xfrm>
              <a:off x="3157023" y="2298321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1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6" name="Freeform 355"/>
            <p:cNvSpPr/>
            <p:nvPr/>
          </p:nvSpPr>
          <p:spPr>
            <a:xfrm>
              <a:off x="3319732" y="2293997"/>
              <a:ext cx="94173" cy="79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2" h="313">
                  <a:moveTo>
                    <a:pt x="140" y="232"/>
                  </a:moveTo>
                  <a:cubicBezTo>
                    <a:pt x="132" y="257"/>
                    <a:pt x="109" y="294"/>
                    <a:pt x="76" y="294"/>
                  </a:cubicBezTo>
                  <a:cubicBezTo>
                    <a:pt x="73" y="294"/>
                    <a:pt x="50" y="294"/>
                    <a:pt x="36" y="285"/>
                  </a:cubicBezTo>
                  <a:cubicBezTo>
                    <a:pt x="64" y="274"/>
                    <a:pt x="67" y="249"/>
                    <a:pt x="67" y="246"/>
                  </a:cubicBezTo>
                  <a:cubicBezTo>
                    <a:pt x="67" y="230"/>
                    <a:pt x="56" y="221"/>
                    <a:pt x="39" y="221"/>
                  </a:cubicBezTo>
                  <a:cubicBezTo>
                    <a:pt x="20" y="221"/>
                    <a:pt x="0" y="238"/>
                    <a:pt x="0" y="263"/>
                  </a:cubicBezTo>
                  <a:cubicBezTo>
                    <a:pt x="0" y="297"/>
                    <a:pt x="39" y="313"/>
                    <a:pt x="73" y="313"/>
                  </a:cubicBezTo>
                  <a:cubicBezTo>
                    <a:pt x="104" y="313"/>
                    <a:pt x="134" y="294"/>
                    <a:pt x="151" y="263"/>
                  </a:cubicBezTo>
                  <a:cubicBezTo>
                    <a:pt x="168" y="299"/>
                    <a:pt x="204" y="313"/>
                    <a:pt x="232" y="313"/>
                  </a:cubicBezTo>
                  <a:cubicBezTo>
                    <a:pt x="314" y="313"/>
                    <a:pt x="356" y="227"/>
                    <a:pt x="356" y="207"/>
                  </a:cubicBezTo>
                  <a:cubicBezTo>
                    <a:pt x="356" y="199"/>
                    <a:pt x="347" y="199"/>
                    <a:pt x="344" y="199"/>
                  </a:cubicBezTo>
                  <a:cubicBezTo>
                    <a:pt x="333" y="199"/>
                    <a:pt x="333" y="202"/>
                    <a:pt x="330" y="210"/>
                  </a:cubicBezTo>
                  <a:cubicBezTo>
                    <a:pt x="316" y="257"/>
                    <a:pt x="274" y="294"/>
                    <a:pt x="235" y="294"/>
                  </a:cubicBezTo>
                  <a:cubicBezTo>
                    <a:pt x="207" y="294"/>
                    <a:pt x="193" y="274"/>
                    <a:pt x="193" y="249"/>
                  </a:cubicBezTo>
                  <a:cubicBezTo>
                    <a:pt x="193" y="230"/>
                    <a:pt x="210" y="168"/>
                    <a:pt x="230" y="90"/>
                  </a:cubicBezTo>
                  <a:cubicBezTo>
                    <a:pt x="244" y="36"/>
                    <a:pt x="274" y="20"/>
                    <a:pt x="297" y="20"/>
                  </a:cubicBezTo>
                  <a:cubicBezTo>
                    <a:pt x="300" y="20"/>
                    <a:pt x="322" y="20"/>
                    <a:pt x="336" y="28"/>
                  </a:cubicBezTo>
                  <a:cubicBezTo>
                    <a:pt x="314" y="36"/>
                    <a:pt x="305" y="56"/>
                    <a:pt x="305" y="67"/>
                  </a:cubicBezTo>
                  <a:cubicBezTo>
                    <a:pt x="305" y="84"/>
                    <a:pt x="316" y="92"/>
                    <a:pt x="333" y="92"/>
                  </a:cubicBezTo>
                  <a:cubicBezTo>
                    <a:pt x="347" y="92"/>
                    <a:pt x="372" y="81"/>
                    <a:pt x="372" y="50"/>
                  </a:cubicBezTo>
                  <a:cubicBezTo>
                    <a:pt x="372" y="11"/>
                    <a:pt x="328" y="0"/>
                    <a:pt x="300" y="0"/>
                  </a:cubicBezTo>
                  <a:cubicBezTo>
                    <a:pt x="263" y="0"/>
                    <a:pt x="238" y="22"/>
                    <a:pt x="221" y="50"/>
                  </a:cubicBezTo>
                  <a:cubicBezTo>
                    <a:pt x="210" y="20"/>
                    <a:pt x="176" y="0"/>
                    <a:pt x="137" y="0"/>
                  </a:cubicBezTo>
                  <a:cubicBezTo>
                    <a:pt x="62" y="0"/>
                    <a:pt x="17" y="87"/>
                    <a:pt x="17" y="106"/>
                  </a:cubicBezTo>
                  <a:cubicBezTo>
                    <a:pt x="17" y="115"/>
                    <a:pt x="25" y="115"/>
                    <a:pt x="28" y="115"/>
                  </a:cubicBezTo>
                  <a:cubicBezTo>
                    <a:pt x="36" y="115"/>
                    <a:pt x="36" y="112"/>
                    <a:pt x="42" y="104"/>
                  </a:cubicBezTo>
                  <a:cubicBezTo>
                    <a:pt x="59" y="50"/>
                    <a:pt x="101" y="20"/>
                    <a:pt x="137" y="20"/>
                  </a:cubicBezTo>
                  <a:cubicBezTo>
                    <a:pt x="160" y="20"/>
                    <a:pt x="176" y="31"/>
                    <a:pt x="176" y="64"/>
                  </a:cubicBezTo>
                  <a:cubicBezTo>
                    <a:pt x="176" y="78"/>
                    <a:pt x="168" y="115"/>
                    <a:pt x="162" y="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7" name="Freeform 356"/>
            <p:cNvSpPr/>
            <p:nvPr/>
          </p:nvSpPr>
          <p:spPr>
            <a:xfrm>
              <a:off x="3506556" y="2308240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41" y="350"/>
                    <a:pt x="658" y="350"/>
                    <a:pt x="658" y="330"/>
                  </a:cubicBezTo>
                  <a:cubicBezTo>
                    <a:pt x="658" y="308"/>
                    <a:pt x="641" y="308"/>
                    <a:pt x="624" y="308"/>
                  </a:cubicBezTo>
                  <a:lnTo>
                    <a:pt x="350" y="308"/>
                  </a:lnTo>
                  <a:lnTo>
                    <a:pt x="350" y="36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11" y="0"/>
                    <a:pt x="311" y="17"/>
                    <a:pt x="311" y="34"/>
                  </a:cubicBezTo>
                  <a:lnTo>
                    <a:pt x="311" y="308"/>
                  </a:lnTo>
                  <a:lnTo>
                    <a:pt x="34" y="308"/>
                  </a:lnTo>
                  <a:cubicBezTo>
                    <a:pt x="17" y="308"/>
                    <a:pt x="0" y="308"/>
                    <a:pt x="0" y="330"/>
                  </a:cubicBezTo>
                  <a:cubicBezTo>
                    <a:pt x="0" y="350"/>
                    <a:pt x="17" y="350"/>
                    <a:pt x="34" y="350"/>
                  </a:cubicBezTo>
                  <a:lnTo>
                    <a:pt x="311" y="350"/>
                  </a:lnTo>
                  <a:lnTo>
                    <a:pt x="311" y="619"/>
                  </a:lnTo>
                  <a:lnTo>
                    <a:pt x="34" y="619"/>
                  </a:lnTo>
                  <a:cubicBezTo>
                    <a:pt x="17" y="619"/>
                    <a:pt x="0" y="619"/>
                    <a:pt x="0" y="638"/>
                  </a:cubicBezTo>
                  <a:cubicBezTo>
                    <a:pt x="0" y="658"/>
                    <a:pt x="17" y="658"/>
                    <a:pt x="34" y="658"/>
                  </a:cubicBezTo>
                  <a:lnTo>
                    <a:pt x="624" y="658"/>
                  </a:lnTo>
                  <a:cubicBezTo>
                    <a:pt x="641" y="658"/>
                    <a:pt x="658" y="658"/>
                    <a:pt x="658" y="638"/>
                  </a:cubicBezTo>
                  <a:cubicBezTo>
                    <a:pt x="658" y="619"/>
                    <a:pt x="641" y="619"/>
                    <a:pt x="624" y="619"/>
                  </a:cubicBezTo>
                  <a:lnTo>
                    <a:pt x="350" y="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8" name="Freeform 357"/>
            <p:cNvSpPr/>
            <p:nvPr/>
          </p:nvSpPr>
          <p:spPr>
            <a:xfrm>
              <a:off x="3749731" y="2309767"/>
              <a:ext cx="66505" cy="1683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663">
                  <a:moveTo>
                    <a:pt x="255" y="36"/>
                  </a:moveTo>
                  <a:cubicBezTo>
                    <a:pt x="255" y="17"/>
                    <a:pt x="241" y="0"/>
                    <a:pt x="216" y="0"/>
                  </a:cubicBezTo>
                  <a:cubicBezTo>
                    <a:pt x="190" y="0"/>
                    <a:pt x="162" y="25"/>
                    <a:pt x="162" y="53"/>
                  </a:cubicBezTo>
                  <a:cubicBezTo>
                    <a:pt x="162" y="70"/>
                    <a:pt x="176" y="87"/>
                    <a:pt x="202" y="87"/>
                  </a:cubicBezTo>
                  <a:cubicBezTo>
                    <a:pt x="224" y="87"/>
                    <a:pt x="255" y="64"/>
                    <a:pt x="255" y="36"/>
                  </a:cubicBezTo>
                  <a:close/>
                  <a:moveTo>
                    <a:pt x="179" y="406"/>
                  </a:moveTo>
                  <a:cubicBezTo>
                    <a:pt x="190" y="378"/>
                    <a:pt x="190" y="375"/>
                    <a:pt x="199" y="350"/>
                  </a:cubicBezTo>
                  <a:cubicBezTo>
                    <a:pt x="207" y="330"/>
                    <a:pt x="213" y="316"/>
                    <a:pt x="213" y="297"/>
                  </a:cubicBezTo>
                  <a:cubicBezTo>
                    <a:pt x="213" y="252"/>
                    <a:pt x="182" y="216"/>
                    <a:pt x="132" y="216"/>
                  </a:cubicBezTo>
                  <a:cubicBezTo>
                    <a:pt x="36" y="216"/>
                    <a:pt x="0" y="358"/>
                    <a:pt x="0" y="369"/>
                  </a:cubicBezTo>
                  <a:cubicBezTo>
                    <a:pt x="0" y="378"/>
                    <a:pt x="11" y="378"/>
                    <a:pt x="11" y="378"/>
                  </a:cubicBezTo>
                  <a:cubicBezTo>
                    <a:pt x="22" y="378"/>
                    <a:pt x="22" y="375"/>
                    <a:pt x="28" y="361"/>
                  </a:cubicBezTo>
                  <a:cubicBezTo>
                    <a:pt x="56" y="269"/>
                    <a:pt x="95" y="238"/>
                    <a:pt x="129" y="238"/>
                  </a:cubicBezTo>
                  <a:cubicBezTo>
                    <a:pt x="137" y="238"/>
                    <a:pt x="154" y="238"/>
                    <a:pt x="154" y="269"/>
                  </a:cubicBezTo>
                  <a:cubicBezTo>
                    <a:pt x="154" y="291"/>
                    <a:pt x="146" y="311"/>
                    <a:pt x="143" y="322"/>
                  </a:cubicBezTo>
                  <a:cubicBezTo>
                    <a:pt x="134" y="347"/>
                    <a:pt x="90" y="462"/>
                    <a:pt x="73" y="504"/>
                  </a:cubicBezTo>
                  <a:cubicBezTo>
                    <a:pt x="64" y="529"/>
                    <a:pt x="50" y="563"/>
                    <a:pt x="50" y="582"/>
                  </a:cubicBezTo>
                  <a:cubicBezTo>
                    <a:pt x="50" y="630"/>
                    <a:pt x="84" y="663"/>
                    <a:pt x="132" y="663"/>
                  </a:cubicBezTo>
                  <a:cubicBezTo>
                    <a:pt x="227" y="663"/>
                    <a:pt x="263" y="521"/>
                    <a:pt x="263" y="512"/>
                  </a:cubicBezTo>
                  <a:cubicBezTo>
                    <a:pt x="263" y="501"/>
                    <a:pt x="255" y="501"/>
                    <a:pt x="252" y="501"/>
                  </a:cubicBezTo>
                  <a:cubicBezTo>
                    <a:pt x="241" y="501"/>
                    <a:pt x="241" y="504"/>
                    <a:pt x="235" y="521"/>
                  </a:cubicBezTo>
                  <a:cubicBezTo>
                    <a:pt x="218" y="582"/>
                    <a:pt x="185" y="641"/>
                    <a:pt x="134" y="641"/>
                  </a:cubicBezTo>
                  <a:cubicBezTo>
                    <a:pt x="118" y="641"/>
                    <a:pt x="109" y="633"/>
                    <a:pt x="109" y="610"/>
                  </a:cubicBezTo>
                  <a:cubicBezTo>
                    <a:pt x="109" y="585"/>
                    <a:pt x="118" y="571"/>
                    <a:pt x="140" y="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59" name="Freeform 358"/>
            <p:cNvSpPr/>
            <p:nvPr/>
          </p:nvSpPr>
          <p:spPr>
            <a:xfrm>
              <a:off x="3899749" y="2237786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0" name="Freeform 359"/>
            <p:cNvSpPr/>
            <p:nvPr/>
          </p:nvSpPr>
          <p:spPr>
            <a:xfrm>
              <a:off x="3841366" y="2298321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1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1" name="Freeform 360"/>
            <p:cNvSpPr/>
            <p:nvPr/>
          </p:nvSpPr>
          <p:spPr>
            <a:xfrm>
              <a:off x="4004075" y="2293997"/>
              <a:ext cx="90112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6" h="448">
                  <a:moveTo>
                    <a:pt x="353" y="45"/>
                  </a:moveTo>
                  <a:cubicBezTo>
                    <a:pt x="356" y="34"/>
                    <a:pt x="356" y="34"/>
                    <a:pt x="356" y="28"/>
                  </a:cubicBezTo>
                  <a:cubicBezTo>
                    <a:pt x="356" y="14"/>
                    <a:pt x="344" y="6"/>
                    <a:pt x="333" y="6"/>
                  </a:cubicBezTo>
                  <a:cubicBezTo>
                    <a:pt x="325" y="6"/>
                    <a:pt x="314" y="11"/>
                    <a:pt x="305" y="22"/>
                  </a:cubicBezTo>
                  <a:cubicBezTo>
                    <a:pt x="302" y="28"/>
                    <a:pt x="297" y="50"/>
                    <a:pt x="294" y="64"/>
                  </a:cubicBezTo>
                  <a:lnTo>
                    <a:pt x="280" y="120"/>
                  </a:lnTo>
                  <a:cubicBezTo>
                    <a:pt x="274" y="137"/>
                    <a:pt x="255" y="224"/>
                    <a:pt x="252" y="232"/>
                  </a:cubicBezTo>
                  <a:cubicBezTo>
                    <a:pt x="252" y="232"/>
                    <a:pt x="221" y="294"/>
                    <a:pt x="165" y="294"/>
                  </a:cubicBezTo>
                  <a:cubicBezTo>
                    <a:pt x="118" y="294"/>
                    <a:pt x="118" y="249"/>
                    <a:pt x="118" y="235"/>
                  </a:cubicBezTo>
                  <a:cubicBezTo>
                    <a:pt x="118" y="199"/>
                    <a:pt x="134" y="154"/>
                    <a:pt x="157" y="101"/>
                  </a:cubicBezTo>
                  <a:cubicBezTo>
                    <a:pt x="165" y="78"/>
                    <a:pt x="168" y="70"/>
                    <a:pt x="168" y="59"/>
                  </a:cubicBezTo>
                  <a:cubicBezTo>
                    <a:pt x="168" y="25"/>
                    <a:pt x="140" y="0"/>
                    <a:pt x="101" y="0"/>
                  </a:cubicBezTo>
                  <a:cubicBezTo>
                    <a:pt x="31" y="0"/>
                    <a:pt x="0" y="95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5" y="104"/>
                  </a:cubicBezTo>
                  <a:cubicBezTo>
                    <a:pt x="42" y="48"/>
                    <a:pt x="73" y="20"/>
                    <a:pt x="98" y="20"/>
                  </a:cubicBezTo>
                  <a:cubicBezTo>
                    <a:pt x="112" y="20"/>
                    <a:pt x="118" y="28"/>
                    <a:pt x="118" y="45"/>
                  </a:cubicBezTo>
                  <a:cubicBezTo>
                    <a:pt x="118" y="59"/>
                    <a:pt x="109" y="76"/>
                    <a:pt x="106" y="84"/>
                  </a:cubicBezTo>
                  <a:cubicBezTo>
                    <a:pt x="73" y="168"/>
                    <a:pt x="67" y="193"/>
                    <a:pt x="67" y="224"/>
                  </a:cubicBezTo>
                  <a:cubicBezTo>
                    <a:pt x="67" y="235"/>
                    <a:pt x="67" y="269"/>
                    <a:pt x="92" y="291"/>
                  </a:cubicBezTo>
                  <a:cubicBezTo>
                    <a:pt x="115" y="308"/>
                    <a:pt x="146" y="313"/>
                    <a:pt x="162" y="313"/>
                  </a:cubicBezTo>
                  <a:cubicBezTo>
                    <a:pt x="190" y="313"/>
                    <a:pt x="216" y="302"/>
                    <a:pt x="238" y="283"/>
                  </a:cubicBezTo>
                  <a:cubicBezTo>
                    <a:pt x="230" y="319"/>
                    <a:pt x="221" y="350"/>
                    <a:pt x="193" y="383"/>
                  </a:cubicBezTo>
                  <a:cubicBezTo>
                    <a:pt x="174" y="406"/>
                    <a:pt x="146" y="428"/>
                    <a:pt x="109" y="428"/>
                  </a:cubicBezTo>
                  <a:cubicBezTo>
                    <a:pt x="104" y="428"/>
                    <a:pt x="73" y="428"/>
                    <a:pt x="59" y="406"/>
                  </a:cubicBezTo>
                  <a:cubicBezTo>
                    <a:pt x="95" y="400"/>
                    <a:pt x="95" y="367"/>
                    <a:pt x="95" y="367"/>
                  </a:cubicBezTo>
                  <a:cubicBezTo>
                    <a:pt x="95" y="344"/>
                    <a:pt x="76" y="341"/>
                    <a:pt x="67" y="341"/>
                  </a:cubicBezTo>
                  <a:cubicBezTo>
                    <a:pt x="50" y="341"/>
                    <a:pt x="28" y="355"/>
                    <a:pt x="28" y="386"/>
                  </a:cubicBezTo>
                  <a:cubicBezTo>
                    <a:pt x="28" y="423"/>
                    <a:pt x="62" y="448"/>
                    <a:pt x="109" y="448"/>
                  </a:cubicBezTo>
                  <a:cubicBezTo>
                    <a:pt x="179" y="448"/>
                    <a:pt x="266" y="392"/>
                    <a:pt x="288" y="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2" name="Freeform 361"/>
            <p:cNvSpPr/>
            <p:nvPr/>
          </p:nvSpPr>
          <p:spPr>
            <a:xfrm>
              <a:off x="905494" y="2164279"/>
              <a:ext cx="4835076" cy="95609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C4BC96">
                <a:alpha val="20000"/>
              </a:srgbClr>
            </a:solidFill>
            <a:ln w="0">
              <a:solidFill>
                <a:srgbClr val="CC15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5748" y="3588886"/>
            <a:ext cx="4834823" cy="956097"/>
            <a:chOff x="905748" y="3588886"/>
            <a:chExt cx="4834823" cy="956097"/>
          </a:xfrm>
        </p:grpSpPr>
        <p:sp>
          <p:nvSpPr>
            <p:cNvPr id="305" name="Freeform 304"/>
            <p:cNvSpPr/>
            <p:nvPr/>
          </p:nvSpPr>
          <p:spPr>
            <a:xfrm>
              <a:off x="2221128" y="4172363"/>
              <a:ext cx="2451045" cy="288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57" h="1134">
                  <a:moveTo>
                    <a:pt x="4827" y="1134"/>
                  </a:moveTo>
                  <a:lnTo>
                    <a:pt x="0" y="1134"/>
                  </a:lnTo>
                  <a:lnTo>
                    <a:pt x="0" y="0"/>
                  </a:lnTo>
                  <a:lnTo>
                    <a:pt x="9657" y="0"/>
                  </a:lnTo>
                  <a:lnTo>
                    <a:pt x="9657" y="1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6" name="Freeform 305"/>
            <p:cNvSpPr/>
            <p:nvPr/>
          </p:nvSpPr>
          <p:spPr>
            <a:xfrm>
              <a:off x="2250319" y="4209243"/>
              <a:ext cx="34522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986">
                  <a:moveTo>
                    <a:pt x="137" y="986"/>
                  </a:moveTo>
                  <a:lnTo>
                    <a:pt x="137" y="947"/>
                  </a:lnTo>
                  <a:lnTo>
                    <a:pt x="39" y="947"/>
                  </a:lnTo>
                  <a:lnTo>
                    <a:pt x="39" y="39"/>
                  </a:lnTo>
                  <a:lnTo>
                    <a:pt x="137" y="39"/>
                  </a:lnTo>
                  <a:lnTo>
                    <a:pt x="137" y="0"/>
                  </a:lnTo>
                  <a:lnTo>
                    <a:pt x="0" y="0"/>
                  </a:lnTo>
                  <a:lnTo>
                    <a:pt x="0" y="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2300833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8" name="Freeform 307"/>
            <p:cNvSpPr/>
            <p:nvPr/>
          </p:nvSpPr>
          <p:spPr>
            <a:xfrm>
              <a:off x="2444250" y="4371010"/>
              <a:ext cx="29699" cy="752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297">
                  <a:moveTo>
                    <a:pt x="118" y="104"/>
                  </a:moveTo>
                  <a:cubicBezTo>
                    <a:pt x="118" y="39"/>
                    <a:pt x="92" y="0"/>
                    <a:pt x="53" y="0"/>
                  </a:cubicBezTo>
                  <a:cubicBezTo>
                    <a:pt x="20" y="0"/>
                    <a:pt x="0" y="25"/>
                    <a:pt x="0" y="53"/>
                  </a:cubicBezTo>
                  <a:cubicBezTo>
                    <a:pt x="0" y="78"/>
                    <a:pt x="20" y="106"/>
                    <a:pt x="53" y="106"/>
                  </a:cubicBezTo>
                  <a:cubicBezTo>
                    <a:pt x="64" y="106"/>
                    <a:pt x="78" y="101"/>
                    <a:pt x="90" y="92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5" y="90"/>
                    <a:pt x="95" y="90"/>
                    <a:pt x="95" y="104"/>
                  </a:cubicBezTo>
                  <a:cubicBezTo>
                    <a:pt x="95" y="179"/>
                    <a:pt x="62" y="238"/>
                    <a:pt x="28" y="272"/>
                  </a:cubicBezTo>
                  <a:cubicBezTo>
                    <a:pt x="17" y="280"/>
                    <a:pt x="17" y="283"/>
                    <a:pt x="17" y="286"/>
                  </a:cubicBezTo>
                  <a:cubicBezTo>
                    <a:pt x="17" y="294"/>
                    <a:pt x="22" y="297"/>
                    <a:pt x="25" y="297"/>
                  </a:cubicBezTo>
                  <a:cubicBezTo>
                    <a:pt x="36" y="297"/>
                    <a:pt x="118" y="221"/>
                    <a:pt x="11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09" name="Freeform 308"/>
            <p:cNvSpPr/>
            <p:nvPr/>
          </p:nvSpPr>
          <p:spPr>
            <a:xfrm>
              <a:off x="2543754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0" name="Freeform 309"/>
            <p:cNvSpPr/>
            <p:nvPr/>
          </p:nvSpPr>
          <p:spPr>
            <a:xfrm>
              <a:off x="2678795" y="4170837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1" name="Freeform 310"/>
            <p:cNvSpPr/>
            <p:nvPr/>
          </p:nvSpPr>
          <p:spPr>
            <a:xfrm>
              <a:off x="2775507" y="4209243"/>
              <a:ext cx="34522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986">
                  <a:moveTo>
                    <a:pt x="137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98" y="39"/>
                  </a:lnTo>
                  <a:lnTo>
                    <a:pt x="98" y="947"/>
                  </a:lnTo>
                  <a:lnTo>
                    <a:pt x="0" y="947"/>
                  </a:lnTo>
                  <a:lnTo>
                    <a:pt x="0" y="986"/>
                  </a:lnTo>
                  <a:lnTo>
                    <a:pt x="137" y="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2" name="Freeform 311"/>
            <p:cNvSpPr/>
            <p:nvPr/>
          </p:nvSpPr>
          <p:spPr>
            <a:xfrm>
              <a:off x="2922732" y="4305388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3" name="Freeform 312"/>
            <p:cNvSpPr/>
            <p:nvPr/>
          </p:nvSpPr>
          <p:spPr>
            <a:xfrm>
              <a:off x="3182152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4" name="Freeform 313"/>
            <p:cNvSpPr/>
            <p:nvPr/>
          </p:nvSpPr>
          <p:spPr>
            <a:xfrm>
              <a:off x="3314148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5" name="Freeform 314"/>
            <p:cNvSpPr/>
            <p:nvPr/>
          </p:nvSpPr>
          <p:spPr>
            <a:xfrm>
              <a:off x="3449950" y="4170837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6" name="Freeform 315"/>
            <p:cNvSpPr/>
            <p:nvPr/>
          </p:nvSpPr>
          <p:spPr>
            <a:xfrm>
              <a:off x="3616213" y="4329804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7" name="Freeform 316"/>
            <p:cNvSpPr/>
            <p:nvPr/>
          </p:nvSpPr>
          <p:spPr>
            <a:xfrm>
              <a:off x="3855835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8" name="Freeform 317"/>
            <p:cNvSpPr/>
            <p:nvPr/>
          </p:nvSpPr>
          <p:spPr>
            <a:xfrm>
              <a:off x="3990876" y="4170837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19" name="Freeform 318"/>
            <p:cNvSpPr/>
            <p:nvPr/>
          </p:nvSpPr>
          <p:spPr>
            <a:xfrm>
              <a:off x="4091649" y="428707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0" name="Freeform 319"/>
            <p:cNvSpPr/>
            <p:nvPr/>
          </p:nvSpPr>
          <p:spPr>
            <a:xfrm>
              <a:off x="4297257" y="4305388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21" name="Freeform 320"/>
            <p:cNvSpPr/>
            <p:nvPr/>
          </p:nvSpPr>
          <p:spPr>
            <a:xfrm>
              <a:off x="4569369" y="4230609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3" name="Freeform 422"/>
            <p:cNvSpPr/>
            <p:nvPr/>
          </p:nvSpPr>
          <p:spPr>
            <a:xfrm>
              <a:off x="1002713" y="3663665"/>
              <a:ext cx="4667799" cy="2881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90" h="1134">
                  <a:moveTo>
                    <a:pt x="9195" y="1134"/>
                  </a:moveTo>
                  <a:lnTo>
                    <a:pt x="0" y="1134"/>
                  </a:lnTo>
                  <a:lnTo>
                    <a:pt x="0" y="0"/>
                  </a:lnTo>
                  <a:lnTo>
                    <a:pt x="18390" y="0"/>
                  </a:lnTo>
                  <a:lnTo>
                    <a:pt x="18390" y="1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4" name="Freeform 423"/>
            <p:cNvSpPr/>
            <p:nvPr/>
          </p:nvSpPr>
          <p:spPr>
            <a:xfrm>
              <a:off x="1012613" y="3778377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5" name="Freeform 424"/>
            <p:cNvSpPr/>
            <p:nvPr/>
          </p:nvSpPr>
          <p:spPr>
            <a:xfrm>
              <a:off x="1164661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1211620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7" name="Freeform 426"/>
            <p:cNvSpPr/>
            <p:nvPr/>
          </p:nvSpPr>
          <p:spPr>
            <a:xfrm>
              <a:off x="1367984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8" name="Freeform 427"/>
            <p:cNvSpPr/>
            <p:nvPr/>
          </p:nvSpPr>
          <p:spPr>
            <a:xfrm>
              <a:off x="1534247" y="3796690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9" name="Freeform 428"/>
            <p:cNvSpPr/>
            <p:nvPr/>
          </p:nvSpPr>
          <p:spPr>
            <a:xfrm>
              <a:off x="1802298" y="3686302"/>
              <a:ext cx="195200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986">
                  <a:moveTo>
                    <a:pt x="311" y="882"/>
                  </a:moveTo>
                  <a:lnTo>
                    <a:pt x="137" y="499"/>
                  </a:lnTo>
                  <a:cubicBezTo>
                    <a:pt x="132" y="485"/>
                    <a:pt x="126" y="485"/>
                    <a:pt x="123" y="485"/>
                  </a:cubicBezTo>
                  <a:cubicBezTo>
                    <a:pt x="123" y="485"/>
                    <a:pt x="118" y="485"/>
                    <a:pt x="106" y="493"/>
                  </a:cubicBezTo>
                  <a:lnTo>
                    <a:pt x="14" y="563"/>
                  </a:lnTo>
                  <a:cubicBezTo>
                    <a:pt x="0" y="571"/>
                    <a:pt x="0" y="574"/>
                    <a:pt x="0" y="580"/>
                  </a:cubicBezTo>
                  <a:cubicBezTo>
                    <a:pt x="0" y="583"/>
                    <a:pt x="3" y="588"/>
                    <a:pt x="11" y="588"/>
                  </a:cubicBezTo>
                  <a:cubicBezTo>
                    <a:pt x="17" y="588"/>
                    <a:pt x="34" y="574"/>
                    <a:pt x="45" y="569"/>
                  </a:cubicBezTo>
                  <a:cubicBezTo>
                    <a:pt x="50" y="563"/>
                    <a:pt x="64" y="552"/>
                    <a:pt x="76" y="543"/>
                  </a:cubicBezTo>
                  <a:lnTo>
                    <a:pt x="269" y="972"/>
                  </a:lnTo>
                  <a:cubicBezTo>
                    <a:pt x="277" y="986"/>
                    <a:pt x="283" y="986"/>
                    <a:pt x="291" y="986"/>
                  </a:cubicBezTo>
                  <a:cubicBezTo>
                    <a:pt x="305" y="986"/>
                    <a:pt x="308" y="980"/>
                    <a:pt x="316" y="966"/>
                  </a:cubicBezTo>
                  <a:lnTo>
                    <a:pt x="764" y="39"/>
                  </a:lnTo>
                  <a:cubicBezTo>
                    <a:pt x="770" y="25"/>
                    <a:pt x="770" y="22"/>
                    <a:pt x="770" y="20"/>
                  </a:cubicBezTo>
                  <a:cubicBezTo>
                    <a:pt x="770" y="11"/>
                    <a:pt x="762" y="0"/>
                    <a:pt x="750" y="0"/>
                  </a:cubicBezTo>
                  <a:cubicBezTo>
                    <a:pt x="742" y="0"/>
                    <a:pt x="736" y="6"/>
                    <a:pt x="728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0" name="Freeform 429"/>
            <p:cNvSpPr/>
            <p:nvPr/>
          </p:nvSpPr>
          <p:spPr>
            <a:xfrm>
              <a:off x="1992675" y="3686302"/>
              <a:ext cx="150525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42">
                  <a:moveTo>
                    <a:pt x="29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594" y="0"/>
                  </a:lnTo>
                  <a:lnTo>
                    <a:pt x="594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1" name="Freeform 430"/>
            <p:cNvSpPr/>
            <p:nvPr/>
          </p:nvSpPr>
          <p:spPr>
            <a:xfrm>
              <a:off x="1999783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2" name="Freeform 431"/>
            <p:cNvSpPr/>
            <p:nvPr/>
          </p:nvSpPr>
          <p:spPr>
            <a:xfrm>
              <a:off x="2171884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3" name="Freeform 432"/>
            <p:cNvSpPr/>
            <p:nvPr/>
          </p:nvSpPr>
          <p:spPr>
            <a:xfrm>
              <a:off x="2218844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4" name="Freeform 433"/>
            <p:cNvSpPr/>
            <p:nvPr/>
          </p:nvSpPr>
          <p:spPr>
            <a:xfrm>
              <a:off x="2437651" y="3821107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5" name="Freeform 434"/>
            <p:cNvSpPr/>
            <p:nvPr/>
          </p:nvSpPr>
          <p:spPr>
            <a:xfrm>
              <a:off x="2689203" y="3721911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6" name="Freeform 435"/>
            <p:cNvSpPr/>
            <p:nvPr/>
          </p:nvSpPr>
          <p:spPr>
            <a:xfrm>
              <a:off x="2805713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2910294" y="3862312"/>
              <a:ext cx="29699" cy="752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297">
                  <a:moveTo>
                    <a:pt x="118" y="104"/>
                  </a:moveTo>
                  <a:cubicBezTo>
                    <a:pt x="118" y="39"/>
                    <a:pt x="92" y="0"/>
                    <a:pt x="53" y="0"/>
                  </a:cubicBezTo>
                  <a:cubicBezTo>
                    <a:pt x="20" y="0"/>
                    <a:pt x="0" y="25"/>
                    <a:pt x="0" y="53"/>
                  </a:cubicBezTo>
                  <a:cubicBezTo>
                    <a:pt x="0" y="78"/>
                    <a:pt x="20" y="106"/>
                    <a:pt x="53" y="106"/>
                  </a:cubicBezTo>
                  <a:cubicBezTo>
                    <a:pt x="64" y="106"/>
                    <a:pt x="78" y="101"/>
                    <a:pt x="90" y="92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5" y="90"/>
                    <a:pt x="95" y="90"/>
                    <a:pt x="95" y="104"/>
                  </a:cubicBezTo>
                  <a:cubicBezTo>
                    <a:pt x="95" y="179"/>
                    <a:pt x="62" y="238"/>
                    <a:pt x="28" y="272"/>
                  </a:cubicBezTo>
                  <a:cubicBezTo>
                    <a:pt x="17" y="280"/>
                    <a:pt x="17" y="283"/>
                    <a:pt x="17" y="286"/>
                  </a:cubicBezTo>
                  <a:cubicBezTo>
                    <a:pt x="17" y="294"/>
                    <a:pt x="22" y="297"/>
                    <a:pt x="25" y="297"/>
                  </a:cubicBezTo>
                  <a:cubicBezTo>
                    <a:pt x="36" y="297"/>
                    <a:pt x="118" y="221"/>
                    <a:pt x="11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3260080" y="3778377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4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6"/>
                    <a:pt x="423" y="395"/>
                  </a:cubicBezTo>
                  <a:cubicBezTo>
                    <a:pt x="440" y="359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70"/>
                    <a:pt x="392" y="426"/>
                    <a:pt x="353" y="426"/>
                  </a:cubicBezTo>
                  <a:cubicBezTo>
                    <a:pt x="325" y="426"/>
                    <a:pt x="322" y="401"/>
                    <a:pt x="322" y="381"/>
                  </a:cubicBezTo>
                  <a:cubicBezTo>
                    <a:pt x="322" y="359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6"/>
                  </a:cubicBezTo>
                  <a:cubicBezTo>
                    <a:pt x="202" y="412"/>
                    <a:pt x="162" y="426"/>
                    <a:pt x="134" y="426"/>
                  </a:cubicBezTo>
                  <a:cubicBezTo>
                    <a:pt x="84" y="426"/>
                    <a:pt x="70" y="373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3395122" y="3662139"/>
              <a:ext cx="65236" cy="161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6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300"/>
                    <a:pt x="101" y="336"/>
                  </a:cubicBezTo>
                  <a:cubicBezTo>
                    <a:pt x="101" y="471"/>
                    <a:pt x="115" y="611"/>
                    <a:pt x="118" y="625"/>
                  </a:cubicBezTo>
                  <a:cubicBezTo>
                    <a:pt x="118" y="630"/>
                    <a:pt x="120" y="636"/>
                    <a:pt x="129" y="636"/>
                  </a:cubicBezTo>
                  <a:cubicBezTo>
                    <a:pt x="140" y="636"/>
                    <a:pt x="140" y="630"/>
                    <a:pt x="140" y="622"/>
                  </a:cubicBezTo>
                  <a:cubicBezTo>
                    <a:pt x="140" y="622"/>
                    <a:pt x="146" y="560"/>
                    <a:pt x="148" y="518"/>
                  </a:cubicBezTo>
                  <a:cubicBezTo>
                    <a:pt x="154" y="457"/>
                    <a:pt x="157" y="398"/>
                    <a:pt x="157" y="336"/>
                  </a:cubicBezTo>
                  <a:cubicBezTo>
                    <a:pt x="157" y="300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3515948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1" name="Freeform 440"/>
            <p:cNvSpPr/>
            <p:nvPr/>
          </p:nvSpPr>
          <p:spPr>
            <a:xfrm>
              <a:off x="3562654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2" name="Freeform 441"/>
            <p:cNvSpPr/>
            <p:nvPr/>
          </p:nvSpPr>
          <p:spPr>
            <a:xfrm>
              <a:off x="3719017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3886041" y="3796690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4153331" y="3670024"/>
              <a:ext cx="195200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986">
                  <a:moveTo>
                    <a:pt x="311" y="882"/>
                  </a:moveTo>
                  <a:lnTo>
                    <a:pt x="137" y="499"/>
                  </a:lnTo>
                  <a:cubicBezTo>
                    <a:pt x="132" y="485"/>
                    <a:pt x="126" y="485"/>
                    <a:pt x="123" y="485"/>
                  </a:cubicBezTo>
                  <a:cubicBezTo>
                    <a:pt x="123" y="485"/>
                    <a:pt x="118" y="485"/>
                    <a:pt x="106" y="493"/>
                  </a:cubicBezTo>
                  <a:lnTo>
                    <a:pt x="14" y="563"/>
                  </a:lnTo>
                  <a:cubicBezTo>
                    <a:pt x="0" y="571"/>
                    <a:pt x="0" y="574"/>
                    <a:pt x="0" y="580"/>
                  </a:cubicBezTo>
                  <a:cubicBezTo>
                    <a:pt x="0" y="583"/>
                    <a:pt x="3" y="588"/>
                    <a:pt x="11" y="588"/>
                  </a:cubicBezTo>
                  <a:cubicBezTo>
                    <a:pt x="17" y="588"/>
                    <a:pt x="34" y="574"/>
                    <a:pt x="45" y="569"/>
                  </a:cubicBezTo>
                  <a:cubicBezTo>
                    <a:pt x="50" y="563"/>
                    <a:pt x="64" y="552"/>
                    <a:pt x="76" y="543"/>
                  </a:cubicBezTo>
                  <a:lnTo>
                    <a:pt x="269" y="972"/>
                  </a:lnTo>
                  <a:cubicBezTo>
                    <a:pt x="277" y="986"/>
                    <a:pt x="283" y="986"/>
                    <a:pt x="291" y="986"/>
                  </a:cubicBezTo>
                  <a:cubicBezTo>
                    <a:pt x="305" y="986"/>
                    <a:pt x="308" y="980"/>
                    <a:pt x="316" y="966"/>
                  </a:cubicBezTo>
                  <a:lnTo>
                    <a:pt x="764" y="39"/>
                  </a:lnTo>
                  <a:cubicBezTo>
                    <a:pt x="770" y="25"/>
                    <a:pt x="770" y="22"/>
                    <a:pt x="770" y="20"/>
                  </a:cubicBezTo>
                  <a:cubicBezTo>
                    <a:pt x="770" y="11"/>
                    <a:pt x="762" y="0"/>
                    <a:pt x="750" y="0"/>
                  </a:cubicBezTo>
                  <a:cubicBezTo>
                    <a:pt x="742" y="0"/>
                    <a:pt x="736" y="6"/>
                    <a:pt x="728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5" name="Freeform 444"/>
            <p:cNvSpPr/>
            <p:nvPr/>
          </p:nvSpPr>
          <p:spPr>
            <a:xfrm>
              <a:off x="4343962" y="3670024"/>
              <a:ext cx="580524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88" h="42">
                  <a:moveTo>
                    <a:pt x="114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288" y="0"/>
                  </a:lnTo>
                  <a:lnTo>
                    <a:pt x="228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6" name="Freeform 445"/>
            <p:cNvSpPr/>
            <p:nvPr/>
          </p:nvSpPr>
          <p:spPr>
            <a:xfrm>
              <a:off x="4351070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7" name="Freeform 446"/>
            <p:cNvSpPr/>
            <p:nvPr/>
          </p:nvSpPr>
          <p:spPr>
            <a:xfrm>
              <a:off x="4562770" y="3742768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38" y="350"/>
                    <a:pt x="658" y="350"/>
                    <a:pt x="658" y="331"/>
                  </a:cubicBezTo>
                  <a:cubicBezTo>
                    <a:pt x="658" y="308"/>
                    <a:pt x="638" y="308"/>
                    <a:pt x="624" y="308"/>
                  </a:cubicBezTo>
                  <a:lnTo>
                    <a:pt x="350" y="308"/>
                  </a:lnTo>
                  <a:lnTo>
                    <a:pt x="350" y="34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08" y="0"/>
                    <a:pt x="308" y="20"/>
                    <a:pt x="308" y="34"/>
                  </a:cubicBezTo>
                  <a:lnTo>
                    <a:pt x="308" y="308"/>
                  </a:lnTo>
                  <a:lnTo>
                    <a:pt x="34" y="308"/>
                  </a:lnTo>
                  <a:cubicBezTo>
                    <a:pt x="20" y="308"/>
                    <a:pt x="0" y="308"/>
                    <a:pt x="0" y="331"/>
                  </a:cubicBezTo>
                  <a:cubicBezTo>
                    <a:pt x="0" y="350"/>
                    <a:pt x="20" y="350"/>
                    <a:pt x="34" y="350"/>
                  </a:cubicBezTo>
                  <a:lnTo>
                    <a:pt x="308" y="350"/>
                  </a:lnTo>
                  <a:lnTo>
                    <a:pt x="308" y="625"/>
                  </a:lnTo>
                  <a:cubicBezTo>
                    <a:pt x="308" y="639"/>
                    <a:pt x="308" y="658"/>
                    <a:pt x="330" y="658"/>
                  </a:cubicBezTo>
                  <a:cubicBezTo>
                    <a:pt x="350" y="658"/>
                    <a:pt x="350" y="639"/>
                    <a:pt x="350" y="62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8" name="Freeform 447"/>
            <p:cNvSpPr/>
            <p:nvPr/>
          </p:nvSpPr>
          <p:spPr>
            <a:xfrm>
              <a:off x="4820667" y="3721911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49" name="Freeform 448"/>
            <p:cNvSpPr/>
            <p:nvPr/>
          </p:nvSpPr>
          <p:spPr>
            <a:xfrm>
              <a:off x="4953677" y="3700545"/>
              <a:ext cx="10407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986">
                  <a:moveTo>
                    <a:pt x="42" y="36"/>
                  </a:moveTo>
                  <a:cubicBezTo>
                    <a:pt x="42" y="17"/>
                    <a:pt x="42" y="0"/>
                    <a:pt x="22" y="0"/>
                  </a:cubicBezTo>
                  <a:cubicBezTo>
                    <a:pt x="0" y="0"/>
                    <a:pt x="0" y="17"/>
                    <a:pt x="0" y="36"/>
                  </a:cubicBezTo>
                  <a:lnTo>
                    <a:pt x="0" y="952"/>
                  </a:lnTo>
                  <a:cubicBezTo>
                    <a:pt x="0" y="969"/>
                    <a:pt x="0" y="986"/>
                    <a:pt x="22" y="986"/>
                  </a:cubicBezTo>
                  <a:cubicBezTo>
                    <a:pt x="42" y="986"/>
                    <a:pt x="42" y="969"/>
                    <a:pt x="42" y="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0" name="Freeform 449"/>
            <p:cNvSpPr/>
            <p:nvPr/>
          </p:nvSpPr>
          <p:spPr>
            <a:xfrm>
              <a:off x="5000637" y="3778377"/>
              <a:ext cx="135549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5" h="448">
                  <a:moveTo>
                    <a:pt x="59" y="378"/>
                  </a:moveTo>
                  <a:cubicBezTo>
                    <a:pt x="56" y="395"/>
                    <a:pt x="50" y="417"/>
                    <a:pt x="50" y="423"/>
                  </a:cubicBezTo>
                  <a:cubicBezTo>
                    <a:pt x="50" y="440"/>
                    <a:pt x="64" y="448"/>
                    <a:pt x="78" y="448"/>
                  </a:cubicBezTo>
                  <a:cubicBezTo>
                    <a:pt x="90" y="448"/>
                    <a:pt x="109" y="440"/>
                    <a:pt x="115" y="420"/>
                  </a:cubicBezTo>
                  <a:cubicBezTo>
                    <a:pt x="115" y="420"/>
                    <a:pt x="129" y="373"/>
                    <a:pt x="134" y="347"/>
                  </a:cubicBezTo>
                  <a:lnTo>
                    <a:pt x="154" y="258"/>
                  </a:lnTo>
                  <a:cubicBezTo>
                    <a:pt x="162" y="238"/>
                    <a:pt x="168" y="216"/>
                    <a:pt x="171" y="193"/>
                  </a:cubicBezTo>
                  <a:cubicBezTo>
                    <a:pt x="176" y="176"/>
                    <a:pt x="185" y="146"/>
                    <a:pt x="185" y="143"/>
                  </a:cubicBezTo>
                  <a:cubicBezTo>
                    <a:pt x="199" y="112"/>
                    <a:pt x="252" y="22"/>
                    <a:pt x="347" y="22"/>
                  </a:cubicBezTo>
                  <a:cubicBezTo>
                    <a:pt x="392" y="22"/>
                    <a:pt x="400" y="59"/>
                    <a:pt x="400" y="92"/>
                  </a:cubicBezTo>
                  <a:cubicBezTo>
                    <a:pt x="400" y="151"/>
                    <a:pt x="350" y="280"/>
                    <a:pt x="336" y="322"/>
                  </a:cubicBezTo>
                  <a:cubicBezTo>
                    <a:pt x="328" y="345"/>
                    <a:pt x="325" y="356"/>
                    <a:pt x="325" y="367"/>
                  </a:cubicBezTo>
                  <a:cubicBezTo>
                    <a:pt x="325" y="415"/>
                    <a:pt x="361" y="448"/>
                    <a:pt x="406" y="448"/>
                  </a:cubicBezTo>
                  <a:cubicBezTo>
                    <a:pt x="498" y="448"/>
                    <a:pt x="535" y="305"/>
                    <a:pt x="535" y="297"/>
                  </a:cubicBezTo>
                  <a:cubicBezTo>
                    <a:pt x="535" y="286"/>
                    <a:pt x="526" y="286"/>
                    <a:pt x="524" y="286"/>
                  </a:cubicBezTo>
                  <a:cubicBezTo>
                    <a:pt x="515" y="286"/>
                    <a:pt x="515" y="289"/>
                    <a:pt x="510" y="305"/>
                  </a:cubicBezTo>
                  <a:cubicBezTo>
                    <a:pt x="490" y="373"/>
                    <a:pt x="456" y="426"/>
                    <a:pt x="409" y="426"/>
                  </a:cubicBezTo>
                  <a:cubicBezTo>
                    <a:pt x="392" y="426"/>
                    <a:pt x="384" y="417"/>
                    <a:pt x="384" y="395"/>
                  </a:cubicBezTo>
                  <a:cubicBezTo>
                    <a:pt x="384" y="370"/>
                    <a:pt x="395" y="345"/>
                    <a:pt x="403" y="325"/>
                  </a:cubicBezTo>
                  <a:cubicBezTo>
                    <a:pt x="423" y="272"/>
                    <a:pt x="462" y="162"/>
                    <a:pt x="462" y="106"/>
                  </a:cubicBezTo>
                  <a:cubicBezTo>
                    <a:pt x="462" y="39"/>
                    <a:pt x="420" y="0"/>
                    <a:pt x="350" y="0"/>
                  </a:cubicBezTo>
                  <a:cubicBezTo>
                    <a:pt x="260" y="0"/>
                    <a:pt x="213" y="64"/>
                    <a:pt x="196" y="87"/>
                  </a:cubicBezTo>
                  <a:cubicBezTo>
                    <a:pt x="190" y="31"/>
                    <a:pt x="148" y="0"/>
                    <a:pt x="104" y="0"/>
                  </a:cubicBezTo>
                  <a:cubicBezTo>
                    <a:pt x="59" y="0"/>
                    <a:pt x="39" y="39"/>
                    <a:pt x="31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11" y="162"/>
                    <a:pt x="11" y="162"/>
                  </a:cubicBezTo>
                  <a:cubicBezTo>
                    <a:pt x="22" y="162"/>
                    <a:pt x="22" y="162"/>
                    <a:pt x="28" y="140"/>
                  </a:cubicBezTo>
                  <a:cubicBezTo>
                    <a:pt x="45" y="70"/>
                    <a:pt x="64" y="22"/>
                    <a:pt x="101" y="22"/>
                  </a:cubicBezTo>
                  <a:cubicBezTo>
                    <a:pt x="120" y="22"/>
                    <a:pt x="132" y="34"/>
                    <a:pt x="132" y="67"/>
                  </a:cubicBezTo>
                  <a:cubicBezTo>
                    <a:pt x="132" y="87"/>
                    <a:pt x="129" y="98"/>
                    <a:pt x="115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1" name="Freeform 450"/>
            <p:cNvSpPr/>
            <p:nvPr/>
          </p:nvSpPr>
          <p:spPr>
            <a:xfrm>
              <a:off x="5212337" y="3742768"/>
              <a:ext cx="166771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658">
                  <a:moveTo>
                    <a:pt x="350" y="350"/>
                  </a:moveTo>
                  <a:lnTo>
                    <a:pt x="624" y="350"/>
                  </a:lnTo>
                  <a:cubicBezTo>
                    <a:pt x="638" y="350"/>
                    <a:pt x="658" y="350"/>
                    <a:pt x="658" y="331"/>
                  </a:cubicBezTo>
                  <a:cubicBezTo>
                    <a:pt x="658" y="308"/>
                    <a:pt x="638" y="308"/>
                    <a:pt x="624" y="308"/>
                  </a:cubicBezTo>
                  <a:lnTo>
                    <a:pt x="350" y="308"/>
                  </a:lnTo>
                  <a:lnTo>
                    <a:pt x="350" y="34"/>
                  </a:lnTo>
                  <a:cubicBezTo>
                    <a:pt x="350" y="20"/>
                    <a:pt x="350" y="0"/>
                    <a:pt x="330" y="0"/>
                  </a:cubicBezTo>
                  <a:cubicBezTo>
                    <a:pt x="308" y="0"/>
                    <a:pt x="308" y="20"/>
                    <a:pt x="308" y="34"/>
                  </a:cubicBezTo>
                  <a:lnTo>
                    <a:pt x="308" y="308"/>
                  </a:lnTo>
                  <a:lnTo>
                    <a:pt x="34" y="308"/>
                  </a:lnTo>
                  <a:cubicBezTo>
                    <a:pt x="20" y="308"/>
                    <a:pt x="0" y="308"/>
                    <a:pt x="0" y="331"/>
                  </a:cubicBezTo>
                  <a:cubicBezTo>
                    <a:pt x="0" y="350"/>
                    <a:pt x="20" y="350"/>
                    <a:pt x="34" y="350"/>
                  </a:cubicBezTo>
                  <a:lnTo>
                    <a:pt x="308" y="350"/>
                  </a:lnTo>
                  <a:lnTo>
                    <a:pt x="308" y="625"/>
                  </a:lnTo>
                  <a:cubicBezTo>
                    <a:pt x="308" y="639"/>
                    <a:pt x="308" y="658"/>
                    <a:pt x="330" y="658"/>
                  </a:cubicBezTo>
                  <a:cubicBezTo>
                    <a:pt x="350" y="658"/>
                    <a:pt x="350" y="639"/>
                    <a:pt x="350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2" name="Freeform 451"/>
            <p:cNvSpPr/>
            <p:nvPr/>
          </p:nvSpPr>
          <p:spPr>
            <a:xfrm>
              <a:off x="5470234" y="3721911"/>
              <a:ext cx="83005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658">
                  <a:moveTo>
                    <a:pt x="204" y="25"/>
                  </a:moveTo>
                  <a:cubicBezTo>
                    <a:pt x="204" y="3"/>
                    <a:pt x="204" y="0"/>
                    <a:pt x="182" y="0"/>
                  </a:cubicBezTo>
                  <a:cubicBezTo>
                    <a:pt x="120" y="64"/>
                    <a:pt x="31" y="64"/>
                    <a:pt x="0" y="64"/>
                  </a:cubicBezTo>
                  <a:lnTo>
                    <a:pt x="0" y="95"/>
                  </a:lnTo>
                  <a:cubicBezTo>
                    <a:pt x="20" y="95"/>
                    <a:pt x="78" y="95"/>
                    <a:pt x="129" y="67"/>
                  </a:cubicBezTo>
                  <a:lnTo>
                    <a:pt x="129" y="580"/>
                  </a:lnTo>
                  <a:cubicBezTo>
                    <a:pt x="129" y="616"/>
                    <a:pt x="126" y="627"/>
                    <a:pt x="36" y="627"/>
                  </a:cubicBezTo>
                  <a:lnTo>
                    <a:pt x="6" y="627"/>
                  </a:lnTo>
                  <a:lnTo>
                    <a:pt x="6" y="658"/>
                  </a:lnTo>
                  <a:cubicBezTo>
                    <a:pt x="42" y="655"/>
                    <a:pt x="126" y="655"/>
                    <a:pt x="168" y="655"/>
                  </a:cubicBezTo>
                  <a:cubicBezTo>
                    <a:pt x="207" y="655"/>
                    <a:pt x="294" y="655"/>
                    <a:pt x="328" y="658"/>
                  </a:cubicBezTo>
                  <a:lnTo>
                    <a:pt x="328" y="627"/>
                  </a:lnTo>
                  <a:lnTo>
                    <a:pt x="297" y="627"/>
                  </a:lnTo>
                  <a:cubicBezTo>
                    <a:pt x="207" y="627"/>
                    <a:pt x="204" y="616"/>
                    <a:pt x="204" y="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3" name="Freeform 452"/>
            <p:cNvSpPr/>
            <p:nvPr/>
          </p:nvSpPr>
          <p:spPr>
            <a:xfrm>
              <a:off x="5587000" y="3700545"/>
              <a:ext cx="55844" cy="2505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6">
                  <a:moveTo>
                    <a:pt x="218" y="510"/>
                  </a:moveTo>
                  <a:cubicBezTo>
                    <a:pt x="221" y="499"/>
                    <a:pt x="221" y="496"/>
                    <a:pt x="221" y="493"/>
                  </a:cubicBezTo>
                  <a:cubicBezTo>
                    <a:pt x="221" y="490"/>
                    <a:pt x="221" y="487"/>
                    <a:pt x="218" y="476"/>
                  </a:cubicBezTo>
                  <a:lnTo>
                    <a:pt x="42" y="22"/>
                  </a:ln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8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lnTo>
                    <a:pt x="182" y="493"/>
                  </a:lnTo>
                  <a:lnTo>
                    <a:pt x="6" y="950"/>
                  </a:lnTo>
                  <a:cubicBezTo>
                    <a:pt x="0" y="961"/>
                    <a:pt x="0" y="964"/>
                    <a:pt x="0" y="966"/>
                  </a:cubicBezTo>
                  <a:cubicBezTo>
                    <a:pt x="0" y="978"/>
                    <a:pt x="8" y="986"/>
                    <a:pt x="20" y="986"/>
                  </a:cubicBezTo>
                  <a:cubicBezTo>
                    <a:pt x="34" y="986"/>
                    <a:pt x="36" y="978"/>
                    <a:pt x="42" y="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4" name="Freeform 453"/>
            <p:cNvSpPr/>
            <p:nvPr/>
          </p:nvSpPr>
          <p:spPr>
            <a:xfrm>
              <a:off x="905748" y="3588886"/>
              <a:ext cx="4834823" cy="95609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C4BC96">
                <a:alpha val="20000"/>
              </a:srgbClr>
            </a:solidFill>
            <a:ln w="0">
              <a:solidFill>
                <a:srgbClr val="CC15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88810" y="4743885"/>
            <a:ext cx="3524773" cy="1225961"/>
            <a:chOff x="1488810" y="4743885"/>
            <a:chExt cx="3524773" cy="1225961"/>
          </a:xfrm>
        </p:grpSpPr>
        <p:sp>
          <p:nvSpPr>
            <p:cNvPr id="363" name="Freeform 362"/>
            <p:cNvSpPr/>
            <p:nvPr/>
          </p:nvSpPr>
          <p:spPr>
            <a:xfrm>
              <a:off x="1687817" y="4806709"/>
              <a:ext cx="3049337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14" h="1859">
                  <a:moveTo>
                    <a:pt x="6008" y="1859"/>
                  </a:moveTo>
                  <a:lnTo>
                    <a:pt x="0" y="1859"/>
                  </a:lnTo>
                  <a:lnTo>
                    <a:pt x="0" y="0"/>
                  </a:lnTo>
                  <a:lnTo>
                    <a:pt x="12014" y="0"/>
                  </a:lnTo>
                  <a:lnTo>
                    <a:pt x="12014" y="1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4" name="Freeform 363"/>
            <p:cNvSpPr/>
            <p:nvPr/>
          </p:nvSpPr>
          <p:spPr>
            <a:xfrm>
              <a:off x="1743662" y="4937699"/>
              <a:ext cx="52798" cy="30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21">
                  <a:moveTo>
                    <a:pt x="106" y="0"/>
                  </a:moveTo>
                  <a:lnTo>
                    <a:pt x="0" y="108"/>
                  </a:lnTo>
                  <a:lnTo>
                    <a:pt x="13" y="121"/>
                  </a:lnTo>
                  <a:lnTo>
                    <a:pt x="106" y="42"/>
                  </a:lnTo>
                  <a:lnTo>
                    <a:pt x="194" y="121"/>
                  </a:lnTo>
                  <a:lnTo>
                    <a:pt x="209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5" name="Freeform 364"/>
            <p:cNvSpPr/>
            <p:nvPr/>
          </p:nvSpPr>
          <p:spPr>
            <a:xfrm>
              <a:off x="1697970" y="4985262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6" name="Freeform 365"/>
            <p:cNvSpPr/>
            <p:nvPr/>
          </p:nvSpPr>
          <p:spPr>
            <a:xfrm>
              <a:off x="1829205" y="4957284"/>
              <a:ext cx="101281" cy="101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0" h="400">
                  <a:moveTo>
                    <a:pt x="213" y="213"/>
                  </a:moveTo>
                  <a:lnTo>
                    <a:pt x="381" y="213"/>
                  </a:lnTo>
                  <a:cubicBezTo>
                    <a:pt x="387" y="213"/>
                    <a:pt x="400" y="213"/>
                    <a:pt x="400" y="200"/>
                  </a:cubicBezTo>
                  <a:cubicBezTo>
                    <a:pt x="400" y="187"/>
                    <a:pt x="387" y="187"/>
                    <a:pt x="381" y="187"/>
                  </a:cubicBezTo>
                  <a:lnTo>
                    <a:pt x="213" y="187"/>
                  </a:lnTo>
                  <a:lnTo>
                    <a:pt x="213" y="20"/>
                  </a:lnTo>
                  <a:cubicBezTo>
                    <a:pt x="213" y="13"/>
                    <a:pt x="213" y="0"/>
                    <a:pt x="200" y="0"/>
                  </a:cubicBezTo>
                  <a:cubicBezTo>
                    <a:pt x="187" y="0"/>
                    <a:pt x="187" y="13"/>
                    <a:pt x="187" y="20"/>
                  </a:cubicBezTo>
                  <a:lnTo>
                    <a:pt x="187" y="187"/>
                  </a:lnTo>
                  <a:lnTo>
                    <a:pt x="20" y="187"/>
                  </a:lnTo>
                  <a:cubicBezTo>
                    <a:pt x="13" y="187"/>
                    <a:pt x="0" y="187"/>
                    <a:pt x="0" y="200"/>
                  </a:cubicBezTo>
                  <a:cubicBezTo>
                    <a:pt x="0" y="213"/>
                    <a:pt x="13" y="213"/>
                    <a:pt x="20" y="213"/>
                  </a:cubicBezTo>
                  <a:lnTo>
                    <a:pt x="187" y="213"/>
                  </a:lnTo>
                  <a:lnTo>
                    <a:pt x="187" y="381"/>
                  </a:lnTo>
                  <a:cubicBezTo>
                    <a:pt x="187" y="387"/>
                    <a:pt x="187" y="400"/>
                    <a:pt x="200" y="400"/>
                  </a:cubicBezTo>
                  <a:cubicBezTo>
                    <a:pt x="213" y="400"/>
                    <a:pt x="213" y="389"/>
                    <a:pt x="213" y="3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7" name="Freeform 366"/>
            <p:cNvSpPr/>
            <p:nvPr/>
          </p:nvSpPr>
          <p:spPr>
            <a:xfrm>
              <a:off x="1973130" y="4976360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8" name="Freeform 367"/>
            <p:cNvSpPr/>
            <p:nvPr/>
          </p:nvSpPr>
          <p:spPr>
            <a:xfrm>
              <a:off x="2009935" y="5036640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69" name="Freeform 368"/>
            <p:cNvSpPr/>
            <p:nvPr/>
          </p:nvSpPr>
          <p:spPr>
            <a:xfrm>
              <a:off x="2132792" y="4976360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0" name="Freeform 369"/>
            <p:cNvSpPr/>
            <p:nvPr/>
          </p:nvSpPr>
          <p:spPr>
            <a:xfrm>
              <a:off x="2264026" y="5051138"/>
              <a:ext cx="130980" cy="462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183">
                  <a:moveTo>
                    <a:pt x="491" y="31"/>
                  </a:moveTo>
                  <a:cubicBezTo>
                    <a:pt x="502" y="31"/>
                    <a:pt x="517" y="31"/>
                    <a:pt x="517" y="15"/>
                  </a:cubicBezTo>
                  <a:cubicBezTo>
                    <a:pt x="517" y="0"/>
                    <a:pt x="502" y="0"/>
                    <a:pt x="491" y="0"/>
                  </a:cubicBezTo>
                  <a:lnTo>
                    <a:pt x="26" y="0"/>
                  </a:lnTo>
                  <a:cubicBezTo>
                    <a:pt x="15" y="0"/>
                    <a:pt x="0" y="0"/>
                    <a:pt x="0" y="15"/>
                  </a:cubicBezTo>
                  <a:cubicBezTo>
                    <a:pt x="0" y="31"/>
                    <a:pt x="15" y="31"/>
                    <a:pt x="26" y="31"/>
                  </a:cubicBezTo>
                  <a:close/>
                  <a:moveTo>
                    <a:pt x="491" y="183"/>
                  </a:moveTo>
                  <a:cubicBezTo>
                    <a:pt x="502" y="183"/>
                    <a:pt x="517" y="183"/>
                    <a:pt x="517" y="167"/>
                  </a:cubicBezTo>
                  <a:cubicBezTo>
                    <a:pt x="517" y="152"/>
                    <a:pt x="502" y="152"/>
                    <a:pt x="491" y="152"/>
                  </a:cubicBezTo>
                  <a:lnTo>
                    <a:pt x="26" y="152"/>
                  </a:lnTo>
                  <a:cubicBezTo>
                    <a:pt x="15" y="152"/>
                    <a:pt x="0" y="152"/>
                    <a:pt x="0" y="167"/>
                  </a:cubicBezTo>
                  <a:cubicBezTo>
                    <a:pt x="0" y="183"/>
                    <a:pt x="15" y="183"/>
                    <a:pt x="26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1" name="Freeform 370"/>
            <p:cNvSpPr/>
            <p:nvPr/>
          </p:nvSpPr>
          <p:spPr>
            <a:xfrm>
              <a:off x="2481818" y="4806709"/>
              <a:ext cx="178447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1859">
                  <a:moveTo>
                    <a:pt x="275" y="1705"/>
                  </a:moveTo>
                  <a:lnTo>
                    <a:pt x="108" y="928"/>
                  </a:lnTo>
                  <a:lnTo>
                    <a:pt x="4" y="1089"/>
                  </a:lnTo>
                  <a:cubicBezTo>
                    <a:pt x="0" y="1096"/>
                    <a:pt x="0" y="1098"/>
                    <a:pt x="0" y="1098"/>
                  </a:cubicBezTo>
                  <a:cubicBezTo>
                    <a:pt x="0" y="1100"/>
                    <a:pt x="11" y="1109"/>
                    <a:pt x="11" y="1111"/>
                  </a:cubicBezTo>
                  <a:lnTo>
                    <a:pt x="64" y="1027"/>
                  </a:lnTo>
                  <a:lnTo>
                    <a:pt x="242" y="1859"/>
                  </a:lnTo>
                  <a:cubicBezTo>
                    <a:pt x="268" y="1859"/>
                    <a:pt x="271" y="1859"/>
                    <a:pt x="275" y="1837"/>
                  </a:cubicBezTo>
                  <a:lnTo>
                    <a:pt x="702" y="31"/>
                  </a:lnTo>
                  <a:cubicBezTo>
                    <a:pt x="704" y="26"/>
                    <a:pt x="704" y="20"/>
                    <a:pt x="704" y="15"/>
                  </a:cubicBezTo>
                  <a:cubicBezTo>
                    <a:pt x="704" y="7"/>
                    <a:pt x="700" y="0"/>
                    <a:pt x="689" y="0"/>
                  </a:cubicBezTo>
                  <a:cubicBezTo>
                    <a:pt x="678" y="0"/>
                    <a:pt x="675" y="11"/>
                    <a:pt x="67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2" name="Freeform 371"/>
            <p:cNvSpPr/>
            <p:nvPr/>
          </p:nvSpPr>
          <p:spPr>
            <a:xfrm>
              <a:off x="2656204" y="4806709"/>
              <a:ext cx="1494081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7" h="33">
                  <a:moveTo>
                    <a:pt x="2944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5887" y="0"/>
                  </a:lnTo>
                  <a:lnTo>
                    <a:pt x="588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3" name="Freeform 372"/>
            <p:cNvSpPr/>
            <p:nvPr/>
          </p:nvSpPr>
          <p:spPr>
            <a:xfrm>
              <a:off x="2675749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4" name="Freeform 373"/>
            <p:cNvSpPr/>
            <p:nvPr/>
          </p:nvSpPr>
          <p:spPr>
            <a:xfrm>
              <a:off x="2742761" y="4992384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5" name="Freeform 374"/>
            <p:cNvSpPr/>
            <p:nvPr/>
          </p:nvSpPr>
          <p:spPr>
            <a:xfrm>
              <a:off x="2840997" y="4985262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6" name="Freeform 375"/>
            <p:cNvSpPr/>
            <p:nvPr/>
          </p:nvSpPr>
          <p:spPr>
            <a:xfrm>
              <a:off x="2968423" y="5036640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7" name="Freeform 376"/>
            <p:cNvSpPr/>
            <p:nvPr/>
          </p:nvSpPr>
          <p:spPr>
            <a:xfrm>
              <a:off x="3091787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8" name="Freeform 377"/>
            <p:cNvSpPr/>
            <p:nvPr/>
          </p:nvSpPr>
          <p:spPr>
            <a:xfrm>
              <a:off x="3176061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79" name="Freeform 378"/>
            <p:cNvSpPr/>
            <p:nvPr/>
          </p:nvSpPr>
          <p:spPr>
            <a:xfrm>
              <a:off x="3250181" y="4992384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0" name="Freeform 379"/>
            <p:cNvSpPr/>
            <p:nvPr/>
          </p:nvSpPr>
          <p:spPr>
            <a:xfrm>
              <a:off x="3391060" y="5070214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1" name="Freeform 380"/>
            <p:cNvSpPr/>
            <p:nvPr/>
          </p:nvSpPr>
          <p:spPr>
            <a:xfrm>
              <a:off x="3600475" y="4903616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2" name="Freeform 381"/>
            <p:cNvSpPr/>
            <p:nvPr/>
          </p:nvSpPr>
          <p:spPr>
            <a:xfrm>
              <a:off x="3772323" y="4937699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3" name="Freeform 382"/>
            <p:cNvSpPr/>
            <p:nvPr/>
          </p:nvSpPr>
          <p:spPr>
            <a:xfrm>
              <a:off x="3969554" y="4859359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4" name="Freeform 383"/>
            <p:cNvSpPr/>
            <p:nvPr/>
          </p:nvSpPr>
          <p:spPr>
            <a:xfrm>
              <a:off x="3717240" y="5127443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5" name="Freeform 384"/>
            <p:cNvSpPr/>
            <p:nvPr/>
          </p:nvSpPr>
          <p:spPr>
            <a:xfrm>
              <a:off x="3815983" y="5120066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6" name="Freeform 385"/>
            <p:cNvSpPr/>
            <p:nvPr/>
          </p:nvSpPr>
          <p:spPr>
            <a:xfrm>
              <a:off x="3594383" y="5070214"/>
              <a:ext cx="455890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7" h="33">
                  <a:moveTo>
                    <a:pt x="900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1797" y="0"/>
                  </a:lnTo>
                  <a:lnTo>
                    <a:pt x="1797" y="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7" name="Freeform 386"/>
            <p:cNvSpPr/>
            <p:nvPr/>
          </p:nvSpPr>
          <p:spPr>
            <a:xfrm>
              <a:off x="4085049" y="4976360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8" name="Freeform 387"/>
            <p:cNvSpPr/>
            <p:nvPr/>
          </p:nvSpPr>
          <p:spPr>
            <a:xfrm>
              <a:off x="4173384" y="4976360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89" name="Freeform 388"/>
            <p:cNvSpPr/>
            <p:nvPr/>
          </p:nvSpPr>
          <p:spPr>
            <a:xfrm>
              <a:off x="4210191" y="5036640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0" name="Freeform 389"/>
            <p:cNvSpPr/>
            <p:nvPr/>
          </p:nvSpPr>
          <p:spPr>
            <a:xfrm>
              <a:off x="4382292" y="5070214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1" name="Freeform 390"/>
            <p:cNvSpPr/>
            <p:nvPr/>
          </p:nvSpPr>
          <p:spPr>
            <a:xfrm>
              <a:off x="4580030" y="4992384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>
              <a:off x="4671412" y="4976360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3" name="Freeform 392"/>
            <p:cNvSpPr/>
            <p:nvPr/>
          </p:nvSpPr>
          <p:spPr>
            <a:xfrm>
              <a:off x="1673349" y="5449703"/>
              <a:ext cx="3163818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65" h="1859">
                  <a:moveTo>
                    <a:pt x="6233" y="1859"/>
                  </a:moveTo>
                  <a:lnTo>
                    <a:pt x="0" y="1859"/>
                  </a:lnTo>
                  <a:lnTo>
                    <a:pt x="0" y="0"/>
                  </a:lnTo>
                  <a:lnTo>
                    <a:pt x="12465" y="0"/>
                  </a:lnTo>
                  <a:lnTo>
                    <a:pt x="12465" y="1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4" name="Freeform 393"/>
            <p:cNvSpPr/>
            <p:nvPr/>
          </p:nvSpPr>
          <p:spPr>
            <a:xfrm>
              <a:off x="1729192" y="5559327"/>
              <a:ext cx="52798" cy="30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121">
                  <a:moveTo>
                    <a:pt x="106" y="0"/>
                  </a:moveTo>
                  <a:lnTo>
                    <a:pt x="0" y="108"/>
                  </a:lnTo>
                  <a:lnTo>
                    <a:pt x="13" y="121"/>
                  </a:lnTo>
                  <a:lnTo>
                    <a:pt x="106" y="42"/>
                  </a:lnTo>
                  <a:lnTo>
                    <a:pt x="194" y="121"/>
                  </a:lnTo>
                  <a:lnTo>
                    <a:pt x="209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5" name="Freeform 394"/>
            <p:cNvSpPr/>
            <p:nvPr/>
          </p:nvSpPr>
          <p:spPr>
            <a:xfrm>
              <a:off x="1683502" y="5606891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6" name="Freeform 395"/>
            <p:cNvSpPr/>
            <p:nvPr/>
          </p:nvSpPr>
          <p:spPr>
            <a:xfrm>
              <a:off x="1819559" y="5626475"/>
              <a:ext cx="92904" cy="71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29">
                  <a:moveTo>
                    <a:pt x="345" y="29"/>
                  </a:moveTo>
                  <a:cubicBezTo>
                    <a:pt x="354" y="29"/>
                    <a:pt x="367" y="29"/>
                    <a:pt x="367" y="15"/>
                  </a:cubicBezTo>
                  <a:cubicBezTo>
                    <a:pt x="367" y="0"/>
                    <a:pt x="356" y="0"/>
                    <a:pt x="345" y="0"/>
                  </a:cubicBezTo>
                  <a:lnTo>
                    <a:pt x="22" y="0"/>
                  </a:lnTo>
                  <a:cubicBezTo>
                    <a:pt x="13" y="0"/>
                    <a:pt x="0" y="0"/>
                    <a:pt x="0" y="13"/>
                  </a:cubicBezTo>
                  <a:cubicBezTo>
                    <a:pt x="0" y="29"/>
                    <a:pt x="13" y="29"/>
                    <a:pt x="2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7" name="Freeform 396"/>
            <p:cNvSpPr/>
            <p:nvPr/>
          </p:nvSpPr>
          <p:spPr>
            <a:xfrm>
              <a:off x="1960946" y="5597988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8" name="Freeform 397"/>
            <p:cNvSpPr/>
            <p:nvPr/>
          </p:nvSpPr>
          <p:spPr>
            <a:xfrm>
              <a:off x="1997752" y="565852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399" name="Freeform 398"/>
            <p:cNvSpPr/>
            <p:nvPr/>
          </p:nvSpPr>
          <p:spPr>
            <a:xfrm>
              <a:off x="2120609" y="5597988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0" name="Freeform 399"/>
            <p:cNvSpPr/>
            <p:nvPr/>
          </p:nvSpPr>
          <p:spPr>
            <a:xfrm>
              <a:off x="2251842" y="5673530"/>
              <a:ext cx="130980" cy="462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183">
                  <a:moveTo>
                    <a:pt x="491" y="31"/>
                  </a:moveTo>
                  <a:cubicBezTo>
                    <a:pt x="502" y="31"/>
                    <a:pt x="517" y="31"/>
                    <a:pt x="517" y="15"/>
                  </a:cubicBezTo>
                  <a:cubicBezTo>
                    <a:pt x="517" y="0"/>
                    <a:pt x="502" y="0"/>
                    <a:pt x="491" y="0"/>
                  </a:cubicBezTo>
                  <a:lnTo>
                    <a:pt x="26" y="0"/>
                  </a:lnTo>
                  <a:cubicBezTo>
                    <a:pt x="15" y="0"/>
                    <a:pt x="0" y="0"/>
                    <a:pt x="0" y="15"/>
                  </a:cubicBezTo>
                  <a:cubicBezTo>
                    <a:pt x="0" y="31"/>
                    <a:pt x="15" y="31"/>
                    <a:pt x="26" y="31"/>
                  </a:cubicBezTo>
                  <a:close/>
                  <a:moveTo>
                    <a:pt x="491" y="183"/>
                  </a:moveTo>
                  <a:cubicBezTo>
                    <a:pt x="502" y="183"/>
                    <a:pt x="517" y="183"/>
                    <a:pt x="517" y="167"/>
                  </a:cubicBezTo>
                  <a:cubicBezTo>
                    <a:pt x="517" y="152"/>
                    <a:pt x="502" y="152"/>
                    <a:pt x="491" y="152"/>
                  </a:cubicBezTo>
                  <a:lnTo>
                    <a:pt x="26" y="152"/>
                  </a:lnTo>
                  <a:cubicBezTo>
                    <a:pt x="15" y="152"/>
                    <a:pt x="0" y="152"/>
                    <a:pt x="0" y="167"/>
                  </a:cubicBezTo>
                  <a:cubicBezTo>
                    <a:pt x="0" y="183"/>
                    <a:pt x="15" y="183"/>
                    <a:pt x="26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1" name="Freeform 400"/>
            <p:cNvSpPr/>
            <p:nvPr/>
          </p:nvSpPr>
          <p:spPr>
            <a:xfrm>
              <a:off x="2469634" y="5449703"/>
              <a:ext cx="178447" cy="472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1859">
                  <a:moveTo>
                    <a:pt x="275" y="1705"/>
                  </a:moveTo>
                  <a:lnTo>
                    <a:pt x="108" y="928"/>
                  </a:lnTo>
                  <a:lnTo>
                    <a:pt x="4" y="1089"/>
                  </a:lnTo>
                  <a:cubicBezTo>
                    <a:pt x="0" y="1096"/>
                    <a:pt x="0" y="1098"/>
                    <a:pt x="0" y="1098"/>
                  </a:cubicBezTo>
                  <a:cubicBezTo>
                    <a:pt x="0" y="1100"/>
                    <a:pt x="11" y="1109"/>
                    <a:pt x="11" y="1111"/>
                  </a:cubicBezTo>
                  <a:lnTo>
                    <a:pt x="64" y="1027"/>
                  </a:lnTo>
                  <a:lnTo>
                    <a:pt x="242" y="1859"/>
                  </a:lnTo>
                  <a:cubicBezTo>
                    <a:pt x="268" y="1859"/>
                    <a:pt x="271" y="1859"/>
                    <a:pt x="275" y="1837"/>
                  </a:cubicBezTo>
                  <a:lnTo>
                    <a:pt x="702" y="31"/>
                  </a:lnTo>
                  <a:cubicBezTo>
                    <a:pt x="704" y="26"/>
                    <a:pt x="704" y="20"/>
                    <a:pt x="704" y="15"/>
                  </a:cubicBezTo>
                  <a:cubicBezTo>
                    <a:pt x="704" y="7"/>
                    <a:pt x="700" y="0"/>
                    <a:pt x="689" y="0"/>
                  </a:cubicBezTo>
                  <a:cubicBezTo>
                    <a:pt x="678" y="0"/>
                    <a:pt x="675" y="11"/>
                    <a:pt x="67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2" name="Freeform 401"/>
            <p:cNvSpPr/>
            <p:nvPr/>
          </p:nvSpPr>
          <p:spPr>
            <a:xfrm>
              <a:off x="2644020" y="5449703"/>
              <a:ext cx="1606277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9" h="33">
                  <a:moveTo>
                    <a:pt x="3164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6329" y="0"/>
                  </a:lnTo>
                  <a:lnTo>
                    <a:pt x="632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3" name="Freeform 402"/>
            <p:cNvSpPr/>
            <p:nvPr/>
          </p:nvSpPr>
          <p:spPr>
            <a:xfrm>
              <a:off x="2653919" y="5614775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4" name="Freeform 403"/>
            <p:cNvSpPr/>
            <p:nvPr/>
          </p:nvSpPr>
          <p:spPr>
            <a:xfrm>
              <a:off x="2752153" y="5606891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5" name="Freeform 404"/>
            <p:cNvSpPr/>
            <p:nvPr/>
          </p:nvSpPr>
          <p:spPr>
            <a:xfrm>
              <a:off x="2893541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6" name="Freeform 405"/>
            <p:cNvSpPr/>
            <p:nvPr/>
          </p:nvSpPr>
          <p:spPr>
            <a:xfrm>
              <a:off x="2955985" y="565852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7" name="Freeform 406"/>
            <p:cNvSpPr/>
            <p:nvPr/>
          </p:nvSpPr>
          <p:spPr>
            <a:xfrm>
              <a:off x="3122501" y="5631054"/>
              <a:ext cx="130980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517">
                  <a:moveTo>
                    <a:pt x="275" y="275"/>
                  </a:moveTo>
                  <a:lnTo>
                    <a:pt x="491" y="275"/>
                  </a:lnTo>
                  <a:cubicBezTo>
                    <a:pt x="502" y="275"/>
                    <a:pt x="517" y="275"/>
                    <a:pt x="517" y="260"/>
                  </a:cubicBezTo>
                  <a:cubicBezTo>
                    <a:pt x="517" y="242"/>
                    <a:pt x="502" y="242"/>
                    <a:pt x="491" y="242"/>
                  </a:cubicBezTo>
                  <a:lnTo>
                    <a:pt x="275" y="242"/>
                  </a:lnTo>
                  <a:lnTo>
                    <a:pt x="275" y="26"/>
                  </a:lnTo>
                  <a:cubicBezTo>
                    <a:pt x="275" y="15"/>
                    <a:pt x="275" y="0"/>
                    <a:pt x="260" y="0"/>
                  </a:cubicBezTo>
                  <a:cubicBezTo>
                    <a:pt x="242" y="0"/>
                    <a:pt x="242" y="15"/>
                    <a:pt x="242" y="26"/>
                  </a:cubicBezTo>
                  <a:lnTo>
                    <a:pt x="242" y="242"/>
                  </a:lnTo>
                  <a:lnTo>
                    <a:pt x="26" y="242"/>
                  </a:lnTo>
                  <a:cubicBezTo>
                    <a:pt x="15" y="242"/>
                    <a:pt x="0" y="242"/>
                    <a:pt x="0" y="260"/>
                  </a:cubicBezTo>
                  <a:cubicBezTo>
                    <a:pt x="0" y="275"/>
                    <a:pt x="15" y="275"/>
                    <a:pt x="26" y="275"/>
                  </a:cubicBezTo>
                  <a:lnTo>
                    <a:pt x="242" y="275"/>
                  </a:lnTo>
                  <a:lnTo>
                    <a:pt x="242" y="491"/>
                  </a:lnTo>
                  <a:cubicBezTo>
                    <a:pt x="242" y="502"/>
                    <a:pt x="242" y="517"/>
                    <a:pt x="260" y="517"/>
                  </a:cubicBezTo>
                  <a:cubicBezTo>
                    <a:pt x="275" y="517"/>
                    <a:pt x="275" y="502"/>
                    <a:pt x="275" y="49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8" name="Freeform 407"/>
            <p:cNvSpPr/>
            <p:nvPr/>
          </p:nvSpPr>
          <p:spPr>
            <a:xfrm>
              <a:off x="3325063" y="5614775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09" name="Freeform 408"/>
            <p:cNvSpPr/>
            <p:nvPr/>
          </p:nvSpPr>
          <p:spPr>
            <a:xfrm>
              <a:off x="3417206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0" name="Freeform 409"/>
            <p:cNvSpPr/>
            <p:nvPr/>
          </p:nvSpPr>
          <p:spPr>
            <a:xfrm>
              <a:off x="3501732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768"/>
                  </a:moveTo>
                  <a:cubicBezTo>
                    <a:pt x="183" y="766"/>
                    <a:pt x="183" y="763"/>
                    <a:pt x="167" y="750"/>
                  </a:cubicBezTo>
                  <a:cubicBezTo>
                    <a:pt x="70" y="653"/>
                    <a:pt x="46" y="506"/>
                    <a:pt x="46" y="387"/>
                  </a:cubicBezTo>
                  <a:cubicBezTo>
                    <a:pt x="46" y="253"/>
                    <a:pt x="75" y="119"/>
                    <a:pt x="172" y="22"/>
                  </a:cubicBezTo>
                  <a:cubicBezTo>
                    <a:pt x="183" y="11"/>
                    <a:pt x="183" y="11"/>
                    <a:pt x="183" y="9"/>
                  </a:cubicBezTo>
                  <a:cubicBezTo>
                    <a:pt x="183" y="2"/>
                    <a:pt x="178" y="0"/>
                    <a:pt x="174" y="0"/>
                  </a:cubicBezTo>
                  <a:cubicBezTo>
                    <a:pt x="165" y="0"/>
                    <a:pt x="95" y="53"/>
                    <a:pt x="48" y="152"/>
                  </a:cubicBezTo>
                  <a:cubicBezTo>
                    <a:pt x="9" y="238"/>
                    <a:pt x="0" y="323"/>
                    <a:pt x="0" y="387"/>
                  </a:cubicBezTo>
                  <a:cubicBezTo>
                    <a:pt x="0" y="449"/>
                    <a:pt x="9" y="541"/>
                    <a:pt x="51" y="629"/>
                  </a:cubicBezTo>
                  <a:cubicBezTo>
                    <a:pt x="99" y="726"/>
                    <a:pt x="165" y="774"/>
                    <a:pt x="174" y="774"/>
                  </a:cubicBezTo>
                  <a:cubicBezTo>
                    <a:pt x="178" y="774"/>
                    <a:pt x="183" y="772"/>
                    <a:pt x="183" y="7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1" name="Freeform 410"/>
            <p:cNvSpPr/>
            <p:nvPr/>
          </p:nvSpPr>
          <p:spPr>
            <a:xfrm>
              <a:off x="3575853" y="5614775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2" name="Freeform 411"/>
            <p:cNvSpPr/>
            <p:nvPr/>
          </p:nvSpPr>
          <p:spPr>
            <a:xfrm>
              <a:off x="3716733" y="5692606"/>
              <a:ext cx="120318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5" h="33">
                  <a:moveTo>
                    <a:pt x="447" y="33"/>
                  </a:moveTo>
                  <a:cubicBezTo>
                    <a:pt x="460" y="33"/>
                    <a:pt x="475" y="33"/>
                    <a:pt x="475" y="18"/>
                  </a:cubicBezTo>
                  <a:cubicBezTo>
                    <a:pt x="475" y="0"/>
                    <a:pt x="460" y="0"/>
                    <a:pt x="447" y="0"/>
                  </a:cubicBezTo>
                  <a:lnTo>
                    <a:pt x="26" y="0"/>
                  </a:lnTo>
                  <a:cubicBezTo>
                    <a:pt x="13" y="0"/>
                    <a:pt x="0" y="0"/>
                    <a:pt x="0" y="18"/>
                  </a:cubicBezTo>
                  <a:cubicBezTo>
                    <a:pt x="0" y="33"/>
                    <a:pt x="13" y="33"/>
                    <a:pt x="26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3" name="Freeform 412"/>
            <p:cNvSpPr/>
            <p:nvPr/>
          </p:nvSpPr>
          <p:spPr>
            <a:xfrm>
              <a:off x="3981992" y="552575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4" name="Freeform 413"/>
            <p:cNvSpPr/>
            <p:nvPr/>
          </p:nvSpPr>
          <p:spPr>
            <a:xfrm>
              <a:off x="3929955" y="5749580"/>
              <a:ext cx="78435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517">
                  <a:moveTo>
                    <a:pt x="59" y="458"/>
                  </a:moveTo>
                  <a:lnTo>
                    <a:pt x="143" y="378"/>
                  </a:lnTo>
                  <a:cubicBezTo>
                    <a:pt x="264" y="271"/>
                    <a:pt x="310" y="229"/>
                    <a:pt x="310" y="150"/>
                  </a:cubicBezTo>
                  <a:cubicBezTo>
                    <a:pt x="310" y="62"/>
                    <a:pt x="240" y="0"/>
                    <a:pt x="145" y="0"/>
                  </a:cubicBezTo>
                  <a:cubicBezTo>
                    <a:pt x="57" y="0"/>
                    <a:pt x="0" y="70"/>
                    <a:pt x="0" y="141"/>
                  </a:cubicBezTo>
                  <a:cubicBezTo>
                    <a:pt x="0" y="185"/>
                    <a:pt x="40" y="185"/>
                    <a:pt x="42" y="185"/>
                  </a:cubicBezTo>
                  <a:cubicBezTo>
                    <a:pt x="55" y="185"/>
                    <a:pt x="81" y="174"/>
                    <a:pt x="81" y="143"/>
                  </a:cubicBezTo>
                  <a:cubicBezTo>
                    <a:pt x="81" y="123"/>
                    <a:pt x="68" y="103"/>
                    <a:pt x="40" y="103"/>
                  </a:cubicBezTo>
                  <a:cubicBezTo>
                    <a:pt x="35" y="103"/>
                    <a:pt x="33" y="103"/>
                    <a:pt x="31" y="103"/>
                  </a:cubicBezTo>
                  <a:cubicBezTo>
                    <a:pt x="48" y="53"/>
                    <a:pt x="90" y="24"/>
                    <a:pt x="136" y="24"/>
                  </a:cubicBezTo>
                  <a:cubicBezTo>
                    <a:pt x="207" y="24"/>
                    <a:pt x="240" y="88"/>
                    <a:pt x="240" y="150"/>
                  </a:cubicBezTo>
                  <a:cubicBezTo>
                    <a:pt x="240" y="213"/>
                    <a:pt x="200" y="275"/>
                    <a:pt x="158" y="321"/>
                  </a:cubicBezTo>
                  <a:lnTo>
                    <a:pt x="9" y="488"/>
                  </a:lnTo>
                  <a:cubicBezTo>
                    <a:pt x="0" y="497"/>
                    <a:pt x="0" y="499"/>
                    <a:pt x="0" y="517"/>
                  </a:cubicBezTo>
                  <a:lnTo>
                    <a:pt x="288" y="517"/>
                  </a:lnTo>
                  <a:lnTo>
                    <a:pt x="310" y="383"/>
                  </a:lnTo>
                  <a:lnTo>
                    <a:pt x="290" y="383"/>
                  </a:lnTo>
                  <a:cubicBezTo>
                    <a:pt x="288" y="405"/>
                    <a:pt x="282" y="440"/>
                    <a:pt x="275" y="451"/>
                  </a:cubicBezTo>
                  <a:cubicBezTo>
                    <a:pt x="268" y="458"/>
                    <a:pt x="218" y="458"/>
                    <a:pt x="200" y="45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5" name="Freeform 414"/>
            <p:cNvSpPr/>
            <p:nvPr/>
          </p:nvSpPr>
          <p:spPr>
            <a:xfrm>
              <a:off x="4028698" y="5741695"/>
              <a:ext cx="116511" cy="1434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0" h="565">
                  <a:moveTo>
                    <a:pt x="460" y="9"/>
                  </a:moveTo>
                  <a:cubicBezTo>
                    <a:pt x="460" y="4"/>
                    <a:pt x="460" y="0"/>
                    <a:pt x="453" y="0"/>
                  </a:cubicBezTo>
                  <a:cubicBezTo>
                    <a:pt x="449" y="0"/>
                    <a:pt x="447" y="0"/>
                    <a:pt x="438" y="11"/>
                  </a:cubicBezTo>
                  <a:lnTo>
                    <a:pt x="400" y="55"/>
                  </a:lnTo>
                  <a:cubicBezTo>
                    <a:pt x="381" y="20"/>
                    <a:pt x="341" y="0"/>
                    <a:pt x="290" y="0"/>
                  </a:cubicBezTo>
                  <a:cubicBezTo>
                    <a:pt x="191" y="0"/>
                    <a:pt x="97" y="90"/>
                    <a:pt x="97" y="183"/>
                  </a:cubicBezTo>
                  <a:cubicBezTo>
                    <a:pt x="97" y="246"/>
                    <a:pt x="139" y="282"/>
                    <a:pt x="178" y="293"/>
                  </a:cubicBezTo>
                  <a:lnTo>
                    <a:pt x="262" y="315"/>
                  </a:lnTo>
                  <a:cubicBezTo>
                    <a:pt x="290" y="321"/>
                    <a:pt x="334" y="334"/>
                    <a:pt x="334" y="398"/>
                  </a:cubicBezTo>
                  <a:cubicBezTo>
                    <a:pt x="334" y="466"/>
                    <a:pt x="271" y="541"/>
                    <a:pt x="194" y="541"/>
                  </a:cubicBezTo>
                  <a:cubicBezTo>
                    <a:pt x="143" y="541"/>
                    <a:pt x="57" y="524"/>
                    <a:pt x="57" y="427"/>
                  </a:cubicBezTo>
                  <a:cubicBezTo>
                    <a:pt x="57" y="409"/>
                    <a:pt x="62" y="389"/>
                    <a:pt x="62" y="385"/>
                  </a:cubicBezTo>
                  <a:cubicBezTo>
                    <a:pt x="64" y="383"/>
                    <a:pt x="64" y="381"/>
                    <a:pt x="64" y="381"/>
                  </a:cubicBezTo>
                  <a:cubicBezTo>
                    <a:pt x="64" y="372"/>
                    <a:pt x="57" y="372"/>
                    <a:pt x="55" y="372"/>
                  </a:cubicBezTo>
                  <a:cubicBezTo>
                    <a:pt x="51" y="372"/>
                    <a:pt x="48" y="372"/>
                    <a:pt x="46" y="374"/>
                  </a:cubicBezTo>
                  <a:cubicBezTo>
                    <a:pt x="44" y="376"/>
                    <a:pt x="0" y="554"/>
                    <a:pt x="0" y="557"/>
                  </a:cubicBezTo>
                  <a:cubicBezTo>
                    <a:pt x="0" y="561"/>
                    <a:pt x="4" y="565"/>
                    <a:pt x="9" y="565"/>
                  </a:cubicBezTo>
                  <a:cubicBezTo>
                    <a:pt x="13" y="565"/>
                    <a:pt x="13" y="563"/>
                    <a:pt x="22" y="552"/>
                  </a:cubicBezTo>
                  <a:lnTo>
                    <a:pt x="62" y="508"/>
                  </a:lnTo>
                  <a:cubicBezTo>
                    <a:pt x="95" y="554"/>
                    <a:pt x="147" y="565"/>
                    <a:pt x="191" y="565"/>
                  </a:cubicBezTo>
                  <a:cubicBezTo>
                    <a:pt x="297" y="565"/>
                    <a:pt x="389" y="462"/>
                    <a:pt x="389" y="365"/>
                  </a:cubicBezTo>
                  <a:cubicBezTo>
                    <a:pt x="389" y="310"/>
                    <a:pt x="363" y="284"/>
                    <a:pt x="352" y="275"/>
                  </a:cubicBezTo>
                  <a:cubicBezTo>
                    <a:pt x="334" y="255"/>
                    <a:pt x="321" y="253"/>
                    <a:pt x="253" y="235"/>
                  </a:cubicBezTo>
                  <a:cubicBezTo>
                    <a:pt x="235" y="231"/>
                    <a:pt x="207" y="222"/>
                    <a:pt x="200" y="222"/>
                  </a:cubicBezTo>
                  <a:cubicBezTo>
                    <a:pt x="180" y="213"/>
                    <a:pt x="154" y="191"/>
                    <a:pt x="154" y="150"/>
                  </a:cubicBezTo>
                  <a:cubicBezTo>
                    <a:pt x="154" y="88"/>
                    <a:pt x="216" y="22"/>
                    <a:pt x="288" y="22"/>
                  </a:cubicBezTo>
                  <a:cubicBezTo>
                    <a:pt x="354" y="22"/>
                    <a:pt x="400" y="55"/>
                    <a:pt x="400" y="143"/>
                  </a:cubicBezTo>
                  <a:cubicBezTo>
                    <a:pt x="400" y="167"/>
                    <a:pt x="398" y="180"/>
                    <a:pt x="398" y="185"/>
                  </a:cubicBezTo>
                  <a:cubicBezTo>
                    <a:pt x="398" y="187"/>
                    <a:pt x="398" y="194"/>
                    <a:pt x="407" y="194"/>
                  </a:cubicBezTo>
                  <a:cubicBezTo>
                    <a:pt x="416" y="194"/>
                    <a:pt x="416" y="191"/>
                    <a:pt x="418" y="178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6" name="Freeform 415"/>
            <p:cNvSpPr/>
            <p:nvPr/>
          </p:nvSpPr>
          <p:spPr>
            <a:xfrm>
              <a:off x="3920563" y="5692606"/>
              <a:ext cx="230484" cy="8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9" h="33">
                  <a:moveTo>
                    <a:pt x="453" y="33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909" y="0"/>
                  </a:lnTo>
                  <a:lnTo>
                    <a:pt x="909" y="3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7" name="Freeform 416"/>
            <p:cNvSpPr/>
            <p:nvPr/>
          </p:nvSpPr>
          <p:spPr>
            <a:xfrm>
              <a:off x="4184553" y="5597988"/>
              <a:ext cx="46198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774">
                  <a:moveTo>
                    <a:pt x="183" y="387"/>
                  </a:moveTo>
                  <a:cubicBezTo>
                    <a:pt x="183" y="328"/>
                    <a:pt x="174" y="233"/>
                    <a:pt x="130" y="145"/>
                  </a:cubicBezTo>
                  <a:cubicBezTo>
                    <a:pt x="84" y="51"/>
                    <a:pt x="15" y="0"/>
                    <a:pt x="9" y="0"/>
                  </a:cubicBezTo>
                  <a:cubicBezTo>
                    <a:pt x="2" y="0"/>
                    <a:pt x="0" y="2"/>
                    <a:pt x="0" y="9"/>
                  </a:cubicBezTo>
                  <a:cubicBezTo>
                    <a:pt x="0" y="11"/>
                    <a:pt x="0" y="11"/>
                    <a:pt x="15" y="26"/>
                  </a:cubicBezTo>
                  <a:cubicBezTo>
                    <a:pt x="92" y="103"/>
                    <a:pt x="136" y="227"/>
                    <a:pt x="136" y="387"/>
                  </a:cubicBezTo>
                  <a:cubicBezTo>
                    <a:pt x="136" y="521"/>
                    <a:pt x="108" y="658"/>
                    <a:pt x="11" y="755"/>
                  </a:cubicBezTo>
                  <a:cubicBezTo>
                    <a:pt x="0" y="763"/>
                    <a:pt x="0" y="766"/>
                    <a:pt x="0" y="768"/>
                  </a:cubicBezTo>
                  <a:cubicBezTo>
                    <a:pt x="0" y="772"/>
                    <a:pt x="2" y="774"/>
                    <a:pt x="9" y="774"/>
                  </a:cubicBezTo>
                  <a:cubicBezTo>
                    <a:pt x="15" y="774"/>
                    <a:pt x="86" y="722"/>
                    <a:pt x="132" y="625"/>
                  </a:cubicBezTo>
                  <a:cubicBezTo>
                    <a:pt x="172" y="539"/>
                    <a:pt x="183" y="453"/>
                    <a:pt x="183" y="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8" name="Freeform 417"/>
            <p:cNvSpPr/>
            <p:nvPr/>
          </p:nvSpPr>
          <p:spPr>
            <a:xfrm>
              <a:off x="4273395" y="5597988"/>
              <a:ext cx="8123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774">
                  <a:moveTo>
                    <a:pt x="33" y="29"/>
                  </a:moveTo>
                  <a:cubicBezTo>
                    <a:pt x="33" y="13"/>
                    <a:pt x="33" y="0"/>
                    <a:pt x="18" y="0"/>
                  </a:cubicBezTo>
                  <a:cubicBezTo>
                    <a:pt x="0" y="0"/>
                    <a:pt x="0" y="13"/>
                    <a:pt x="0" y="29"/>
                  </a:cubicBezTo>
                  <a:lnTo>
                    <a:pt x="0" y="748"/>
                  </a:lnTo>
                  <a:cubicBezTo>
                    <a:pt x="0" y="761"/>
                    <a:pt x="0" y="774"/>
                    <a:pt x="18" y="774"/>
                  </a:cubicBezTo>
                  <a:cubicBezTo>
                    <a:pt x="33" y="774"/>
                    <a:pt x="33" y="761"/>
                    <a:pt x="33" y="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19" name="Freeform 418"/>
            <p:cNvSpPr/>
            <p:nvPr/>
          </p:nvSpPr>
          <p:spPr>
            <a:xfrm>
              <a:off x="4310202" y="5658523"/>
              <a:ext cx="106357" cy="89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52">
                  <a:moveTo>
                    <a:pt x="46" y="297"/>
                  </a:moveTo>
                  <a:cubicBezTo>
                    <a:pt x="44" y="310"/>
                    <a:pt x="40" y="328"/>
                    <a:pt x="40" y="332"/>
                  </a:cubicBezTo>
                  <a:cubicBezTo>
                    <a:pt x="40" y="345"/>
                    <a:pt x="51" y="352"/>
                    <a:pt x="62" y="352"/>
                  </a:cubicBezTo>
                  <a:cubicBezTo>
                    <a:pt x="70" y="352"/>
                    <a:pt x="86" y="345"/>
                    <a:pt x="90" y="330"/>
                  </a:cubicBezTo>
                  <a:cubicBezTo>
                    <a:pt x="90" y="330"/>
                    <a:pt x="101" y="293"/>
                    <a:pt x="106" y="273"/>
                  </a:cubicBezTo>
                  <a:lnTo>
                    <a:pt x="121" y="202"/>
                  </a:lnTo>
                  <a:cubicBezTo>
                    <a:pt x="128" y="187"/>
                    <a:pt x="132" y="169"/>
                    <a:pt x="134" y="152"/>
                  </a:cubicBezTo>
                  <a:cubicBezTo>
                    <a:pt x="139" y="139"/>
                    <a:pt x="145" y="114"/>
                    <a:pt x="145" y="112"/>
                  </a:cubicBezTo>
                  <a:cubicBezTo>
                    <a:pt x="156" y="88"/>
                    <a:pt x="198" y="18"/>
                    <a:pt x="273" y="18"/>
                  </a:cubicBezTo>
                  <a:cubicBezTo>
                    <a:pt x="308" y="18"/>
                    <a:pt x="315" y="46"/>
                    <a:pt x="315" y="73"/>
                  </a:cubicBezTo>
                  <a:cubicBezTo>
                    <a:pt x="315" y="119"/>
                    <a:pt x="275" y="220"/>
                    <a:pt x="264" y="253"/>
                  </a:cubicBezTo>
                  <a:cubicBezTo>
                    <a:pt x="257" y="271"/>
                    <a:pt x="255" y="279"/>
                    <a:pt x="255" y="288"/>
                  </a:cubicBezTo>
                  <a:cubicBezTo>
                    <a:pt x="255" y="326"/>
                    <a:pt x="284" y="352"/>
                    <a:pt x="319" y="352"/>
                  </a:cubicBezTo>
                  <a:cubicBezTo>
                    <a:pt x="392" y="352"/>
                    <a:pt x="420" y="240"/>
                    <a:pt x="420" y="233"/>
                  </a:cubicBezTo>
                  <a:cubicBezTo>
                    <a:pt x="420" y="224"/>
                    <a:pt x="414" y="224"/>
                    <a:pt x="411" y="224"/>
                  </a:cubicBezTo>
                  <a:cubicBezTo>
                    <a:pt x="405" y="224"/>
                    <a:pt x="405" y="227"/>
                    <a:pt x="400" y="240"/>
                  </a:cubicBezTo>
                  <a:cubicBezTo>
                    <a:pt x="385" y="293"/>
                    <a:pt x="359" y="334"/>
                    <a:pt x="321" y="334"/>
                  </a:cubicBezTo>
                  <a:cubicBezTo>
                    <a:pt x="308" y="334"/>
                    <a:pt x="301" y="328"/>
                    <a:pt x="301" y="310"/>
                  </a:cubicBezTo>
                  <a:cubicBezTo>
                    <a:pt x="301" y="290"/>
                    <a:pt x="310" y="271"/>
                    <a:pt x="317" y="255"/>
                  </a:cubicBezTo>
                  <a:cubicBezTo>
                    <a:pt x="332" y="213"/>
                    <a:pt x="363" y="128"/>
                    <a:pt x="363" y="84"/>
                  </a:cubicBezTo>
                  <a:cubicBezTo>
                    <a:pt x="363" y="31"/>
                    <a:pt x="330" y="0"/>
                    <a:pt x="275" y="0"/>
                  </a:cubicBezTo>
                  <a:cubicBezTo>
                    <a:pt x="205" y="0"/>
                    <a:pt x="167" y="51"/>
                    <a:pt x="154" y="68"/>
                  </a:cubicBezTo>
                  <a:cubicBezTo>
                    <a:pt x="150" y="24"/>
                    <a:pt x="117" y="0"/>
                    <a:pt x="81" y="0"/>
                  </a:cubicBezTo>
                  <a:cubicBezTo>
                    <a:pt x="46" y="0"/>
                    <a:pt x="31" y="31"/>
                    <a:pt x="24" y="44"/>
                  </a:cubicBezTo>
                  <a:cubicBezTo>
                    <a:pt x="11" y="70"/>
                    <a:pt x="0" y="117"/>
                    <a:pt x="0" y="119"/>
                  </a:cubicBezTo>
                  <a:cubicBezTo>
                    <a:pt x="0" y="128"/>
                    <a:pt x="9" y="128"/>
                    <a:pt x="9" y="128"/>
                  </a:cubicBezTo>
                  <a:cubicBezTo>
                    <a:pt x="18" y="128"/>
                    <a:pt x="18" y="128"/>
                    <a:pt x="22" y="110"/>
                  </a:cubicBezTo>
                  <a:cubicBezTo>
                    <a:pt x="35" y="55"/>
                    <a:pt x="51" y="18"/>
                    <a:pt x="79" y="18"/>
                  </a:cubicBezTo>
                  <a:cubicBezTo>
                    <a:pt x="95" y="18"/>
                    <a:pt x="103" y="26"/>
                    <a:pt x="103" y="53"/>
                  </a:cubicBezTo>
                  <a:cubicBezTo>
                    <a:pt x="103" y="68"/>
                    <a:pt x="101" y="77"/>
                    <a:pt x="90" y="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0" name="Freeform 419"/>
            <p:cNvSpPr/>
            <p:nvPr/>
          </p:nvSpPr>
          <p:spPr>
            <a:xfrm>
              <a:off x="4476718" y="5631054"/>
              <a:ext cx="130980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517">
                  <a:moveTo>
                    <a:pt x="275" y="275"/>
                  </a:moveTo>
                  <a:lnTo>
                    <a:pt x="491" y="275"/>
                  </a:lnTo>
                  <a:cubicBezTo>
                    <a:pt x="502" y="275"/>
                    <a:pt x="517" y="275"/>
                    <a:pt x="517" y="260"/>
                  </a:cubicBezTo>
                  <a:cubicBezTo>
                    <a:pt x="517" y="242"/>
                    <a:pt x="502" y="242"/>
                    <a:pt x="491" y="242"/>
                  </a:cubicBezTo>
                  <a:lnTo>
                    <a:pt x="275" y="242"/>
                  </a:lnTo>
                  <a:lnTo>
                    <a:pt x="275" y="26"/>
                  </a:lnTo>
                  <a:cubicBezTo>
                    <a:pt x="275" y="15"/>
                    <a:pt x="275" y="0"/>
                    <a:pt x="260" y="0"/>
                  </a:cubicBezTo>
                  <a:cubicBezTo>
                    <a:pt x="242" y="0"/>
                    <a:pt x="242" y="15"/>
                    <a:pt x="242" y="26"/>
                  </a:cubicBezTo>
                  <a:lnTo>
                    <a:pt x="242" y="242"/>
                  </a:lnTo>
                  <a:lnTo>
                    <a:pt x="26" y="242"/>
                  </a:lnTo>
                  <a:cubicBezTo>
                    <a:pt x="15" y="242"/>
                    <a:pt x="0" y="242"/>
                    <a:pt x="0" y="260"/>
                  </a:cubicBezTo>
                  <a:cubicBezTo>
                    <a:pt x="0" y="275"/>
                    <a:pt x="15" y="275"/>
                    <a:pt x="26" y="275"/>
                  </a:cubicBezTo>
                  <a:lnTo>
                    <a:pt x="242" y="275"/>
                  </a:lnTo>
                  <a:lnTo>
                    <a:pt x="242" y="491"/>
                  </a:lnTo>
                  <a:cubicBezTo>
                    <a:pt x="242" y="502"/>
                    <a:pt x="242" y="517"/>
                    <a:pt x="260" y="517"/>
                  </a:cubicBezTo>
                  <a:cubicBezTo>
                    <a:pt x="275" y="517"/>
                    <a:pt x="275" y="502"/>
                    <a:pt x="275" y="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1" name="Freeform 420"/>
            <p:cNvSpPr/>
            <p:nvPr/>
          </p:nvSpPr>
          <p:spPr>
            <a:xfrm>
              <a:off x="4679280" y="5614775"/>
              <a:ext cx="64982" cy="1312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" h="517">
                  <a:moveTo>
                    <a:pt x="161" y="20"/>
                  </a:moveTo>
                  <a:cubicBezTo>
                    <a:pt x="161" y="2"/>
                    <a:pt x="161" y="0"/>
                    <a:pt x="143" y="0"/>
                  </a:cubicBezTo>
                  <a:cubicBezTo>
                    <a:pt x="95" y="51"/>
                    <a:pt x="24" y="51"/>
                    <a:pt x="0" y="51"/>
                  </a:cubicBezTo>
                  <a:lnTo>
                    <a:pt x="0" y="75"/>
                  </a:lnTo>
                  <a:cubicBezTo>
                    <a:pt x="15" y="75"/>
                    <a:pt x="62" y="75"/>
                    <a:pt x="101" y="53"/>
                  </a:cubicBezTo>
                  <a:lnTo>
                    <a:pt x="101" y="455"/>
                  </a:lnTo>
                  <a:cubicBezTo>
                    <a:pt x="101" y="484"/>
                    <a:pt x="99" y="493"/>
                    <a:pt x="29" y="493"/>
                  </a:cubicBezTo>
                  <a:lnTo>
                    <a:pt x="4" y="493"/>
                  </a:lnTo>
                  <a:lnTo>
                    <a:pt x="4" y="517"/>
                  </a:lnTo>
                  <a:cubicBezTo>
                    <a:pt x="33" y="515"/>
                    <a:pt x="99" y="515"/>
                    <a:pt x="132" y="515"/>
                  </a:cubicBezTo>
                  <a:cubicBezTo>
                    <a:pt x="163" y="515"/>
                    <a:pt x="231" y="515"/>
                    <a:pt x="257" y="517"/>
                  </a:cubicBezTo>
                  <a:lnTo>
                    <a:pt x="257" y="493"/>
                  </a:lnTo>
                  <a:lnTo>
                    <a:pt x="233" y="493"/>
                  </a:lnTo>
                  <a:cubicBezTo>
                    <a:pt x="163" y="493"/>
                    <a:pt x="161" y="484"/>
                    <a:pt x="161" y="4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22" name="Freeform 421"/>
            <p:cNvSpPr/>
            <p:nvPr/>
          </p:nvSpPr>
          <p:spPr>
            <a:xfrm>
              <a:off x="4770915" y="5597988"/>
              <a:ext cx="43914" cy="1966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774">
                  <a:moveTo>
                    <a:pt x="172" y="400"/>
                  </a:moveTo>
                  <a:cubicBezTo>
                    <a:pt x="174" y="392"/>
                    <a:pt x="174" y="389"/>
                    <a:pt x="174" y="387"/>
                  </a:cubicBezTo>
                  <a:cubicBezTo>
                    <a:pt x="174" y="385"/>
                    <a:pt x="174" y="383"/>
                    <a:pt x="172" y="374"/>
                  </a:cubicBezTo>
                  <a:lnTo>
                    <a:pt x="33" y="18"/>
                  </a:lnTo>
                  <a:cubicBezTo>
                    <a:pt x="29" y="4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8"/>
                    <a:pt x="0" y="20"/>
                    <a:pt x="4" y="29"/>
                  </a:cubicBezTo>
                  <a:lnTo>
                    <a:pt x="143" y="387"/>
                  </a:lnTo>
                  <a:lnTo>
                    <a:pt x="4" y="746"/>
                  </a:lnTo>
                  <a:cubicBezTo>
                    <a:pt x="0" y="755"/>
                    <a:pt x="0" y="757"/>
                    <a:pt x="0" y="759"/>
                  </a:cubicBezTo>
                  <a:cubicBezTo>
                    <a:pt x="0" y="768"/>
                    <a:pt x="7" y="774"/>
                    <a:pt x="15" y="774"/>
                  </a:cubicBezTo>
                  <a:cubicBezTo>
                    <a:pt x="26" y="774"/>
                    <a:pt x="29" y="768"/>
                    <a:pt x="33" y="7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5" name="Freeform 454"/>
            <p:cNvSpPr/>
            <p:nvPr/>
          </p:nvSpPr>
          <p:spPr>
            <a:xfrm>
              <a:off x="1488810" y="4743885"/>
              <a:ext cx="3524773" cy="1225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223786">
                <a:alpha val="20000"/>
              </a:srgbClr>
            </a:solidFill>
            <a:ln w="0">
              <a:solidFill>
                <a:srgbClr val="666465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  <p:sp>
        <p:nvSpPr>
          <p:cNvPr id="456" name="TextBox 455"/>
          <p:cNvSpPr txBox="1"/>
          <p:nvPr/>
        </p:nvSpPr>
        <p:spPr>
          <a:xfrm>
            <a:off x="6203569" y="5218500"/>
            <a:ext cx="2323158" cy="7987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linear </a:t>
            </a: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spin </a:t>
            </a:r>
            <a:r>
              <a:rPr lang="en-US" sz="16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wave theory means ignoring </a:t>
            </a: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terms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 </a:t>
            </a:r>
            <a:r>
              <a:rPr lang="en-US" sz="1600" b="0" i="0" u="none" strike="noStrike" kern="1200" cap="none" dirty="0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Droid Sans Fallback" pitchFamily="2"/>
                <a:cs typeface="FreeSans" pitchFamily="2"/>
              </a:rPr>
              <a:t>blue</a:t>
            </a: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901940" y="6221397"/>
            <a:ext cx="6079383" cy="300895"/>
            <a:chOff x="901940" y="6221397"/>
            <a:chExt cx="6079383" cy="300895"/>
          </a:xfrm>
        </p:grpSpPr>
        <p:sp>
          <p:nvSpPr>
            <p:cNvPr id="457" name="Freeform 456"/>
            <p:cNvSpPr/>
            <p:nvPr/>
          </p:nvSpPr>
          <p:spPr>
            <a:xfrm>
              <a:off x="901940" y="6221397"/>
              <a:ext cx="6079383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51" h="1184">
                  <a:moveTo>
                    <a:pt x="11976" y="1184"/>
                  </a:moveTo>
                  <a:lnTo>
                    <a:pt x="0" y="1184"/>
                  </a:lnTo>
                  <a:lnTo>
                    <a:pt x="0" y="0"/>
                  </a:lnTo>
                  <a:lnTo>
                    <a:pt x="23951" y="0"/>
                  </a:lnTo>
                  <a:lnTo>
                    <a:pt x="23951" y="1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8" name="Freeform 457"/>
            <p:cNvSpPr/>
            <p:nvPr/>
          </p:nvSpPr>
          <p:spPr>
            <a:xfrm>
              <a:off x="973014" y="624479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59" name="Freeform 458"/>
            <p:cNvSpPr/>
            <p:nvPr/>
          </p:nvSpPr>
          <p:spPr>
            <a:xfrm>
              <a:off x="914632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0" name="Freeform 459"/>
            <p:cNvSpPr/>
            <p:nvPr/>
          </p:nvSpPr>
          <p:spPr>
            <a:xfrm>
              <a:off x="1088256" y="6330259"/>
              <a:ext cx="118542" cy="8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8" h="36">
                  <a:moveTo>
                    <a:pt x="440" y="36"/>
                  </a:moveTo>
                  <a:cubicBezTo>
                    <a:pt x="451" y="36"/>
                    <a:pt x="468" y="36"/>
                    <a:pt x="468" y="20"/>
                  </a:cubicBezTo>
                  <a:cubicBezTo>
                    <a:pt x="468" y="0"/>
                    <a:pt x="454" y="0"/>
                    <a:pt x="440" y="0"/>
                  </a:cubicBezTo>
                  <a:lnTo>
                    <a:pt x="28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6"/>
                    <a:pt x="17" y="36"/>
                    <a:pt x="28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1" name="Freeform 460"/>
            <p:cNvSpPr/>
            <p:nvPr/>
          </p:nvSpPr>
          <p:spPr>
            <a:xfrm>
              <a:off x="1321278" y="638952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1581460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3" name="Freeform 462"/>
            <p:cNvSpPr/>
            <p:nvPr/>
          </p:nvSpPr>
          <p:spPr>
            <a:xfrm>
              <a:off x="1716501" y="6254971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4" name="Freeform 463"/>
            <p:cNvSpPr/>
            <p:nvPr/>
          </p:nvSpPr>
          <p:spPr>
            <a:xfrm>
              <a:off x="1834534" y="6221397"/>
              <a:ext cx="227945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184">
                  <a:moveTo>
                    <a:pt x="311" y="1184"/>
                  </a:moveTo>
                  <a:cubicBezTo>
                    <a:pt x="342" y="1184"/>
                    <a:pt x="342" y="1181"/>
                    <a:pt x="353" y="1164"/>
                  </a:cubicBezTo>
                  <a:lnTo>
                    <a:pt x="890" y="36"/>
                  </a:lnTo>
                  <a:cubicBezTo>
                    <a:pt x="899" y="25"/>
                    <a:pt x="899" y="22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5" y="0"/>
                    <a:pt x="862" y="8"/>
                    <a:pt x="857" y="20"/>
                  </a:cubicBezTo>
                  <a:lnTo>
                    <a:pt x="347" y="1080"/>
                  </a:lnTo>
                  <a:lnTo>
                    <a:pt x="137" y="591"/>
                  </a:lnTo>
                  <a:lnTo>
                    <a:pt x="0" y="697"/>
                  </a:lnTo>
                  <a:lnTo>
                    <a:pt x="14" y="714"/>
                  </a:lnTo>
                  <a:lnTo>
                    <a:pt x="84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2056896" y="6221397"/>
              <a:ext cx="966355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08" h="42">
                  <a:moveTo>
                    <a:pt x="1904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808" y="0"/>
                  </a:lnTo>
                  <a:lnTo>
                    <a:pt x="380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2069588" y="6314743"/>
              <a:ext cx="100012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58">
                  <a:moveTo>
                    <a:pt x="76" y="582"/>
                  </a:moveTo>
                  <a:lnTo>
                    <a:pt x="182" y="481"/>
                  </a:lnTo>
                  <a:cubicBezTo>
                    <a:pt x="336" y="344"/>
                    <a:pt x="395" y="291"/>
                    <a:pt x="395" y="190"/>
                  </a:cubicBezTo>
                  <a:cubicBezTo>
                    <a:pt x="395" y="78"/>
                    <a:pt x="305" y="0"/>
                    <a:pt x="185" y="0"/>
                  </a:cubicBezTo>
                  <a:cubicBezTo>
                    <a:pt x="73" y="0"/>
                    <a:pt x="0" y="90"/>
                    <a:pt x="0" y="179"/>
                  </a:cubicBezTo>
                  <a:cubicBezTo>
                    <a:pt x="0" y="235"/>
                    <a:pt x="50" y="235"/>
                    <a:pt x="53" y="235"/>
                  </a:cubicBezTo>
                  <a:cubicBezTo>
                    <a:pt x="70" y="235"/>
                    <a:pt x="104" y="221"/>
                    <a:pt x="104" y="182"/>
                  </a:cubicBezTo>
                  <a:cubicBezTo>
                    <a:pt x="104" y="157"/>
                    <a:pt x="87" y="132"/>
                    <a:pt x="50" y="132"/>
                  </a:cubicBezTo>
                  <a:cubicBezTo>
                    <a:pt x="45" y="132"/>
                    <a:pt x="42" y="132"/>
                    <a:pt x="39" y="132"/>
                  </a:cubicBezTo>
                  <a:cubicBezTo>
                    <a:pt x="62" y="67"/>
                    <a:pt x="115" y="31"/>
                    <a:pt x="174" y="31"/>
                  </a:cubicBezTo>
                  <a:cubicBezTo>
                    <a:pt x="263" y="31"/>
                    <a:pt x="305" y="112"/>
                    <a:pt x="305" y="190"/>
                  </a:cubicBezTo>
                  <a:cubicBezTo>
                    <a:pt x="305" y="272"/>
                    <a:pt x="255" y="350"/>
                    <a:pt x="202" y="409"/>
                  </a:cubicBezTo>
                  <a:lnTo>
                    <a:pt x="11" y="621"/>
                  </a:lnTo>
                  <a:cubicBezTo>
                    <a:pt x="0" y="633"/>
                    <a:pt x="0" y="635"/>
                    <a:pt x="0" y="658"/>
                  </a:cubicBezTo>
                  <a:lnTo>
                    <a:pt x="367" y="658"/>
                  </a:lnTo>
                  <a:lnTo>
                    <a:pt x="395" y="487"/>
                  </a:lnTo>
                  <a:lnTo>
                    <a:pt x="370" y="487"/>
                  </a:lnTo>
                  <a:cubicBezTo>
                    <a:pt x="367" y="515"/>
                    <a:pt x="358" y="560"/>
                    <a:pt x="350" y="574"/>
                  </a:cubicBezTo>
                  <a:cubicBezTo>
                    <a:pt x="342" y="582"/>
                    <a:pt x="277" y="582"/>
                    <a:pt x="255" y="5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7" name="Freeform 466"/>
            <p:cNvSpPr/>
            <p:nvPr/>
          </p:nvSpPr>
          <p:spPr>
            <a:xfrm>
              <a:off x="2194729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2425720" y="6414448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69" name="Freeform 468"/>
            <p:cNvSpPr/>
            <p:nvPr/>
          </p:nvSpPr>
          <p:spPr>
            <a:xfrm>
              <a:off x="2664580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0" name="Freeform 469"/>
            <p:cNvSpPr/>
            <p:nvPr/>
          </p:nvSpPr>
          <p:spPr>
            <a:xfrm>
              <a:off x="2800383" y="6286256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>
              <a:off x="2901156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2" name="Freeform 471"/>
            <p:cNvSpPr/>
            <p:nvPr/>
          </p:nvSpPr>
          <p:spPr>
            <a:xfrm>
              <a:off x="3344101" y="624479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3" name="Freeform 472"/>
            <p:cNvSpPr/>
            <p:nvPr/>
          </p:nvSpPr>
          <p:spPr>
            <a:xfrm>
              <a:off x="3285718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4" name="Freeform 473"/>
            <p:cNvSpPr/>
            <p:nvPr/>
          </p:nvSpPr>
          <p:spPr>
            <a:xfrm>
              <a:off x="3452743" y="6269724"/>
              <a:ext cx="129203" cy="129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509">
                  <a:moveTo>
                    <a:pt x="272" y="272"/>
                  </a:moveTo>
                  <a:lnTo>
                    <a:pt x="484" y="272"/>
                  </a:lnTo>
                  <a:cubicBezTo>
                    <a:pt x="493" y="272"/>
                    <a:pt x="510" y="272"/>
                    <a:pt x="510" y="255"/>
                  </a:cubicBezTo>
                  <a:cubicBezTo>
                    <a:pt x="510" y="238"/>
                    <a:pt x="493" y="238"/>
                    <a:pt x="484" y="238"/>
                  </a:cubicBezTo>
                  <a:lnTo>
                    <a:pt x="272" y="238"/>
                  </a:lnTo>
                  <a:lnTo>
                    <a:pt x="272" y="25"/>
                  </a:lnTo>
                  <a:cubicBezTo>
                    <a:pt x="272" y="17"/>
                    <a:pt x="272" y="0"/>
                    <a:pt x="255" y="0"/>
                  </a:cubicBezTo>
                  <a:cubicBezTo>
                    <a:pt x="238" y="0"/>
                    <a:pt x="238" y="17"/>
                    <a:pt x="238" y="25"/>
                  </a:cubicBezTo>
                  <a:lnTo>
                    <a:pt x="238" y="238"/>
                  </a:lnTo>
                  <a:lnTo>
                    <a:pt x="25" y="238"/>
                  </a:lnTo>
                  <a:cubicBezTo>
                    <a:pt x="17" y="238"/>
                    <a:pt x="0" y="238"/>
                    <a:pt x="0" y="255"/>
                  </a:cubicBezTo>
                  <a:cubicBezTo>
                    <a:pt x="0" y="272"/>
                    <a:pt x="17" y="272"/>
                    <a:pt x="25" y="272"/>
                  </a:cubicBezTo>
                  <a:lnTo>
                    <a:pt x="238" y="272"/>
                  </a:lnTo>
                  <a:lnTo>
                    <a:pt x="238" y="484"/>
                  </a:lnTo>
                  <a:cubicBezTo>
                    <a:pt x="238" y="493"/>
                    <a:pt x="238" y="509"/>
                    <a:pt x="255" y="509"/>
                  </a:cubicBezTo>
                  <a:cubicBezTo>
                    <a:pt x="272" y="509"/>
                    <a:pt x="272" y="495"/>
                    <a:pt x="272" y="4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5" name="Freeform 474"/>
            <p:cNvSpPr/>
            <p:nvPr/>
          </p:nvSpPr>
          <p:spPr>
            <a:xfrm>
              <a:off x="3689572" y="638952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6" name="Freeform 475"/>
            <p:cNvSpPr/>
            <p:nvPr/>
          </p:nvSpPr>
          <p:spPr>
            <a:xfrm>
              <a:off x="3949501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4098756" y="6221397"/>
              <a:ext cx="227945" cy="3008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184">
                  <a:moveTo>
                    <a:pt x="311" y="1184"/>
                  </a:moveTo>
                  <a:cubicBezTo>
                    <a:pt x="342" y="1184"/>
                    <a:pt x="342" y="1181"/>
                    <a:pt x="353" y="1164"/>
                  </a:cubicBezTo>
                  <a:lnTo>
                    <a:pt x="890" y="36"/>
                  </a:lnTo>
                  <a:cubicBezTo>
                    <a:pt x="899" y="25"/>
                    <a:pt x="899" y="22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5" y="0"/>
                    <a:pt x="862" y="8"/>
                    <a:pt x="857" y="20"/>
                  </a:cubicBezTo>
                  <a:lnTo>
                    <a:pt x="347" y="1080"/>
                  </a:lnTo>
                  <a:lnTo>
                    <a:pt x="137" y="591"/>
                  </a:lnTo>
                  <a:lnTo>
                    <a:pt x="0" y="697"/>
                  </a:lnTo>
                  <a:lnTo>
                    <a:pt x="14" y="714"/>
                  </a:lnTo>
                  <a:lnTo>
                    <a:pt x="84" y="6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8" name="Freeform 477"/>
            <p:cNvSpPr/>
            <p:nvPr/>
          </p:nvSpPr>
          <p:spPr>
            <a:xfrm>
              <a:off x="4321371" y="6221397"/>
              <a:ext cx="966355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08" h="42">
                  <a:moveTo>
                    <a:pt x="1904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808" y="0"/>
                  </a:lnTo>
                  <a:lnTo>
                    <a:pt x="380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79" name="Freeform 478"/>
            <p:cNvSpPr/>
            <p:nvPr/>
          </p:nvSpPr>
          <p:spPr>
            <a:xfrm>
              <a:off x="4333301" y="6314743"/>
              <a:ext cx="100012" cy="1671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58">
                  <a:moveTo>
                    <a:pt x="76" y="582"/>
                  </a:moveTo>
                  <a:lnTo>
                    <a:pt x="182" y="481"/>
                  </a:lnTo>
                  <a:cubicBezTo>
                    <a:pt x="336" y="344"/>
                    <a:pt x="395" y="291"/>
                    <a:pt x="395" y="190"/>
                  </a:cubicBezTo>
                  <a:cubicBezTo>
                    <a:pt x="395" y="78"/>
                    <a:pt x="305" y="0"/>
                    <a:pt x="185" y="0"/>
                  </a:cubicBezTo>
                  <a:cubicBezTo>
                    <a:pt x="73" y="0"/>
                    <a:pt x="0" y="90"/>
                    <a:pt x="0" y="179"/>
                  </a:cubicBezTo>
                  <a:cubicBezTo>
                    <a:pt x="0" y="235"/>
                    <a:pt x="50" y="235"/>
                    <a:pt x="53" y="235"/>
                  </a:cubicBezTo>
                  <a:cubicBezTo>
                    <a:pt x="70" y="235"/>
                    <a:pt x="104" y="221"/>
                    <a:pt x="104" y="182"/>
                  </a:cubicBezTo>
                  <a:cubicBezTo>
                    <a:pt x="104" y="157"/>
                    <a:pt x="87" y="132"/>
                    <a:pt x="50" y="132"/>
                  </a:cubicBezTo>
                  <a:cubicBezTo>
                    <a:pt x="45" y="132"/>
                    <a:pt x="42" y="132"/>
                    <a:pt x="39" y="132"/>
                  </a:cubicBezTo>
                  <a:cubicBezTo>
                    <a:pt x="62" y="67"/>
                    <a:pt x="115" y="31"/>
                    <a:pt x="174" y="31"/>
                  </a:cubicBezTo>
                  <a:cubicBezTo>
                    <a:pt x="263" y="31"/>
                    <a:pt x="305" y="112"/>
                    <a:pt x="305" y="190"/>
                  </a:cubicBezTo>
                  <a:cubicBezTo>
                    <a:pt x="305" y="272"/>
                    <a:pt x="255" y="350"/>
                    <a:pt x="202" y="409"/>
                  </a:cubicBezTo>
                  <a:lnTo>
                    <a:pt x="11" y="621"/>
                  </a:lnTo>
                  <a:cubicBezTo>
                    <a:pt x="0" y="633"/>
                    <a:pt x="0" y="635"/>
                    <a:pt x="0" y="658"/>
                  </a:cubicBezTo>
                  <a:lnTo>
                    <a:pt x="367" y="658"/>
                  </a:lnTo>
                  <a:lnTo>
                    <a:pt x="395" y="487"/>
                  </a:lnTo>
                  <a:lnTo>
                    <a:pt x="370" y="487"/>
                  </a:lnTo>
                  <a:cubicBezTo>
                    <a:pt x="367" y="515"/>
                    <a:pt x="358" y="560"/>
                    <a:pt x="350" y="574"/>
                  </a:cubicBezTo>
                  <a:cubicBezTo>
                    <a:pt x="342" y="582"/>
                    <a:pt x="277" y="582"/>
                    <a:pt x="255" y="5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0" name="Freeform 479"/>
            <p:cNvSpPr/>
            <p:nvPr/>
          </p:nvSpPr>
          <p:spPr>
            <a:xfrm>
              <a:off x="4459204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1" name="Freeform 480"/>
            <p:cNvSpPr/>
            <p:nvPr/>
          </p:nvSpPr>
          <p:spPr>
            <a:xfrm>
              <a:off x="4690195" y="6414448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2" name="Freeform 481"/>
            <p:cNvSpPr/>
            <p:nvPr/>
          </p:nvSpPr>
          <p:spPr>
            <a:xfrm>
              <a:off x="4929056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5064604" y="6286256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4" name="Freeform 483"/>
            <p:cNvSpPr/>
            <p:nvPr/>
          </p:nvSpPr>
          <p:spPr>
            <a:xfrm>
              <a:off x="5164870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5607814" y="6244797"/>
              <a:ext cx="67267" cy="389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154">
                  <a:moveTo>
                    <a:pt x="134" y="0"/>
                  </a:moveTo>
                  <a:lnTo>
                    <a:pt x="0" y="137"/>
                  </a:lnTo>
                  <a:lnTo>
                    <a:pt x="17" y="154"/>
                  </a:lnTo>
                  <a:lnTo>
                    <a:pt x="134" y="53"/>
                  </a:lnTo>
                  <a:lnTo>
                    <a:pt x="246" y="154"/>
                  </a:lnTo>
                  <a:lnTo>
                    <a:pt x="266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6" name="Freeform 485"/>
            <p:cNvSpPr/>
            <p:nvPr/>
          </p:nvSpPr>
          <p:spPr>
            <a:xfrm>
              <a:off x="5550193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7" name="Freeform 486"/>
            <p:cNvSpPr/>
            <p:nvPr/>
          </p:nvSpPr>
          <p:spPr>
            <a:xfrm>
              <a:off x="5714933" y="6301009"/>
              <a:ext cx="80720" cy="79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9" h="313">
                  <a:moveTo>
                    <a:pt x="76" y="246"/>
                  </a:moveTo>
                  <a:cubicBezTo>
                    <a:pt x="92" y="227"/>
                    <a:pt x="104" y="213"/>
                    <a:pt x="165" y="168"/>
                  </a:cubicBezTo>
                  <a:cubicBezTo>
                    <a:pt x="179" y="154"/>
                    <a:pt x="230" y="112"/>
                    <a:pt x="252" y="95"/>
                  </a:cubicBezTo>
                  <a:cubicBezTo>
                    <a:pt x="294" y="53"/>
                    <a:pt x="319" y="17"/>
                    <a:pt x="319" y="8"/>
                  </a:cubicBezTo>
                  <a:cubicBezTo>
                    <a:pt x="319" y="0"/>
                    <a:pt x="311" y="0"/>
                    <a:pt x="308" y="0"/>
                  </a:cubicBezTo>
                  <a:cubicBezTo>
                    <a:pt x="302" y="0"/>
                    <a:pt x="300" y="0"/>
                    <a:pt x="297" y="6"/>
                  </a:cubicBezTo>
                  <a:cubicBezTo>
                    <a:pt x="274" y="39"/>
                    <a:pt x="260" y="50"/>
                    <a:pt x="244" y="50"/>
                  </a:cubicBezTo>
                  <a:cubicBezTo>
                    <a:pt x="235" y="50"/>
                    <a:pt x="224" y="48"/>
                    <a:pt x="204" y="28"/>
                  </a:cubicBezTo>
                  <a:cubicBezTo>
                    <a:pt x="179" y="6"/>
                    <a:pt x="165" y="0"/>
                    <a:pt x="148" y="0"/>
                  </a:cubicBezTo>
                  <a:cubicBezTo>
                    <a:pt x="92" y="0"/>
                    <a:pt x="56" y="62"/>
                    <a:pt x="56" y="81"/>
                  </a:cubicBezTo>
                  <a:cubicBezTo>
                    <a:pt x="56" y="87"/>
                    <a:pt x="62" y="90"/>
                    <a:pt x="67" y="90"/>
                  </a:cubicBezTo>
                  <a:cubicBezTo>
                    <a:pt x="76" y="90"/>
                    <a:pt x="78" y="87"/>
                    <a:pt x="81" y="81"/>
                  </a:cubicBezTo>
                  <a:cubicBezTo>
                    <a:pt x="90" y="56"/>
                    <a:pt x="129" y="53"/>
                    <a:pt x="140" y="53"/>
                  </a:cubicBezTo>
                  <a:cubicBezTo>
                    <a:pt x="157" y="53"/>
                    <a:pt x="174" y="59"/>
                    <a:pt x="185" y="62"/>
                  </a:cubicBezTo>
                  <a:cubicBezTo>
                    <a:pt x="221" y="70"/>
                    <a:pt x="227" y="70"/>
                    <a:pt x="244" y="70"/>
                  </a:cubicBezTo>
                  <a:cubicBezTo>
                    <a:pt x="227" y="87"/>
                    <a:pt x="213" y="101"/>
                    <a:pt x="148" y="154"/>
                  </a:cubicBezTo>
                  <a:cubicBezTo>
                    <a:pt x="95" y="196"/>
                    <a:pt x="76" y="213"/>
                    <a:pt x="62" y="227"/>
                  </a:cubicBezTo>
                  <a:cubicBezTo>
                    <a:pt x="20" y="269"/>
                    <a:pt x="0" y="299"/>
                    <a:pt x="0" y="305"/>
                  </a:cubicBezTo>
                  <a:cubicBezTo>
                    <a:pt x="0" y="313"/>
                    <a:pt x="8" y="313"/>
                    <a:pt x="11" y="313"/>
                  </a:cubicBezTo>
                  <a:cubicBezTo>
                    <a:pt x="20" y="313"/>
                    <a:pt x="20" y="311"/>
                    <a:pt x="22" y="305"/>
                  </a:cubicBezTo>
                  <a:cubicBezTo>
                    <a:pt x="42" y="280"/>
                    <a:pt x="64" y="263"/>
                    <a:pt x="87" y="263"/>
                  </a:cubicBezTo>
                  <a:cubicBezTo>
                    <a:pt x="95" y="263"/>
                    <a:pt x="106" y="266"/>
                    <a:pt x="126" y="283"/>
                  </a:cubicBezTo>
                  <a:cubicBezTo>
                    <a:pt x="146" y="302"/>
                    <a:pt x="160" y="313"/>
                    <a:pt x="182" y="313"/>
                  </a:cubicBezTo>
                  <a:cubicBezTo>
                    <a:pt x="258" y="313"/>
                    <a:pt x="302" y="230"/>
                    <a:pt x="302" y="204"/>
                  </a:cubicBezTo>
                  <a:cubicBezTo>
                    <a:pt x="302" y="196"/>
                    <a:pt x="297" y="196"/>
                    <a:pt x="291" y="196"/>
                  </a:cubicBezTo>
                  <a:cubicBezTo>
                    <a:pt x="283" y="196"/>
                    <a:pt x="283" y="199"/>
                    <a:pt x="280" y="207"/>
                  </a:cubicBezTo>
                  <a:cubicBezTo>
                    <a:pt x="266" y="244"/>
                    <a:pt x="224" y="260"/>
                    <a:pt x="190" y="260"/>
                  </a:cubicBezTo>
                  <a:cubicBezTo>
                    <a:pt x="176" y="260"/>
                    <a:pt x="157" y="255"/>
                    <a:pt x="140" y="252"/>
                  </a:cubicBezTo>
                  <a:cubicBezTo>
                    <a:pt x="109" y="244"/>
                    <a:pt x="104" y="244"/>
                    <a:pt x="90" y="244"/>
                  </a:cubicBezTo>
                  <a:cubicBezTo>
                    <a:pt x="90" y="244"/>
                    <a:pt x="78" y="244"/>
                    <a:pt x="76" y="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8" name="Freeform 487"/>
            <p:cNvSpPr/>
            <p:nvPr/>
          </p:nvSpPr>
          <p:spPr>
            <a:xfrm>
              <a:off x="5902772" y="6389521"/>
              <a:ext cx="166771" cy="587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8" h="232">
                  <a:moveTo>
                    <a:pt x="624" y="39"/>
                  </a:moveTo>
                  <a:cubicBezTo>
                    <a:pt x="638" y="39"/>
                    <a:pt x="658" y="39"/>
                    <a:pt x="658" y="20"/>
                  </a:cubicBezTo>
                  <a:cubicBezTo>
                    <a:pt x="658" y="0"/>
                    <a:pt x="638" y="0"/>
                    <a:pt x="624" y="0"/>
                  </a:cubicBezTo>
                  <a:lnTo>
                    <a:pt x="34" y="0"/>
                  </a:ln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lose/>
                  <a:moveTo>
                    <a:pt x="624" y="232"/>
                  </a:moveTo>
                  <a:cubicBezTo>
                    <a:pt x="638" y="232"/>
                    <a:pt x="658" y="232"/>
                    <a:pt x="658" y="213"/>
                  </a:cubicBezTo>
                  <a:cubicBezTo>
                    <a:pt x="658" y="193"/>
                    <a:pt x="638" y="193"/>
                    <a:pt x="624" y="193"/>
                  </a:cubicBezTo>
                  <a:lnTo>
                    <a:pt x="34" y="193"/>
                  </a:lnTo>
                  <a:cubicBezTo>
                    <a:pt x="20" y="193"/>
                    <a:pt x="0" y="193"/>
                    <a:pt x="0" y="213"/>
                  </a:cubicBezTo>
                  <a:cubicBezTo>
                    <a:pt x="0" y="232"/>
                    <a:pt x="20" y="232"/>
                    <a:pt x="34" y="2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89" name="Freeform 488"/>
            <p:cNvSpPr/>
            <p:nvPr/>
          </p:nvSpPr>
          <p:spPr>
            <a:xfrm>
              <a:off x="6165747" y="6305332"/>
              <a:ext cx="148240" cy="1826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5" h="719">
                  <a:moveTo>
                    <a:pt x="585" y="11"/>
                  </a:moveTo>
                  <a:cubicBezTo>
                    <a:pt x="585" y="6"/>
                    <a:pt x="585" y="0"/>
                    <a:pt x="577" y="0"/>
                  </a:cubicBezTo>
                  <a:cubicBezTo>
                    <a:pt x="571" y="0"/>
                    <a:pt x="568" y="0"/>
                    <a:pt x="557" y="14"/>
                  </a:cubicBezTo>
                  <a:lnTo>
                    <a:pt x="510" y="70"/>
                  </a:lnTo>
                  <a:cubicBezTo>
                    <a:pt x="484" y="25"/>
                    <a:pt x="434" y="0"/>
                    <a:pt x="370" y="0"/>
                  </a:cubicBezTo>
                  <a:cubicBezTo>
                    <a:pt x="244" y="0"/>
                    <a:pt x="123" y="115"/>
                    <a:pt x="123" y="232"/>
                  </a:cubicBezTo>
                  <a:cubicBezTo>
                    <a:pt x="123" y="313"/>
                    <a:pt x="176" y="358"/>
                    <a:pt x="227" y="372"/>
                  </a:cubicBezTo>
                  <a:lnTo>
                    <a:pt x="333" y="400"/>
                  </a:lnTo>
                  <a:cubicBezTo>
                    <a:pt x="370" y="409"/>
                    <a:pt x="426" y="425"/>
                    <a:pt x="426" y="507"/>
                  </a:cubicBezTo>
                  <a:cubicBezTo>
                    <a:pt x="426" y="593"/>
                    <a:pt x="344" y="689"/>
                    <a:pt x="246" y="689"/>
                  </a:cubicBezTo>
                  <a:cubicBezTo>
                    <a:pt x="182" y="689"/>
                    <a:pt x="73" y="666"/>
                    <a:pt x="73" y="543"/>
                  </a:cubicBezTo>
                  <a:cubicBezTo>
                    <a:pt x="73" y="521"/>
                    <a:pt x="78" y="495"/>
                    <a:pt x="78" y="490"/>
                  </a:cubicBezTo>
                  <a:cubicBezTo>
                    <a:pt x="81" y="487"/>
                    <a:pt x="81" y="484"/>
                    <a:pt x="81" y="484"/>
                  </a:cubicBezTo>
                  <a:cubicBezTo>
                    <a:pt x="81" y="473"/>
                    <a:pt x="73" y="473"/>
                    <a:pt x="70" y="473"/>
                  </a:cubicBezTo>
                  <a:cubicBezTo>
                    <a:pt x="64" y="473"/>
                    <a:pt x="62" y="473"/>
                    <a:pt x="59" y="476"/>
                  </a:cubicBezTo>
                  <a:cubicBezTo>
                    <a:pt x="56" y="479"/>
                    <a:pt x="0" y="705"/>
                    <a:pt x="0" y="708"/>
                  </a:cubicBezTo>
                  <a:cubicBezTo>
                    <a:pt x="0" y="714"/>
                    <a:pt x="6" y="719"/>
                    <a:pt x="11" y="719"/>
                  </a:cubicBezTo>
                  <a:cubicBezTo>
                    <a:pt x="17" y="719"/>
                    <a:pt x="17" y="717"/>
                    <a:pt x="28" y="703"/>
                  </a:cubicBezTo>
                  <a:lnTo>
                    <a:pt x="78" y="647"/>
                  </a:lnTo>
                  <a:cubicBezTo>
                    <a:pt x="120" y="705"/>
                    <a:pt x="188" y="719"/>
                    <a:pt x="244" y="719"/>
                  </a:cubicBezTo>
                  <a:cubicBezTo>
                    <a:pt x="378" y="719"/>
                    <a:pt x="496" y="588"/>
                    <a:pt x="496" y="465"/>
                  </a:cubicBezTo>
                  <a:cubicBezTo>
                    <a:pt x="496" y="395"/>
                    <a:pt x="462" y="361"/>
                    <a:pt x="448" y="350"/>
                  </a:cubicBezTo>
                  <a:cubicBezTo>
                    <a:pt x="426" y="325"/>
                    <a:pt x="409" y="322"/>
                    <a:pt x="322" y="299"/>
                  </a:cubicBezTo>
                  <a:cubicBezTo>
                    <a:pt x="300" y="294"/>
                    <a:pt x="263" y="283"/>
                    <a:pt x="255" y="283"/>
                  </a:cubicBezTo>
                  <a:cubicBezTo>
                    <a:pt x="230" y="272"/>
                    <a:pt x="196" y="244"/>
                    <a:pt x="196" y="190"/>
                  </a:cubicBezTo>
                  <a:cubicBezTo>
                    <a:pt x="196" y="112"/>
                    <a:pt x="274" y="28"/>
                    <a:pt x="367" y="28"/>
                  </a:cubicBezTo>
                  <a:cubicBezTo>
                    <a:pt x="451" y="28"/>
                    <a:pt x="510" y="70"/>
                    <a:pt x="510" y="182"/>
                  </a:cubicBezTo>
                  <a:cubicBezTo>
                    <a:pt x="510" y="213"/>
                    <a:pt x="507" y="230"/>
                    <a:pt x="507" y="235"/>
                  </a:cubicBezTo>
                  <a:cubicBezTo>
                    <a:pt x="507" y="238"/>
                    <a:pt x="507" y="246"/>
                    <a:pt x="518" y="246"/>
                  </a:cubicBezTo>
                  <a:cubicBezTo>
                    <a:pt x="529" y="246"/>
                    <a:pt x="529" y="244"/>
                    <a:pt x="532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0" name="Freeform 489"/>
            <p:cNvSpPr/>
            <p:nvPr/>
          </p:nvSpPr>
          <p:spPr>
            <a:xfrm>
              <a:off x="6396738" y="6414448"/>
              <a:ext cx="153317" cy="10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" h="42">
                  <a:moveTo>
                    <a:pt x="568" y="42"/>
                  </a:moveTo>
                  <a:cubicBezTo>
                    <a:pt x="585" y="42"/>
                    <a:pt x="605" y="42"/>
                    <a:pt x="605" y="22"/>
                  </a:cubicBezTo>
                  <a:cubicBezTo>
                    <a:pt x="605" y="0"/>
                    <a:pt x="585" y="0"/>
                    <a:pt x="568" y="0"/>
                  </a:cubicBezTo>
                  <a:lnTo>
                    <a:pt x="34" y="0"/>
                  </a:lnTo>
                  <a:cubicBezTo>
                    <a:pt x="17" y="0"/>
                    <a:pt x="0" y="0"/>
                    <a:pt x="0" y="22"/>
                  </a:cubicBezTo>
                  <a:cubicBezTo>
                    <a:pt x="0" y="42"/>
                    <a:pt x="17" y="42"/>
                    <a:pt x="34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1" name="Freeform 490"/>
            <p:cNvSpPr/>
            <p:nvPr/>
          </p:nvSpPr>
          <p:spPr>
            <a:xfrm>
              <a:off x="6635344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2" name="Freeform 491"/>
            <p:cNvSpPr/>
            <p:nvPr/>
          </p:nvSpPr>
          <p:spPr>
            <a:xfrm>
              <a:off x="6767593" y="6370954"/>
              <a:ext cx="114988" cy="113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448">
                  <a:moveTo>
                    <a:pt x="330" y="64"/>
                  </a:moveTo>
                  <a:cubicBezTo>
                    <a:pt x="311" y="28"/>
                    <a:pt x="283" y="0"/>
                    <a:pt x="238" y="0"/>
                  </a:cubicBezTo>
                  <a:cubicBezTo>
                    <a:pt x="123" y="0"/>
                    <a:pt x="0" y="146"/>
                    <a:pt x="0" y="291"/>
                  </a:cubicBezTo>
                  <a:cubicBezTo>
                    <a:pt x="0" y="383"/>
                    <a:pt x="53" y="448"/>
                    <a:pt x="132" y="448"/>
                  </a:cubicBezTo>
                  <a:cubicBezTo>
                    <a:pt x="151" y="448"/>
                    <a:pt x="202" y="445"/>
                    <a:pt x="260" y="375"/>
                  </a:cubicBezTo>
                  <a:cubicBezTo>
                    <a:pt x="269" y="417"/>
                    <a:pt x="302" y="448"/>
                    <a:pt x="350" y="448"/>
                  </a:cubicBezTo>
                  <a:cubicBezTo>
                    <a:pt x="386" y="448"/>
                    <a:pt x="409" y="425"/>
                    <a:pt x="423" y="395"/>
                  </a:cubicBezTo>
                  <a:cubicBezTo>
                    <a:pt x="440" y="358"/>
                    <a:pt x="454" y="297"/>
                    <a:pt x="454" y="297"/>
                  </a:cubicBezTo>
                  <a:cubicBezTo>
                    <a:pt x="454" y="286"/>
                    <a:pt x="445" y="286"/>
                    <a:pt x="442" y="286"/>
                  </a:cubicBezTo>
                  <a:cubicBezTo>
                    <a:pt x="431" y="286"/>
                    <a:pt x="431" y="291"/>
                    <a:pt x="428" y="305"/>
                  </a:cubicBezTo>
                  <a:cubicBezTo>
                    <a:pt x="412" y="369"/>
                    <a:pt x="392" y="425"/>
                    <a:pt x="353" y="425"/>
                  </a:cubicBezTo>
                  <a:cubicBezTo>
                    <a:pt x="325" y="425"/>
                    <a:pt x="322" y="400"/>
                    <a:pt x="322" y="381"/>
                  </a:cubicBezTo>
                  <a:cubicBezTo>
                    <a:pt x="322" y="358"/>
                    <a:pt x="325" y="353"/>
                    <a:pt x="336" y="308"/>
                  </a:cubicBezTo>
                  <a:cubicBezTo>
                    <a:pt x="347" y="266"/>
                    <a:pt x="347" y="258"/>
                    <a:pt x="358" y="218"/>
                  </a:cubicBezTo>
                  <a:lnTo>
                    <a:pt x="392" y="81"/>
                  </a:lnTo>
                  <a:cubicBezTo>
                    <a:pt x="400" y="53"/>
                    <a:pt x="400" y="50"/>
                    <a:pt x="400" y="48"/>
                  </a:cubicBezTo>
                  <a:cubicBezTo>
                    <a:pt x="400" y="31"/>
                    <a:pt x="389" y="20"/>
                    <a:pt x="372" y="20"/>
                  </a:cubicBezTo>
                  <a:cubicBezTo>
                    <a:pt x="347" y="20"/>
                    <a:pt x="333" y="42"/>
                    <a:pt x="330" y="64"/>
                  </a:cubicBezTo>
                  <a:close/>
                  <a:moveTo>
                    <a:pt x="266" y="319"/>
                  </a:moveTo>
                  <a:cubicBezTo>
                    <a:pt x="260" y="339"/>
                    <a:pt x="260" y="339"/>
                    <a:pt x="246" y="355"/>
                  </a:cubicBezTo>
                  <a:cubicBezTo>
                    <a:pt x="202" y="411"/>
                    <a:pt x="162" y="425"/>
                    <a:pt x="134" y="425"/>
                  </a:cubicBezTo>
                  <a:cubicBezTo>
                    <a:pt x="84" y="425"/>
                    <a:pt x="70" y="372"/>
                    <a:pt x="70" y="333"/>
                  </a:cubicBezTo>
                  <a:cubicBezTo>
                    <a:pt x="70" y="286"/>
                    <a:pt x="101" y="162"/>
                    <a:pt x="126" y="118"/>
                  </a:cubicBezTo>
                  <a:cubicBezTo>
                    <a:pt x="157" y="59"/>
                    <a:pt x="199" y="22"/>
                    <a:pt x="241" y="22"/>
                  </a:cubicBezTo>
                  <a:cubicBezTo>
                    <a:pt x="305" y="22"/>
                    <a:pt x="319" y="104"/>
                    <a:pt x="319" y="109"/>
                  </a:cubicBezTo>
                  <a:cubicBezTo>
                    <a:pt x="319" y="115"/>
                    <a:pt x="316" y="120"/>
                    <a:pt x="314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  <p:sp>
          <p:nvSpPr>
            <p:cNvPr id="493" name="Freeform 492"/>
            <p:cNvSpPr/>
            <p:nvPr/>
          </p:nvSpPr>
          <p:spPr>
            <a:xfrm>
              <a:off x="6902634" y="6254971"/>
              <a:ext cx="65236" cy="161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635">
                  <a:moveTo>
                    <a:pt x="137" y="199"/>
                  </a:moveTo>
                  <a:cubicBezTo>
                    <a:pt x="148" y="199"/>
                    <a:pt x="154" y="199"/>
                    <a:pt x="176" y="204"/>
                  </a:cubicBezTo>
                  <a:cubicBezTo>
                    <a:pt x="199" y="213"/>
                    <a:pt x="216" y="216"/>
                    <a:pt x="227" y="216"/>
                  </a:cubicBezTo>
                  <a:cubicBezTo>
                    <a:pt x="255" y="216"/>
                    <a:pt x="258" y="196"/>
                    <a:pt x="258" y="188"/>
                  </a:cubicBezTo>
                  <a:cubicBezTo>
                    <a:pt x="258" y="182"/>
                    <a:pt x="255" y="162"/>
                    <a:pt x="227" y="162"/>
                  </a:cubicBezTo>
                  <a:cubicBezTo>
                    <a:pt x="216" y="162"/>
                    <a:pt x="199" y="165"/>
                    <a:pt x="176" y="174"/>
                  </a:cubicBezTo>
                  <a:cubicBezTo>
                    <a:pt x="154" y="179"/>
                    <a:pt x="148" y="179"/>
                    <a:pt x="137" y="179"/>
                  </a:cubicBezTo>
                  <a:cubicBezTo>
                    <a:pt x="137" y="157"/>
                    <a:pt x="143" y="126"/>
                    <a:pt x="146" y="106"/>
                  </a:cubicBezTo>
                  <a:cubicBezTo>
                    <a:pt x="148" y="92"/>
                    <a:pt x="157" y="56"/>
                    <a:pt x="157" y="31"/>
                  </a:cubicBezTo>
                  <a:cubicBezTo>
                    <a:pt x="157" y="11"/>
                    <a:pt x="146" y="0"/>
                    <a:pt x="129" y="0"/>
                  </a:cubicBezTo>
                  <a:cubicBezTo>
                    <a:pt x="115" y="0"/>
                    <a:pt x="101" y="8"/>
                    <a:pt x="101" y="31"/>
                  </a:cubicBezTo>
                  <a:cubicBezTo>
                    <a:pt x="101" y="56"/>
                    <a:pt x="106" y="90"/>
                    <a:pt x="112" y="112"/>
                  </a:cubicBezTo>
                  <a:cubicBezTo>
                    <a:pt x="112" y="120"/>
                    <a:pt x="120" y="154"/>
                    <a:pt x="120" y="179"/>
                  </a:cubicBezTo>
                  <a:cubicBezTo>
                    <a:pt x="109" y="179"/>
                    <a:pt x="104" y="179"/>
                    <a:pt x="81" y="174"/>
                  </a:cubicBezTo>
                  <a:cubicBezTo>
                    <a:pt x="59" y="165"/>
                    <a:pt x="42" y="162"/>
                    <a:pt x="31" y="162"/>
                  </a:cubicBezTo>
                  <a:cubicBezTo>
                    <a:pt x="3" y="162"/>
                    <a:pt x="0" y="182"/>
                    <a:pt x="0" y="188"/>
                  </a:cubicBezTo>
                  <a:cubicBezTo>
                    <a:pt x="0" y="193"/>
                    <a:pt x="3" y="216"/>
                    <a:pt x="31" y="216"/>
                  </a:cubicBezTo>
                  <a:cubicBezTo>
                    <a:pt x="42" y="216"/>
                    <a:pt x="59" y="213"/>
                    <a:pt x="81" y="204"/>
                  </a:cubicBezTo>
                  <a:cubicBezTo>
                    <a:pt x="104" y="199"/>
                    <a:pt x="109" y="199"/>
                    <a:pt x="120" y="199"/>
                  </a:cubicBezTo>
                  <a:cubicBezTo>
                    <a:pt x="120" y="216"/>
                    <a:pt x="115" y="238"/>
                    <a:pt x="112" y="252"/>
                  </a:cubicBezTo>
                  <a:cubicBezTo>
                    <a:pt x="101" y="294"/>
                    <a:pt x="101" y="299"/>
                    <a:pt x="101" y="336"/>
                  </a:cubicBezTo>
                  <a:cubicBezTo>
                    <a:pt x="101" y="470"/>
                    <a:pt x="115" y="610"/>
                    <a:pt x="118" y="624"/>
                  </a:cubicBezTo>
                  <a:cubicBezTo>
                    <a:pt x="118" y="630"/>
                    <a:pt x="120" y="635"/>
                    <a:pt x="129" y="635"/>
                  </a:cubicBezTo>
                  <a:cubicBezTo>
                    <a:pt x="140" y="635"/>
                    <a:pt x="140" y="630"/>
                    <a:pt x="140" y="621"/>
                  </a:cubicBezTo>
                  <a:cubicBezTo>
                    <a:pt x="140" y="621"/>
                    <a:pt x="146" y="560"/>
                    <a:pt x="148" y="518"/>
                  </a:cubicBezTo>
                  <a:cubicBezTo>
                    <a:pt x="154" y="456"/>
                    <a:pt x="157" y="397"/>
                    <a:pt x="157" y="336"/>
                  </a:cubicBezTo>
                  <a:cubicBezTo>
                    <a:pt x="157" y="299"/>
                    <a:pt x="157" y="294"/>
                    <a:pt x="146" y="249"/>
                  </a:cubicBezTo>
                  <a:cubicBezTo>
                    <a:pt x="146" y="244"/>
                    <a:pt x="137" y="216"/>
                    <a:pt x="137" y="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3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67" grpId="0"/>
      <p:bldP spid="296" grpId="0" animBg="1"/>
      <p:bldP spid="297" grpId="0" animBg="1"/>
      <p:bldP spid="304" grpId="0"/>
      <p:bldP spid="4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Hamiltonian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44" name="Content Placeholder 5"/>
          <p:cNvSpPr txBox="1">
            <a:spLocks/>
          </p:cNvSpPr>
          <p:nvPr/>
        </p:nvSpPr>
        <p:spPr>
          <a:xfrm>
            <a:off x="457199" y="1293962"/>
            <a:ext cx="8497019" cy="499469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We could now substitute the Holstein-</a:t>
            </a:r>
            <a:r>
              <a:rPr lang="en-GB" sz="2000" dirty="0" err="1" smtClean="0">
                <a:latin typeface="+mn-lt"/>
              </a:rPr>
              <a:t>Primakoff</a:t>
            </a:r>
            <a:r>
              <a:rPr lang="en-GB" sz="2000" dirty="0" smtClean="0">
                <a:latin typeface="+mn-lt"/>
              </a:rPr>
              <a:t> operators back into the Hamiltonian, but then the maths gets complicated because of the dependence of the operators on the magnetic structure (spin orientation).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Instead we define a set of 3x3 rotation matrices </a:t>
            </a:r>
            <a:r>
              <a:rPr lang="en-GB" sz="2000" b="1" dirty="0" err="1" smtClean="0">
                <a:latin typeface="+mn-lt"/>
              </a:rPr>
              <a:t>R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which rotates all the spin to ferromagnetic alignment, e.g.: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Where </a:t>
            </a:r>
            <a:r>
              <a:rPr lang="en-GB" sz="2000" b="1" i="1" dirty="0" smtClean="0">
                <a:latin typeface="+mn-lt"/>
              </a:rPr>
              <a:t>S</a:t>
            </a:r>
            <a:r>
              <a:rPr lang="en-GB" sz="2000" i="1" baseline="-25000" dirty="0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’ are all ferromagnetic.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Remembering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If we define two sets of vectors </a:t>
            </a:r>
            <a:r>
              <a:rPr lang="en-GB" sz="2000" b="1" dirty="0" err="1" smtClean="0">
                <a:latin typeface="+mn-lt"/>
              </a:rPr>
              <a:t>u</a:t>
            </a:r>
            <a:r>
              <a:rPr lang="en-GB" sz="2000" baseline="-25000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formed from the first two columns of the matrix </a:t>
            </a:r>
            <a:r>
              <a:rPr lang="en-GB" sz="2000" b="1" dirty="0" err="1" smtClean="0">
                <a:latin typeface="+mn-lt"/>
              </a:rPr>
              <a:t>R</a:t>
            </a:r>
            <a:r>
              <a:rPr lang="en-GB" sz="2000" b="1" baseline="-25000" dirty="0" err="1" smtClean="0">
                <a:latin typeface="+mn-lt"/>
              </a:rPr>
              <a:t>i</a:t>
            </a:r>
            <a:r>
              <a:rPr lang="en-GB" sz="2000" b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and </a:t>
            </a:r>
            <a:r>
              <a:rPr lang="en-GB" sz="2000" b="1" dirty="0" smtClean="0">
                <a:latin typeface="+mn-lt"/>
              </a:rPr>
              <a:t>v</a:t>
            </a:r>
            <a:r>
              <a:rPr lang="en-GB" sz="2000" baseline="-25000" dirty="0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formed from the third column as: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Then we have: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Where the bar indicates complex conjugation.</a:t>
            </a:r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41" y="2769581"/>
            <a:ext cx="1990476" cy="47619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85" y="3564530"/>
            <a:ext cx="4952381" cy="419048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73" y="4467684"/>
            <a:ext cx="1333333" cy="495238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84" y="5136449"/>
            <a:ext cx="3609524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Hamiltonian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244" name="Content Placeholder 5"/>
          <p:cNvSpPr txBox="1">
            <a:spLocks/>
          </p:cNvSpPr>
          <p:nvPr/>
        </p:nvSpPr>
        <p:spPr>
          <a:xfrm>
            <a:off x="457199" y="1293962"/>
            <a:ext cx="8497019" cy="534837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Hamiltonian thus becomes: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terms in curly braces can be expressed as a vector of the H-P operators (basis states), giving: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Where </a:t>
            </a:r>
            <a:r>
              <a:rPr lang="en-GB" sz="2000" dirty="0" err="1" smtClean="0">
                <a:latin typeface="+mn-lt"/>
              </a:rPr>
              <a:t>H</a:t>
            </a:r>
            <a:r>
              <a:rPr lang="en-GB" sz="2000" baseline="-25000" dirty="0" err="1" smtClean="0">
                <a:latin typeface="+mn-lt"/>
              </a:rPr>
              <a:t>ij</a:t>
            </a:r>
            <a:r>
              <a:rPr lang="en-GB" sz="2000" i="1" dirty="0" smtClean="0">
                <a:latin typeface="+mn-lt"/>
              </a:rPr>
              <a:t> </a:t>
            </a:r>
            <a:r>
              <a:rPr lang="en-GB" sz="2000" dirty="0" smtClean="0">
                <a:latin typeface="+mn-lt"/>
              </a:rPr>
              <a:t>is a 2n x 2n matrix </a:t>
            </a:r>
            <a:r>
              <a:rPr lang="en-GB" sz="2000" dirty="0" err="1" smtClean="0">
                <a:latin typeface="+mn-lt"/>
              </a:rPr>
              <a:t>whoes</a:t>
            </a:r>
            <a:r>
              <a:rPr lang="en-GB" sz="2000" dirty="0" smtClean="0">
                <a:latin typeface="+mn-lt"/>
              </a:rPr>
              <a:t> matrix elements can be determined by the braced expressions above and is given in the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paper.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expression above will contain terms which mix spins at </a:t>
            </a:r>
            <a:r>
              <a:rPr lang="en-GB" sz="2000" i="1" dirty="0" err="1" smtClean="0">
                <a:latin typeface="+mn-lt"/>
              </a:rPr>
              <a:t>i</a:t>
            </a:r>
            <a:r>
              <a:rPr lang="en-GB" sz="2000" dirty="0" smtClean="0">
                <a:latin typeface="+mn-lt"/>
              </a:rPr>
              <a:t> and </a:t>
            </a:r>
            <a:r>
              <a:rPr lang="en-GB" sz="2000" i="1" dirty="0" smtClean="0">
                <a:latin typeface="+mn-lt"/>
              </a:rPr>
              <a:t>j</a:t>
            </a:r>
            <a:r>
              <a:rPr lang="en-GB" sz="2000" dirty="0" smtClean="0">
                <a:latin typeface="+mn-lt"/>
              </a:rPr>
              <a:t> – a Fourier Transform will separate this, e.g. as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We now Fourier transform the Hamiltonian                                  and </a:t>
            </a:r>
            <a:r>
              <a:rPr lang="en-GB" sz="2000" dirty="0" err="1" smtClean="0">
                <a:latin typeface="+mn-lt"/>
              </a:rPr>
              <a:t>diagonalise</a:t>
            </a:r>
            <a:r>
              <a:rPr lang="en-GB" sz="2000" dirty="0" smtClean="0">
                <a:latin typeface="+mn-lt"/>
              </a:rPr>
              <a:t> it for every 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1" y="1686595"/>
            <a:ext cx="8733333" cy="638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31" y="2816167"/>
            <a:ext cx="1580952" cy="47619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731554" y="4617114"/>
            <a:ext cx="6230628" cy="1077347"/>
            <a:chOff x="1455508" y="4910412"/>
            <a:chExt cx="7363522" cy="1273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5508" y="4910412"/>
              <a:ext cx="6500397" cy="7292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8170" y="5641509"/>
              <a:ext cx="5750860" cy="542140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75" y="5965302"/>
            <a:ext cx="1580952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0360" y="23756"/>
            <a:ext cx="6335639" cy="55728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6798" rIns="90004" bIns="46798" anchor="ctr" anchorCtr="0" compatLnSpc="1">
            <a:norm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000" i="0" u="none" strike="noStrike" kern="1200" cap="none" spc="0" baseline="0" dirty="0" smtClean="0">
                <a:solidFill>
                  <a:srgbClr val="FFFFFF"/>
                </a:solidFill>
                <a:uFillTx/>
                <a:latin typeface="Lucida Sans" pitchFamily="34"/>
                <a:ea typeface="Arial" pitchFamily="34"/>
                <a:cs typeface="Arial" pitchFamily="34"/>
              </a:rPr>
              <a:t>Incommensurate Structure</a:t>
            </a:r>
            <a:endParaRPr lang="en-US" sz="3000" b="0" i="0" u="none" strike="noStrike" kern="1200" cap="none" spc="0" baseline="0" dirty="0">
              <a:solidFill>
                <a:srgbClr val="FFFFFF"/>
              </a:solidFill>
              <a:uFillTx/>
              <a:latin typeface="Lucida Sans" pitchFamily="34"/>
              <a:ea typeface="Arial" pitchFamily="34"/>
              <a:cs typeface="Arial" pitchFamily="34"/>
            </a:endParaRPr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457199" y="1293962"/>
            <a:ext cx="8497019" cy="534837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>
                <a:tab pos="571317" algn="l"/>
                <a:tab pos="1485717" algn="l"/>
                <a:tab pos="2400117" algn="l"/>
                <a:tab pos="3314517" algn="l"/>
                <a:tab pos="4228917" algn="l"/>
                <a:tab pos="5143317" algn="l"/>
                <a:tab pos="6057717" algn="l"/>
                <a:tab pos="6972117" algn="l"/>
                <a:tab pos="7886517" algn="l"/>
                <a:tab pos="8800917" algn="l"/>
                <a:tab pos="9715317" algn="l"/>
              </a:tabLst>
              <a:defRPr lang="en-US" sz="3200" b="0" i="0" u="none" strike="noStrike" kern="1200" cap="none" spc="0" baseline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Lucida Sans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Remember that we introduced a rotation matrix which rotates every spin into the ferromagnetic state – actually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introduces two such rotations.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first applies to all spins within a crystalline unit cell and is used for the “incommensurate” (single-q) calculations.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The second then rotates the spins within a unit cell into the ferromagnetic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It turns out that for structures which can be described by a rotation from one unit cell to another, that the spin-spin correlation function (and hence INS intensity S(</a:t>
            </a:r>
            <a:r>
              <a:rPr lang="en-GB" sz="2000" b="1" i="1" dirty="0" smtClean="0">
                <a:latin typeface="+mn-lt"/>
              </a:rPr>
              <a:t>Q</a:t>
            </a:r>
            <a:r>
              <a:rPr lang="en-GB" sz="2000" dirty="0" smtClean="0">
                <a:latin typeface="+mn-lt"/>
              </a:rPr>
              <a:t>,</a:t>
            </a:r>
            <a:r>
              <a:rPr lang="el-G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sz="2000" dirty="0" smtClean="0">
                <a:latin typeface="+mn-lt"/>
              </a:rPr>
              <a:t>)) has three branches: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At </a:t>
            </a:r>
            <a:r>
              <a:rPr lang="en-GB" sz="1600" b="1" i="1" dirty="0" smtClean="0">
                <a:latin typeface="+mn-lt"/>
              </a:rPr>
              <a:t>Q</a:t>
            </a:r>
            <a:endParaRPr lang="en-GB" sz="1600" dirty="0">
              <a:latin typeface="+mn-lt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+mn-lt"/>
              </a:rPr>
              <a:t>At </a:t>
            </a:r>
            <a:r>
              <a:rPr lang="en-GB" sz="1600" b="1" i="1" dirty="0" smtClean="0">
                <a:latin typeface="+mn-lt"/>
              </a:rPr>
              <a:t>Q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± </a:t>
            </a:r>
            <a:r>
              <a:rPr lang="en-GB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where </a:t>
            </a:r>
            <a:r>
              <a:rPr lang="en-GB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the ordering </a:t>
            </a:r>
            <a:r>
              <a:rPr lang="en-GB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wavevector</a:t>
            </a:r>
            <a:r>
              <a:rPr lang="en-GB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/ magnetic propagation vector</a:t>
            </a:r>
            <a:endParaRPr lang="en-GB" sz="1600" b="1" i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n-lt"/>
              </a:rPr>
              <a:t>Expressions for the spin-spin correlation function can be found in the </a:t>
            </a:r>
            <a:r>
              <a:rPr lang="en-GB" sz="2000" dirty="0" err="1" smtClean="0">
                <a:latin typeface="+mn-lt"/>
              </a:rPr>
              <a:t>SpinW</a:t>
            </a:r>
            <a:r>
              <a:rPr lang="en-GB" sz="2000" dirty="0" smtClean="0">
                <a:latin typeface="+mn-lt"/>
              </a:rPr>
              <a:t> paper: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0360" y="5807184"/>
            <a:ext cx="63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2"/>
              </a:rPr>
              <a:t>S. </a:t>
            </a:r>
            <a:r>
              <a:rPr lang="en-GB" dirty="0" err="1" smtClean="0">
                <a:hlinkClick r:id="rId2"/>
              </a:rPr>
              <a:t>Toth</a:t>
            </a:r>
            <a:r>
              <a:rPr lang="en-GB" dirty="0" smtClean="0">
                <a:hlinkClick r:id="rId2"/>
              </a:rPr>
              <a:t> and B. Lake, </a:t>
            </a:r>
            <a:r>
              <a:rPr lang="en-GB" i="1" dirty="0" smtClean="0">
                <a:hlinkClick r:id="rId2"/>
              </a:rPr>
              <a:t>J. Phys.: </a:t>
            </a:r>
            <a:r>
              <a:rPr lang="en-GB" i="1" dirty="0" err="1" smtClean="0">
                <a:hlinkClick r:id="rId2"/>
              </a:rPr>
              <a:t>Condens</a:t>
            </a:r>
            <a:r>
              <a:rPr lang="en-GB" i="1" dirty="0" smtClean="0">
                <a:hlinkClick r:id="rId2"/>
              </a:rPr>
              <a:t>. Matter</a:t>
            </a:r>
            <a:r>
              <a:rPr lang="en-GB" dirty="0" smtClean="0">
                <a:hlinkClick r:id="rId2"/>
              </a:rPr>
              <a:t>, </a:t>
            </a:r>
            <a:r>
              <a:rPr lang="en-GB" b="1" dirty="0" smtClean="0">
                <a:hlinkClick r:id="rId2"/>
              </a:rPr>
              <a:t>27 </a:t>
            </a:r>
            <a:r>
              <a:rPr lang="en-GB" dirty="0" smtClean="0">
                <a:hlinkClick r:id="rId2"/>
              </a:rPr>
              <a:t>(2015) 166002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6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Questions so far?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205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49986</TotalTime>
  <Words>2831</Words>
  <Application>Microsoft Office PowerPoint</Application>
  <PresentationFormat>On-screen Show (4:3)</PresentationFormat>
  <Paragraphs>329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Courier New</vt:lpstr>
      <vt:lpstr>DejaVu Sans</vt:lpstr>
      <vt:lpstr>Droid Sans Fallback</vt:lpstr>
      <vt:lpstr>FreeSans</vt:lpstr>
      <vt:lpstr>Liberation Sans</vt:lpstr>
      <vt:lpstr>Liberation Serif</vt:lpstr>
      <vt:lpstr>Lucida Sans</vt:lpstr>
      <vt:lpstr>Title1</vt:lpstr>
      <vt:lpstr>Title3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Le, Duc (STFC,RAL,ISIS)</dc:creator>
  <cp:lastModifiedBy>Le, Duc (STFC,RAL,ISIS)</cp:lastModifiedBy>
  <cp:revision>355</cp:revision>
  <dcterms:created xsi:type="dcterms:W3CDTF">2007-08-10T08:53:48Z</dcterms:created>
  <dcterms:modified xsi:type="dcterms:W3CDTF">2024-06-05T06:51:56Z</dcterms:modified>
</cp:coreProperties>
</file>