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8" r:id="rId4"/>
    <p:sldId id="427" r:id="rId5"/>
    <p:sldId id="426" r:id="rId6"/>
    <p:sldId id="428" r:id="rId7"/>
    <p:sldId id="429" r:id="rId8"/>
    <p:sldId id="432" r:id="rId9"/>
    <p:sldId id="433" r:id="rId10"/>
    <p:sldId id="431" r:id="rId11"/>
    <p:sldId id="430" r:id="rId12"/>
    <p:sldId id="434" r:id="rId13"/>
    <p:sldId id="440" r:id="rId14"/>
    <p:sldId id="436" r:id="rId15"/>
    <p:sldId id="437" r:id="rId16"/>
    <p:sldId id="438" r:id="rId17"/>
    <p:sldId id="439" r:id="rId18"/>
    <p:sldId id="344" r:id="rId19"/>
    <p:sldId id="3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inw.org/tutorials/35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inw.org/tutorials/35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Fitting with </a:t>
            </a:r>
            <a:r>
              <a:rPr lang="en-US" sz="4800" dirty="0" err="1" smtClean="0"/>
              <a:t>SpinW</a:t>
            </a:r>
            <a:endParaRPr lang="en-US" sz="4800" dirty="0"/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and Horace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02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Pr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err="1" smtClean="0">
                <a:latin typeface="+mn-lt"/>
              </a:rPr>
              <a:t>Ca,Sr</a:t>
            </a:r>
            <a:r>
              <a:rPr lang="en-GB" sz="2400" dirty="0" smtClean="0">
                <a:latin typeface="+mn-lt"/>
              </a:rPr>
              <a:t>)Mn2O7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Bilayer half-doped manganite. </a:t>
            </a:r>
            <a:r>
              <a:rPr lang="en-GB" sz="1600" dirty="0" err="1" smtClean="0">
                <a:latin typeface="+mn-lt"/>
              </a:rPr>
              <a:t>SpinW</a:t>
            </a:r>
            <a:r>
              <a:rPr lang="en-GB" sz="1600" dirty="0" smtClean="0">
                <a:latin typeface="+mn-lt"/>
              </a:rPr>
              <a:t> model </a:t>
            </a:r>
            <a:r>
              <a:rPr lang="en-GB" sz="1600" dirty="0" smtClean="0">
                <a:latin typeface="+mn-lt"/>
                <a:hlinkClick r:id="rId2"/>
              </a:rPr>
              <a:t>here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Examples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2185" y="6314536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Johnstone et al., </a:t>
            </a:r>
            <a:r>
              <a:rPr lang="en-GB" i="1" dirty="0" smtClean="0"/>
              <a:t>Phys. Rev. Lett.</a:t>
            </a:r>
            <a:r>
              <a:rPr lang="en-GB" dirty="0" smtClean="0"/>
              <a:t>, </a:t>
            </a:r>
            <a:r>
              <a:rPr lang="en-GB" b="1" dirty="0" smtClean="0"/>
              <a:t>109</a:t>
            </a:r>
            <a:r>
              <a:rPr lang="en-GB" dirty="0" smtClean="0"/>
              <a:t> 237202 (2012)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5808" y="2380923"/>
            <a:ext cx="7750991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projaxes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 0 0], [0 1 0], 'type',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[-1, 0.05, 1], [-1, 0.05, 1], [], [34,35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IX_sample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(true,[0,0,1],[0,1,0],'cuboid',[0.01,0.05,0.01]);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maps 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maps_instrument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(70, 300,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'S');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JF1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-11.39; JA = 1.5; JF2 = -1.35; JF3 = 1.5;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0.88; D = 0.074;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cpars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{'mat', {'JF1', 'JA', 'JF2', 'JF3',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'D(3,3)'},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useFast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'gauss',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coordtrans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([2 2 1 1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])};</a:t>
            </a:r>
          </a:p>
          <a:p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Prcasrmn2o7;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set_sample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(w1, sample);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set_instrument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(w1, maps);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tbf.set_fun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pcsmo.horace_sqw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{[JF1 JA JF2 JF3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0.1]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{:}});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tbf.set_mc_points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tbf.simulate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Pr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err="1" smtClean="0">
                <a:latin typeface="+mn-lt"/>
              </a:rPr>
              <a:t>Ca,Sr</a:t>
            </a:r>
            <a:r>
              <a:rPr lang="en-GB" sz="2400" dirty="0" smtClean="0">
                <a:latin typeface="+mn-lt"/>
              </a:rPr>
              <a:t>)Mn2O7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Bilayer half-doped manganite. </a:t>
            </a:r>
            <a:r>
              <a:rPr lang="en-GB" sz="1600" dirty="0" err="1" smtClean="0">
                <a:latin typeface="+mn-lt"/>
              </a:rPr>
              <a:t>SpinW</a:t>
            </a:r>
            <a:r>
              <a:rPr lang="en-GB" sz="1600" dirty="0" smtClean="0">
                <a:latin typeface="+mn-lt"/>
              </a:rPr>
              <a:t> model </a:t>
            </a:r>
            <a:r>
              <a:rPr lang="en-GB" sz="1600" dirty="0" smtClean="0">
                <a:latin typeface="+mn-lt"/>
                <a:hlinkClick r:id="rId2"/>
              </a:rPr>
              <a:t>here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Examples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2185" y="6314536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Johnstone et al., </a:t>
            </a:r>
            <a:r>
              <a:rPr lang="en-GB" i="1" dirty="0" smtClean="0"/>
              <a:t>Phys. Rev. Lett.</a:t>
            </a:r>
            <a:r>
              <a:rPr lang="en-GB" dirty="0" smtClean="0"/>
              <a:t>, </a:t>
            </a:r>
            <a:r>
              <a:rPr lang="en-GB" b="1" dirty="0" smtClean="0"/>
              <a:t>109</a:t>
            </a:r>
            <a:r>
              <a:rPr lang="en-GB" dirty="0" smtClean="0"/>
              <a:t> 237202 (2012)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5" y="2272881"/>
            <a:ext cx="4622324" cy="3466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73" y="2272881"/>
            <a:ext cx="4622326" cy="3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also has an fitting function for triple-axis spectrometer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Assumes you’ve made a series of constant-Q scans along energy transfer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You first have to fit the peaks these scans manually and put the fitted peak </a:t>
            </a:r>
            <a:r>
              <a:rPr lang="en-GB" sz="2000" dirty="0" err="1" smtClean="0">
                <a:latin typeface="+mn-lt"/>
              </a:rPr>
              <a:t>centers</a:t>
            </a:r>
            <a:r>
              <a:rPr lang="en-GB" sz="2000" dirty="0" smtClean="0">
                <a:latin typeface="+mn-lt"/>
              </a:rPr>
              <a:t> and area/height into a text file with a specific format: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Then you can use the </a:t>
            </a:r>
            <a:r>
              <a:rPr lang="en-GB" sz="2000" dirty="0" err="1" smtClean="0">
                <a:latin typeface="+mn-lt"/>
              </a:rPr>
              <a:t>fitspec</a:t>
            </a:r>
            <a:r>
              <a:rPr lang="en-GB" sz="2000" dirty="0" smtClean="0">
                <a:latin typeface="+mn-lt"/>
              </a:rPr>
              <a:t> function. This: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Calculates the spectrum at the given Q-points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the data into a given energy bin to account for unresolved modes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Fits the data with a particle-swarm optimizer (default) or simplex </a:t>
            </a:r>
            <a:r>
              <a:rPr lang="en-GB" sz="2000" dirty="0" err="1" smtClean="0">
                <a:latin typeface="+mn-lt"/>
              </a:rPr>
              <a:t>mehod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6" y="2962739"/>
            <a:ext cx="8491987" cy="7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from </a:t>
            </a:r>
            <a:r>
              <a:rPr lang="en-GB" sz="2000" dirty="0" smtClean="0">
                <a:latin typeface="+mn-lt"/>
                <a:hlinkClick r:id="rId2"/>
              </a:rPr>
              <a:t>tutorial 35</a:t>
            </a:r>
            <a:r>
              <a:rPr lang="en-GB" sz="2000" dirty="0" smtClean="0">
                <a:latin typeface="+mn-lt"/>
              </a:rPr>
              <a:t>:</a:t>
            </a: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569" y="2941609"/>
            <a:ext cx="4589163" cy="344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809" y="1820210"/>
            <a:ext cx="73369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p)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p,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'mat',{'Jab'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'K(1,1)' 'K(2,2)'},'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luvo.fitspec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'LuVO3_fitted_modes.txt',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(0,45,71),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[3 1 0 0],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[9 10 1 1])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95" y="3780436"/>
            <a:ext cx="2867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from </a:t>
            </a:r>
            <a:r>
              <a:rPr lang="en-GB" sz="2000" dirty="0" smtClean="0">
                <a:latin typeface="+mn-lt"/>
                <a:hlinkClick r:id="rId2"/>
              </a:rPr>
              <a:t>tutorial 35</a:t>
            </a:r>
            <a:r>
              <a:rPr lang="en-GB" sz="2000" dirty="0" smtClean="0">
                <a:latin typeface="+mn-lt"/>
              </a:rPr>
              <a:t>:</a:t>
            </a: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809" y="1820210"/>
            <a:ext cx="73369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p)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p,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'mat',{'Jab'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'K(1,1)' 'K(2,2)'},'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luvo.fitspec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'LuVO3_fitted_modes.txt',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(0,45,71),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[3 1 0 0],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[9 10 1 1])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95" y="3780436"/>
            <a:ext cx="2867025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36" y="2941609"/>
            <a:ext cx="4589161" cy="34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-Horace interface,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function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Internal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fitting function for TAS data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fitspec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Horace-</a:t>
            </a: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interface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built-in </a:t>
            </a: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fitting function for TAS data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(@fun)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out = fun(x, y, par)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xc = par(1);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par(3);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par(5) *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1660" y="1774184"/>
            <a:ext cx="2369388" cy="3073869"/>
            <a:chOff x="2501660" y="1877696"/>
            <a:chExt cx="2369388" cy="3073869"/>
          </a:xfrm>
        </p:grpSpPr>
        <p:sp>
          <p:nvSpPr>
            <p:cNvPr id="2" name="Rectangle 1"/>
            <p:cNvSpPr/>
            <p:nvPr/>
          </p:nvSpPr>
          <p:spPr>
            <a:xfrm>
              <a:off x="3536830" y="1877696"/>
              <a:ext cx="526212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01660" y="4689909"/>
              <a:ext cx="345057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4778" y="3349932"/>
              <a:ext cx="40831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4836" y="2694331"/>
              <a:ext cx="526212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33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par(2); 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JS * (1-cos(pi*h));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./ ((en -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).^2 + Gam.^2);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58528" y="1998468"/>
            <a:ext cx="3102632" cy="2849585"/>
            <a:chOff x="2458528" y="2101980"/>
            <a:chExt cx="3102632" cy="2849585"/>
          </a:xfrm>
        </p:grpSpPr>
        <p:sp>
          <p:nvSpPr>
            <p:cNvPr id="2" name="Rectangle 1"/>
            <p:cNvSpPr/>
            <p:nvPr/>
          </p:nvSpPr>
          <p:spPr>
            <a:xfrm>
              <a:off x="3372928" y="2101980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58528" y="4689909"/>
              <a:ext cx="698740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900" y="3367180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6156" y="2677068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42536" y="3046373"/>
            <a:ext cx="1319841" cy="257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6589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is this type of function – calculates energies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+mn-lt"/>
              </a:rPr>
              <a:t> and intensity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400" dirty="0" smtClean="0">
                <a:latin typeface="+mn-lt"/>
              </a:rPr>
              <a:t> from input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has a built-in function which does what’s in box: 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h,k,l,e,par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)disp2sqw(h,k,l,e,@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dispfun,par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(1:end-1),par(end))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par(1) * (1-sin(pi*h));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00065" y="2179620"/>
            <a:ext cx="2619557" cy="2668433"/>
            <a:chOff x="2700065" y="2283132"/>
            <a:chExt cx="2619557" cy="2668433"/>
          </a:xfrm>
        </p:grpSpPr>
        <p:sp>
          <p:nvSpPr>
            <p:cNvPr id="2" name="Rectangle 1"/>
            <p:cNvSpPr/>
            <p:nvPr/>
          </p:nvSpPr>
          <p:spPr>
            <a:xfrm>
              <a:off x="4278704" y="2283132"/>
              <a:ext cx="87126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0065" y="4689909"/>
              <a:ext cx="733247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48356" y="3556959"/>
              <a:ext cx="87126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1600" y="2555287"/>
            <a:ext cx="6892512" cy="4135533"/>
            <a:chOff x="1371600" y="2658799"/>
            <a:chExt cx="6892512" cy="4135533"/>
          </a:xfrm>
        </p:grpSpPr>
        <p:sp>
          <p:nvSpPr>
            <p:cNvPr id="12" name="Rectangle 11"/>
            <p:cNvSpPr/>
            <p:nvPr/>
          </p:nvSpPr>
          <p:spPr>
            <a:xfrm>
              <a:off x="1371600" y="3522056"/>
              <a:ext cx="6133381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21834" y="2658799"/>
              <a:ext cx="405442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58670" y="6460172"/>
              <a:ext cx="405442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7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2937" y="1765574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1.2; K = 0.2;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J);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has a built-in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It wraps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method and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functions and also does an energy convolution.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First parameters are for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The last two parameters are widths for the energy convolution and an intensity scaling factor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You can also pass any arguments recognised by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0055" y="1762690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1.2; K = 0.2;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J);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5809" y="1768448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1.2; 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0.2;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</a:t>
            </a:r>
            <a:r>
              <a:rPr lang="en-GB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403225" y="3395932"/>
            <a:ext cx="5917713" cy="416946"/>
            <a:chOff x="1403225" y="3197522"/>
            <a:chExt cx="5917713" cy="41694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8913" y="3209026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518914" y="3197522"/>
              <a:ext cx="4802024" cy="1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61781" y="3416060"/>
              <a:ext cx="25591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320938" y="3197522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64649" y="3407434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03225" y="3387304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414732" y="3404563"/>
              <a:ext cx="11041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03225" y="3594338"/>
              <a:ext cx="3358556" cy="20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2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07706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'mat'</a:t>
            </a:r>
            <a:r>
              <a:rPr lang="en-GB" sz="1800" dirty="0" smtClean="0">
                <a:latin typeface="+mn-lt"/>
              </a:rPr>
              <a:t> argument tells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which parameters can be varied by Horace and what they correspond in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In </a:t>
            </a:r>
            <a:r>
              <a:rPr lang="en-GB" sz="1800" dirty="0">
                <a:latin typeface="+mn-lt"/>
              </a:rPr>
              <a:t>simple cases, just the name of the corresponding </a:t>
            </a:r>
            <a:r>
              <a:rPr lang="en-GB" sz="1800" dirty="0" err="1">
                <a:latin typeface="+mn-lt"/>
              </a:rPr>
              <a:t>SpinW</a:t>
            </a:r>
            <a:r>
              <a:rPr lang="en-GB" sz="1800" dirty="0">
                <a:latin typeface="+mn-lt"/>
              </a:rPr>
              <a:t> matrix, or a string denoting which single matrix </a:t>
            </a:r>
            <a:r>
              <a:rPr lang="en-GB" sz="1800" dirty="0" smtClean="0">
                <a:latin typeface="+mn-lt"/>
              </a:rPr>
              <a:t>element (e.g.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'K(3,3)'</a:t>
            </a:r>
            <a:r>
              <a:rPr lang="en-GB" sz="1800" dirty="0" smtClean="0">
                <a:latin typeface="+mn-lt"/>
              </a:rPr>
              <a:t>) suffices.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For more complicated cases, an additional parameter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'selector'</a:t>
            </a:r>
            <a:r>
              <a:rPr lang="en-GB" sz="1800" dirty="0">
                <a:latin typeface="+mn-lt"/>
              </a:rPr>
              <a:t>, a </a:t>
            </a:r>
            <a:r>
              <a:rPr lang="en-GB" sz="1800" dirty="0" smtClean="0">
                <a:latin typeface="+mn-lt"/>
              </a:rPr>
              <a:t>3×3 logical </a:t>
            </a:r>
            <a:r>
              <a:rPr lang="en-GB" sz="1800" dirty="0">
                <a:latin typeface="+mn-lt"/>
              </a:rPr>
              <a:t>matrix needs to be </a:t>
            </a:r>
            <a:r>
              <a:rPr lang="en-GB" sz="1800" dirty="0" smtClean="0">
                <a:latin typeface="+mn-lt"/>
              </a:rPr>
              <a:t>used. This </a:t>
            </a:r>
            <a:r>
              <a:rPr lang="en-GB" sz="1800" dirty="0">
                <a:latin typeface="+mn-lt"/>
              </a:rPr>
              <a:t>tells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800" dirty="0">
                <a:latin typeface="+mn-lt"/>
              </a:rPr>
              <a:t> function </a:t>
            </a:r>
            <a:r>
              <a:rPr lang="en-GB" sz="1800" dirty="0" smtClean="0">
                <a:latin typeface="+mn-lt"/>
              </a:rPr>
              <a:t>which </a:t>
            </a:r>
            <a:r>
              <a:rPr lang="en-GB" sz="1800" dirty="0">
                <a:latin typeface="+mn-lt"/>
              </a:rPr>
              <a:t>matrix elements the parameter corresponds </a:t>
            </a:r>
            <a:r>
              <a:rPr lang="en-GB" sz="1800" dirty="0" smtClean="0">
                <a:latin typeface="+mn-lt"/>
              </a:rPr>
              <a:t>to – e.g. for a DM interaction: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'selector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>
                <a:latin typeface="+mn-lt"/>
              </a:rPr>
              <a:t> is a 3×3×N array where </a:t>
            </a:r>
            <a:r>
              <a:rPr lang="en-GB" sz="1800" dirty="0" smtClean="0">
                <a:latin typeface="+mn-lt"/>
              </a:rPr>
              <a:t>N is </a:t>
            </a:r>
            <a:r>
              <a:rPr lang="en-GB" sz="1800" dirty="0">
                <a:latin typeface="+mn-lt"/>
              </a:rPr>
              <a:t>the number of </a:t>
            </a:r>
            <a:r>
              <a:rPr lang="en-GB" sz="1800" dirty="0" smtClean="0">
                <a:latin typeface="+mn-lt"/>
              </a:rPr>
              <a:t>parameters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Each </a:t>
            </a:r>
            <a:r>
              <a:rPr lang="en-GB" sz="1800" dirty="0" smtClean="0">
                <a:latin typeface="+mn-lt"/>
              </a:rPr>
              <a:t>3×3 matrix </a:t>
            </a:r>
            <a:r>
              <a:rPr lang="en-GB" sz="1800" dirty="0">
                <a:latin typeface="+mn-lt"/>
              </a:rPr>
              <a:t>denotes which elements of the corresponding matrix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'mat'</a:t>
            </a:r>
            <a:r>
              <a:rPr lang="en-GB" sz="1800" dirty="0">
                <a:latin typeface="+mn-lt"/>
              </a:rPr>
              <a:t> goes with that parameter </a:t>
            </a:r>
            <a:endParaRPr lang="en-GB" sz="18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809" y="3381588"/>
            <a:ext cx="733693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[0.1 0.2 0.3];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'DM', 'value',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'DM', 'bond', 1);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(:,:,1) = [0 0 0; 0 0 1; 0 -1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(:,:,2) = [0 0 1; 0 0 0; -1 0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(:,:,3) = [0 1 0; -1 0 0; 0 0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swobj.horace_sqw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'mat', {'DM', 'DM', 'DM'},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'selector',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false})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3784" y="3984416"/>
            <a:ext cx="4497235" cy="1260444"/>
            <a:chOff x="1713784" y="3984416"/>
            <a:chExt cx="4497235" cy="1260444"/>
          </a:xfrm>
        </p:grpSpPr>
        <p:sp>
          <p:nvSpPr>
            <p:cNvPr id="7" name="Rectangle 6"/>
            <p:cNvSpPr/>
            <p:nvPr/>
          </p:nvSpPr>
          <p:spPr>
            <a:xfrm>
              <a:off x="4856672" y="4123427"/>
              <a:ext cx="276045" cy="23291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5964" y="3984416"/>
              <a:ext cx="835055" cy="54520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775494" y="5060831"/>
              <a:ext cx="382438" cy="18402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3784" y="4132053"/>
              <a:ext cx="192655" cy="2242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37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also does an energy convolution to return S(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) from the calculated </a:t>
            </a:r>
            <a:r>
              <a:rPr lang="el-GR" sz="2400" dirty="0" smtClean="0">
                <a:latin typeface="+mn-lt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(</a:t>
            </a:r>
            <a:r>
              <a:rPr lang="en-GB" sz="2400" b="1" i="1" dirty="0" smtClean="0">
                <a:latin typeface="+mn-lt"/>
                <a:cs typeface="Calibri" panose="020F0502020204030204" pitchFamily="34" charset="0"/>
              </a:rPr>
              <a:t>Q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) and intensity.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alibri" panose="020F0502020204030204" pitchFamily="34" charset="0"/>
              </a:rPr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option tells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what </a:t>
            </a:r>
            <a:r>
              <a:rPr lang="en-GB" sz="2400" dirty="0">
                <a:latin typeface="+mn-lt"/>
              </a:rPr>
              <a:t>function to </a:t>
            </a:r>
            <a:r>
              <a:rPr lang="en-GB" sz="2400" dirty="0" smtClean="0">
                <a:latin typeface="+mn-lt"/>
              </a:rPr>
              <a:t>use. </a:t>
            </a:r>
            <a:r>
              <a:rPr lang="en-GB" sz="2400" dirty="0">
                <a:latin typeface="+mn-lt"/>
              </a:rPr>
              <a:t>Options are: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'gauss'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gaussian</a:t>
            </a:r>
            <a:r>
              <a:rPr lang="en-GB" sz="1600" dirty="0">
                <a:latin typeface="+mn-lt"/>
              </a:rPr>
              <a:t> (one parameter: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 smtClean="0">
                <a:latin typeface="+mn-lt"/>
              </a:rPr>
              <a:t>) [default]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lorentzian</a:t>
            </a:r>
            <a:r>
              <a:rPr lang="en-GB" sz="1600" dirty="0">
                <a:latin typeface="+mn-lt"/>
              </a:rPr>
              <a:t> (one parameter: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voigt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pseudovoigt</a:t>
            </a:r>
            <a:r>
              <a:rPr lang="en-GB" sz="1600" dirty="0">
                <a:latin typeface="+mn-lt"/>
              </a:rPr>
              <a:t> (two parameters: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>
                <a:latin typeface="+mn-lt"/>
              </a:rPr>
              <a:t> and </a:t>
            </a:r>
            <a:r>
              <a:rPr lang="en-GB" sz="1600" dirty="0" err="1">
                <a:latin typeface="+mn-lt"/>
              </a:rPr>
              <a:t>lorentzian</a:t>
            </a:r>
            <a:r>
              <a:rPr lang="en-GB" sz="1600" dirty="0">
                <a:latin typeface="+mn-lt"/>
              </a:rPr>
              <a:t> fraction)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+mn-lt"/>
              </a:rPr>
              <a:t>- a damped harmonic oscillator (3 parameters: Gamma Temperature Amplitude)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A function handle to a function which will be accepted by Horace's </a:t>
            </a:r>
            <a:r>
              <a:rPr lang="en-GB" sz="1600" dirty="0">
                <a:latin typeface="+mn-lt"/>
                <a:cs typeface="Courier New" panose="02070309020205020404" pitchFamily="49" charset="0"/>
              </a:rPr>
              <a:t>disp2sqw</a:t>
            </a:r>
            <a:r>
              <a:rPr lang="en-GB" sz="1600" dirty="0">
                <a:latin typeface="+mn-lt"/>
              </a:rPr>
              <a:t> method</a:t>
            </a:r>
            <a:endParaRPr lang="en-GB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>
                <a:latin typeface="+mn-lt"/>
              </a:rPr>
              <a:t> appends the parameters needed by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2400" dirty="0">
                <a:latin typeface="+mn-lt"/>
              </a:rPr>
              <a:t> to the end of the parameter vector and then adds a scale factor between the data and calculation after </a:t>
            </a:r>
            <a:r>
              <a:rPr lang="en-GB" sz="2400" dirty="0" smtClean="0">
                <a:latin typeface="+mn-lt"/>
              </a:rPr>
              <a:t>that. E.g.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model_pars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res_pars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scale_factor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228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addition,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has some other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useFast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- This tells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>
                <a:latin typeface="+mn-lt"/>
              </a:rPr>
              <a:t> to use a faster but slightly less accurate code than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400" dirty="0">
                <a:latin typeface="+mn-lt"/>
              </a:rPr>
              <a:t>. In particular, this code achieves a speed gain by</a:t>
            </a:r>
            <a:r>
              <a:rPr lang="en-GB" sz="2400" dirty="0" smtClean="0">
                <a:latin typeface="+mn-lt"/>
              </a:rPr>
              <a:t>:</a:t>
            </a: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Only </a:t>
            </a:r>
            <a:r>
              <a:rPr lang="en-GB" sz="1600" dirty="0">
                <a:latin typeface="+mn-lt"/>
              </a:rPr>
              <a:t>calculating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600" dirty="0">
                <a:latin typeface="+mn-lt"/>
              </a:rPr>
              <a:t> rather than </a:t>
            </a:r>
            <a:r>
              <a:rPr lang="en-GB" sz="1600" dirty="0" smtClean="0">
                <a:latin typeface="+mn-lt"/>
              </a:rPr>
              <a:t>the full S</a:t>
            </a:r>
            <a:r>
              <a:rPr lang="en-GB" sz="1600" baseline="30000" dirty="0" smtClean="0">
                <a:latin typeface="+mn-lt"/>
              </a:rPr>
              <a:t>αβ</a:t>
            </a:r>
            <a:r>
              <a:rPr lang="en-GB" sz="1600" dirty="0" smtClean="0">
                <a:latin typeface="+mn-lt"/>
              </a:rPr>
              <a:t> tensor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Only </a:t>
            </a:r>
            <a:r>
              <a:rPr lang="en-GB" sz="1600" dirty="0">
                <a:latin typeface="+mn-lt"/>
              </a:rPr>
              <a:t>calculating magnon creation (positive energy / neutron energy loss) modes.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Ignoring </a:t>
            </a:r>
            <a:r>
              <a:rPr lang="en-GB" sz="1600" dirty="0">
                <a:latin typeface="+mn-lt"/>
              </a:rPr>
              <a:t>twins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coordtrans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- A </a:t>
            </a:r>
            <a:r>
              <a:rPr lang="en-GB" sz="2400" dirty="0" smtClean="0">
                <a:latin typeface="+mn-lt"/>
              </a:rPr>
              <a:t>4×4 matrix </a:t>
            </a:r>
            <a:r>
              <a:rPr lang="en-GB" sz="2400" dirty="0">
                <a:latin typeface="+mn-lt"/>
              </a:rPr>
              <a:t>to transform the input (</a:t>
            </a:r>
            <a:r>
              <a:rPr lang="en-GB" sz="2400" dirty="0" err="1" smtClean="0">
                <a:latin typeface="+mn-lt"/>
              </a:rPr>
              <a:t>Qh,Qk,Ql,ℏω</a:t>
            </a:r>
            <a:r>
              <a:rPr lang="en-GB" sz="2400" dirty="0" smtClean="0">
                <a:latin typeface="+mn-lt"/>
              </a:rPr>
              <a:t>) coordinates </a:t>
            </a:r>
            <a:r>
              <a:rPr lang="en-GB" sz="2400" dirty="0">
                <a:latin typeface="+mn-lt"/>
              </a:rPr>
              <a:t>received from Horace before passing to </a:t>
            </a:r>
            <a:r>
              <a:rPr lang="en-GB" sz="2400" dirty="0" err="1">
                <a:latin typeface="+mn-lt"/>
              </a:rPr>
              <a:t>SpinW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593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52757</TotalTime>
  <Words>1752</Words>
  <Application>Microsoft Office PowerPoint</Application>
  <PresentationFormat>On-screen Show (4:3)</PresentationFormat>
  <Paragraphs>242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416</cp:revision>
  <dcterms:created xsi:type="dcterms:W3CDTF">2007-08-10T08:53:48Z</dcterms:created>
  <dcterms:modified xsi:type="dcterms:W3CDTF">2024-06-05T07:30:17Z</dcterms:modified>
</cp:coreProperties>
</file>