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49"/>
  </p:notesMasterIdLst>
  <p:sldIdLst>
    <p:sldId id="331" r:id="rId5"/>
    <p:sldId id="332" r:id="rId6"/>
    <p:sldId id="333" r:id="rId7"/>
    <p:sldId id="386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76" r:id="rId23"/>
    <p:sldId id="351" r:id="rId24"/>
    <p:sldId id="380" r:id="rId25"/>
    <p:sldId id="381" r:id="rId26"/>
    <p:sldId id="383" r:id="rId27"/>
    <p:sldId id="384" r:id="rId28"/>
    <p:sldId id="354" r:id="rId29"/>
    <p:sldId id="355" r:id="rId30"/>
    <p:sldId id="356" r:id="rId31"/>
    <p:sldId id="357" r:id="rId32"/>
    <p:sldId id="387" r:id="rId33"/>
    <p:sldId id="385" r:id="rId34"/>
    <p:sldId id="388" r:id="rId35"/>
    <p:sldId id="360" r:id="rId36"/>
    <p:sldId id="361" r:id="rId37"/>
    <p:sldId id="362" r:id="rId38"/>
    <p:sldId id="363" r:id="rId39"/>
    <p:sldId id="364" r:id="rId40"/>
    <p:sldId id="365" r:id="rId41"/>
    <p:sldId id="366" r:id="rId42"/>
    <p:sldId id="367" r:id="rId43"/>
    <p:sldId id="368" r:id="rId44"/>
    <p:sldId id="369" r:id="rId45"/>
    <p:sldId id="370" r:id="rId46"/>
    <p:sldId id="389" r:id="rId47"/>
    <p:sldId id="276" r:id="rId4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54">
          <p15:clr>
            <a:srgbClr val="A4A3A4"/>
          </p15:clr>
        </p15:guide>
        <p15:guide id="2" pos="688">
          <p15:clr>
            <a:srgbClr val="A4A3A4"/>
          </p15:clr>
        </p15:guide>
        <p15:guide id="3" orient="horz" pos="3997">
          <p15:clr>
            <a:srgbClr val="A4A3A4"/>
          </p15:clr>
        </p15:guide>
        <p15:guide id="4" pos="7355">
          <p15:clr>
            <a:srgbClr val="A4A3A4"/>
          </p15:clr>
        </p15:guide>
        <p15:guide id="5" pos="3840">
          <p15:clr>
            <a:srgbClr val="A4A3A4"/>
          </p15:clr>
        </p15:guide>
        <p15:guide id="6" orient="horz" pos="4065">
          <p15:clr>
            <a:srgbClr val="A4A3A4"/>
          </p15:clr>
        </p15:guide>
        <p15:guide id="7" pos="1980">
          <p15:clr>
            <a:srgbClr val="A4A3A4"/>
          </p15:clr>
        </p15:guide>
        <p15:guide id="8" orient="horz" pos="686">
          <p15:clr>
            <a:srgbClr val="A4A3A4"/>
          </p15:clr>
        </p15:guide>
        <p15:guide id="9" orient="horz" pos="232">
          <p15:clr>
            <a:srgbClr val="A4A3A4"/>
          </p15:clr>
        </p15:guide>
        <p15:guide id="10" pos="2275">
          <p15:clr>
            <a:srgbClr val="A4A3A4"/>
          </p15:clr>
        </p15:guide>
        <p15:guide id="11" pos="5790">
          <p15:clr>
            <a:srgbClr val="A4A3A4"/>
          </p15:clr>
        </p15:guide>
        <p15:guide id="12" orient="horz" pos="4156">
          <p15:clr>
            <a:srgbClr val="A4A3A4"/>
          </p15:clr>
        </p15:guide>
        <p15:guide id="13" orient="horz" pos="3657">
          <p15:clr>
            <a:srgbClr val="A4A3A4"/>
          </p15:clr>
        </p15:guide>
        <p15:guide id="14" pos="23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2" roundtripDataSignature="AMtx7mhFeZ9bPB5pZ+vMpCVUqb0ZtJqU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088"/>
    <a:srgbClr val="626262"/>
    <a:srgbClr val="F08900"/>
    <a:srgbClr val="1E5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184F51-2D09-4FAC-8DA1-92910151F1A3}" v="31" dt="2022-11-18T11:00:11.346"/>
    <p1510:client id="{4B3354B3-F5B3-EAE2-D8F1-9EF0396B46B7}" v="62" dt="2022-11-18T11:01:15.288"/>
    <p1510:client id="{5D0201BC-B6D6-1D36-3A78-4F71B8B0BB2E}" v="167" dt="2022-11-17T09:58:51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>
        <p:guide orient="horz" pos="2954"/>
        <p:guide pos="688"/>
        <p:guide orient="horz" pos="3997"/>
        <p:guide pos="7355"/>
        <p:guide pos="3840"/>
        <p:guide orient="horz" pos="4065"/>
        <p:guide pos="1980"/>
        <p:guide orient="horz" pos="686"/>
        <p:guide orient="horz" pos="232"/>
        <p:guide pos="2275"/>
        <p:guide pos="5790"/>
        <p:guide orient="horz" pos="4156"/>
        <p:guide orient="horz" pos="3657"/>
        <p:guide pos="2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6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62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dadyslexia.org.uk/advice/employers/creating-a-dyslexia-friendly-workplace/dyslexia-friendly-style-guide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/>
              <a:t>The abstract pattern can be removed or repositioned if required. Be careful to ‘Send to Back’ so that it does not obscure any important information.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47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u="none" strike="noStrike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Replace this guidance text with your own bullet pointed content.</a:t>
            </a:r>
          </a:p>
          <a:p>
            <a:r>
              <a:rPr lang="en-GB" sz="1200" u="none" strike="noStrike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For further guidance please see </a:t>
            </a:r>
            <a:r>
              <a:rPr lang="en-GB" sz="1200" u="sng" strike="noStrike" kern="1200" dirty="0">
                <a:solidFill>
                  <a:schemeClr val="tx1"/>
                </a:solidFill>
                <a:effectLst/>
                <a:ea typeface="+mn-ea"/>
                <a:cs typeface="+mn-cs"/>
                <a:hlinkClick r:id="rId3"/>
              </a:rPr>
              <a:t>https://www.bdadyslexia.org.uk/advice/employers/creating-a-dyslexia-friendly-workplace/dyslexia-friendly-style-guide</a:t>
            </a:r>
            <a:endParaRPr lang="en-GB" sz="1200" u="none" strike="noStrike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05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50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/>
              <a:t>The abstract pattern can be removed or repositioned if required. Be careful to ‘Send to Back’ so that it does not obscure any important information.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8" name="Google Shape;408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solidFill>
          <a:srgbClr val="FFFFFF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AEEA-03B0-C845-83C2-A99DE7CF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0810E-8148-AB45-8D0B-5492633BC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E66B3-4F01-3148-9B21-03E05C59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0305A-EC70-204D-A203-97127CF6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7AD4-CD2E-4404-895C-8114233A6814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DF6F2-688B-AC47-8BE3-B3918FD0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CE4F3-8FAC-C647-B187-2C765847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611C-42D2-4E50-99C7-D47BB2CBD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490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F2C8-66D4-EF4A-AAFD-01BC50FA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9361-0DDC-EE4E-A740-F93892B36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F65C-3FCD-8B46-A28D-257FA8F2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68BC-1AD8-B640-8B1E-602BF3073AF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8163C-7F3C-9B44-A028-C4886506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7796D-644C-B740-8C2E-356ECAB6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B195-B577-5546-8349-9DDA93B6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0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842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" name="Google Shape;30;p30"/>
          <p:cNvSpPr txBox="1">
            <a:spLocks noGrp="1"/>
          </p:cNvSpPr>
          <p:nvPr>
            <p:ph type="title"/>
          </p:nvPr>
        </p:nvSpPr>
        <p:spPr>
          <a:xfrm>
            <a:off x="403172" y="345182"/>
            <a:ext cx="10732602" cy="749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31;p30"/>
          <p:cNvSpPr txBox="1">
            <a:spLocks noGrp="1"/>
          </p:cNvSpPr>
          <p:nvPr>
            <p:ph type="body" idx="1"/>
          </p:nvPr>
        </p:nvSpPr>
        <p:spPr>
          <a:xfrm>
            <a:off x="416314" y="1387943"/>
            <a:ext cx="10719460" cy="401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ourier New" panose="02070309020205020404" pitchFamily="49" charset="0"/>
              <a:buChar char="o"/>
              <a:defRPr sz="2400">
                <a:solidFill>
                  <a:srgbClr val="62626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C8C9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C9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C9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C9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C9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9C"/>
              </a:buClr>
              <a:buSzPts val="1600"/>
              <a:buNone/>
              <a:defRPr sz="1600">
                <a:solidFill>
                  <a:srgbClr val="8C8C9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9C"/>
              </a:buClr>
              <a:buSzPts val="1600"/>
              <a:buNone/>
              <a:defRPr sz="1600">
                <a:solidFill>
                  <a:srgbClr val="8C8C9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9C"/>
              </a:buClr>
              <a:buSzPts val="1600"/>
              <a:buNone/>
              <a:defRPr sz="1600">
                <a:solidFill>
                  <a:srgbClr val="8C8C9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9C"/>
              </a:buClr>
              <a:buSzPts val="1600"/>
              <a:buNone/>
              <a:defRPr sz="1600">
                <a:solidFill>
                  <a:srgbClr val="8C8C9C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▪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7200" y="5558685"/>
            <a:ext cx="2353242" cy="12132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657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orient="horz" pos="4156">
          <p15:clr>
            <a:srgbClr val="F26B43"/>
          </p15:clr>
        </p15:guide>
        <p15:guide id="6" pos="166">
          <p15:clr>
            <a:srgbClr val="F26B43"/>
          </p15:clr>
        </p15:guide>
        <p15:guide id="7" pos="778">
          <p15:clr>
            <a:srgbClr val="F26B43"/>
          </p15:clr>
        </p15:guide>
        <p15:guide id="8" pos="1504">
          <p15:clr>
            <a:srgbClr val="F26B43"/>
          </p15:clr>
        </p15:guide>
        <p15:guide id="9" orient="horz" pos="40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27.png"/><Relationship Id="rId4" Type="http://schemas.openxmlformats.org/officeDocument/2006/relationships/image" Target="../media/image36.tm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27.png"/><Relationship Id="rId4" Type="http://schemas.openxmlformats.org/officeDocument/2006/relationships/image" Target="../media/image36.tm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pint.readthedocs.io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euphonic.readthedocs.io/" TargetMode="Externa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4163568" y="-18288"/>
            <a:ext cx="8028432" cy="6876288"/>
          </a:xfrm>
          <a:custGeom>
            <a:avLst/>
            <a:gdLst>
              <a:gd name="connsiteX0" fmla="*/ 0 w 8028432"/>
              <a:gd name="connsiteY0" fmla="*/ 9144 h 6876288"/>
              <a:gd name="connsiteX1" fmla="*/ 5266944 w 8028432"/>
              <a:gd name="connsiteY1" fmla="*/ 6876288 h 6876288"/>
              <a:gd name="connsiteX2" fmla="*/ 5760720 w 8028432"/>
              <a:gd name="connsiteY2" fmla="*/ 6867144 h 6876288"/>
              <a:gd name="connsiteX3" fmla="*/ 5760720 w 8028432"/>
              <a:gd name="connsiteY3" fmla="*/ 1883664 h 6876288"/>
              <a:gd name="connsiteX4" fmla="*/ 8028432 w 8028432"/>
              <a:gd name="connsiteY4" fmla="*/ 1874520 h 6876288"/>
              <a:gd name="connsiteX5" fmla="*/ 8019288 w 8028432"/>
              <a:gd name="connsiteY5" fmla="*/ 0 h 6876288"/>
              <a:gd name="connsiteX6" fmla="*/ 0 w 8028432"/>
              <a:gd name="connsiteY6" fmla="*/ 9144 h 68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28432" h="6876288">
                <a:moveTo>
                  <a:pt x="0" y="9144"/>
                </a:moveTo>
                <a:lnTo>
                  <a:pt x="5266944" y="6876288"/>
                </a:lnTo>
                <a:lnTo>
                  <a:pt x="5760720" y="6867144"/>
                </a:lnTo>
                <a:lnTo>
                  <a:pt x="5760720" y="1883664"/>
                </a:lnTo>
                <a:lnTo>
                  <a:pt x="8028432" y="1874520"/>
                </a:lnTo>
                <a:lnTo>
                  <a:pt x="8019288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1E5D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Google Shape;254;p2"/>
          <p:cNvSpPr txBox="1"/>
          <p:nvPr/>
        </p:nvSpPr>
        <p:spPr>
          <a:xfrm>
            <a:off x="970992" y="2339208"/>
            <a:ext cx="574566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4800"/>
            </a:pPr>
            <a:r>
              <a:rPr lang="en-GB" sz="3600" b="1" dirty="0">
                <a:solidFill>
                  <a:srgbClr val="002060"/>
                </a:solidFill>
              </a:rPr>
              <a:t>Modelling lattice dynamics with CASTEP and Euphonic</a:t>
            </a:r>
          </a:p>
          <a:p>
            <a:pPr lvl="0">
              <a:buSzPts val="4800"/>
            </a:pPr>
            <a:endParaRPr lang="en-GB" sz="3600" dirty="0"/>
          </a:p>
        </p:txBody>
      </p:sp>
      <p:sp>
        <p:nvSpPr>
          <p:cNvPr id="255" name="Google Shape;255;p2"/>
          <p:cNvSpPr/>
          <p:nvPr/>
        </p:nvSpPr>
        <p:spPr>
          <a:xfrm>
            <a:off x="970992" y="5002119"/>
            <a:ext cx="697514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 dirty="0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M. D. </a:t>
            </a:r>
            <a:r>
              <a:rPr lang="en-GB" sz="2400" b="1" i="0" u="none" strike="noStrike" cap="none" dirty="0" smtClean="0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Le</a:t>
            </a:r>
            <a:endParaRPr lang="en-GB" sz="2400" dirty="0">
              <a:solidFill>
                <a:srgbClr val="62626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GB" sz="2400" dirty="0">
              <a:solidFill>
                <a:srgbClr val="626262"/>
              </a:solidFill>
            </a:endParaRPr>
          </a:p>
          <a:p>
            <a:pPr lvl="0">
              <a:buSzPts val="2400"/>
            </a:pPr>
            <a:r>
              <a:rPr lang="en-GB" sz="2400" dirty="0">
                <a:solidFill>
                  <a:srgbClr val="626262"/>
                </a:solidFill>
              </a:rPr>
              <a:t>India-RAL Neutron and Muon Science Meeting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00" y="138900"/>
            <a:ext cx="3626894" cy="1868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55011" y="2228849"/>
            <a:ext cx="5925314" cy="333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1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phonon coherent scattering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6314" y="1387942"/>
                <a:ext cx="10719460" cy="4416091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ℏ</m:t>
                          </m:r>
                        </m:num>
                        <m:den>
                          <m: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𝜈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𝜈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i="1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GB" i="1">
                                                  <a:solidFill>
                                                    <a:schemeClr val="accent4">
                                                      <a:lumMod val="20000"/>
                                                      <a:lumOff val="8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GB" i="1">
                                                  <a:solidFill>
                                                    <a:schemeClr val="accent4">
                                                      <a:lumMod val="20000"/>
                                                      <a:lumOff val="80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GB" i="1">
                                                  <a:solidFill>
                                                    <a:schemeClr val="accent4">
                                                      <a:lumMod val="20000"/>
                                                      <a:lumOff val="80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sup>
                                      </m:sSubSup>
                                    </m:den>
                                  </m:f>
                                </m:e>
                              </m:nary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e>
                                      </m:acc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𝜈</m:t>
                                      </m:r>
                                    </m:e>
                                  </m:d>
                                </m:e>
                              </m:d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sup>
                              </m:sSup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 smtClean="0">
                  <a:solidFill>
                    <a:schemeClr val="accent4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×</m:t>
                    </m:r>
                    <m:d>
                      <m:dPr>
                        <m:ctrlPr>
                          <a:rPr lang="en-GB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𝑄</m:t>
                                            </m:r>
                                          </m:e>
                                        </m:acc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𝜈</m:t>
                                        </m:r>
                                      </m:e>
                                    </m:d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d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GB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+ℏ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</m:acc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𝜈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GB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+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𝑄</m:t>
                                            </m:r>
                                          </m:e>
                                        </m:acc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𝜈</m:t>
                                        </m:r>
                                      </m:e>
                                    </m:d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GB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−ℏ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</m:acc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𝜈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</m:eqArr>
                      </m:e>
                    </m:d>
                    <m:r>
                      <a:rPr lang="en-GB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GB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0" indent="0" algn="just">
                  <a:buNone/>
                </a:pPr>
                <a:endParaRPr lang="en-GB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342900" algn="just"/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We get distinct excitations at specific peaks in momentum </a:t>
                </a:r>
                <a:r>
                  <a:rPr lang="en-GB" b="1" i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Q</a:t>
                </a:r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 and energy </a:t>
                </a:r>
                <a:r>
                  <a:rPr lang="el-GR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ν</a:t>
                </a:r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.</a:t>
                </a:r>
              </a:p>
              <a:p>
                <a:pPr marL="342900" algn="just"/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This is scaled by a thermal population factor </a:t>
                </a:r>
                <a:r>
                  <a:rPr lang="en-GB" i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n</a:t>
                </a:r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(</a:t>
                </a:r>
                <a:r>
                  <a:rPr lang="el-GR" dirty="0" smtClean="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ω</a:t>
                </a:r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GB" i="1" dirty="0" smtClean="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).</a:t>
                </a:r>
              </a:p>
              <a:p>
                <a:pPr marL="800100" lvl="1" algn="just"/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When T is high, get scattering at E-ħ</a:t>
                </a:r>
                <a:r>
                  <a:rPr lang="el-GR" dirty="0" smtClean="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ω</a:t>
                </a:r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(neutron energy gain / “up-scattering”).</a:t>
                </a:r>
                <a:endParaRPr lang="en-GB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6314" y="1387942"/>
                <a:ext cx="10719460" cy="4416091"/>
              </a:xfrm>
              <a:blipFill>
                <a:blip r:embed="rId2"/>
                <a:stretch>
                  <a:fillRect l="-796" r="-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10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phonon coherent scattering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ℏ</m:t>
                          </m:r>
                        </m:num>
                        <m:den>
                          <m: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𝜈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𝜈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i="1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GB" i="1" smtClean="0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GB" i="1">
                                                  <a:solidFill>
                                                    <a:schemeClr val="accent4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GB" i="1">
                                                  <a:solidFill>
                                                    <a:schemeClr val="accent4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GB" i="1">
                                                  <a:solidFill>
                                                    <a:schemeClr val="accent4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sup>
                                      </m:sSubSup>
                                    </m:den>
                                  </m:f>
                                </m:e>
                              </m:nary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e>
                                      </m:acc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𝜈</m:t>
                                      </m:r>
                                    </m:e>
                                  </m:d>
                                </m:e>
                              </m:d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sup>
                              </m:sSup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GB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Cambria Math"/>
                      </a:rPr>
                      <m:t>×</m:t>
                    </m:r>
                    <m:d>
                      <m:dPr>
                        <m:ctrlPr>
                          <a:rPr lang="en-GB" i="1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20000"/>
                                                    <a:lumOff val="8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20000"/>
                                                    <a:lumOff val="80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𝑄</m:t>
                                            </m:r>
                                          </m:e>
                                        </m:acc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𝜈</m:t>
                                        </m:r>
                                      </m:e>
                                    </m:d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d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GB" i="1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+ℏ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</m:acc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𝜈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GB" i="1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/>
                              </a:rPr>
                              <m:t>+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20000"/>
                                                    <a:lumOff val="8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20000"/>
                                                    <a:lumOff val="80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𝑄</m:t>
                                            </m:r>
                                          </m:e>
                                        </m:acc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𝜈</m:t>
                                        </m:r>
                                      </m:e>
                                    </m:d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GB" i="1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−ℏ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</m:acc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𝜈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</m:eqArr>
                      </m:e>
                    </m:d>
                    <m:r>
                      <a:rPr lang="en-GB" i="1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GB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  <a:p>
                <a:pPr marL="0" indent="0" algn="just">
                  <a:buNone/>
                </a:pPr>
                <a:endParaRPr lang="en-GB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7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phonon coherent scattering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6314" y="1387943"/>
                <a:ext cx="10719460" cy="462784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ℏ</m:t>
                          </m:r>
                        </m:num>
                        <m:den>
                          <m: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𝜈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𝜈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i="1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GB" i="1">
                                                  <a:solidFill>
                                                    <a:schemeClr val="accent4">
                                                      <a:lumMod val="20000"/>
                                                      <a:lumOff val="8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GB" i="1">
                                                  <a:solidFill>
                                                    <a:schemeClr val="accent4">
                                                      <a:lumMod val="20000"/>
                                                      <a:lumOff val="80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GB" i="1">
                                                  <a:solidFill>
                                                    <a:schemeClr val="accent4">
                                                      <a:lumMod val="20000"/>
                                                      <a:lumOff val="80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sup>
                                      </m:sSubSup>
                                    </m:den>
                                  </m:f>
                                </m:e>
                              </m:nary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e>
                                      </m:acc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𝜈</m:t>
                                      </m:r>
                                    </m:e>
                                  </m:d>
                                </m:e>
                              </m:d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sup>
                              </m:sSup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GB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Cambria Math"/>
                      </a:rPr>
                      <m:t>×</m:t>
                    </m:r>
                    <m:d>
                      <m:dPr>
                        <m:ctrlPr>
                          <a:rPr lang="en-GB" i="1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20000"/>
                                                    <a:lumOff val="8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20000"/>
                                                    <a:lumOff val="80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𝑄</m:t>
                                            </m:r>
                                          </m:e>
                                        </m:acc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𝜈</m:t>
                                        </m:r>
                                      </m:e>
                                    </m:d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d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GB" i="1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+ℏ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</m:acc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𝜈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GB" i="1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/>
                              </a:rPr>
                              <m:t>+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20000"/>
                                                    <a:lumOff val="8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20000"/>
                                                    <a:lumOff val="80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𝑄</m:t>
                                            </m:r>
                                          </m:e>
                                        </m:acc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𝜈</m:t>
                                        </m:r>
                                      </m:e>
                                    </m:d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GB" i="1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−ℏ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</m:acc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𝜈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</m:eqArr>
                      </m:e>
                    </m:d>
                    <m:r>
                      <a:rPr lang="en-GB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GB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0" indent="0" algn="just">
                  <a:buNone/>
                </a:pPr>
                <a:endParaRPr lang="en-GB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342900" algn="just"/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This is the “polarisation factor” – the phonon intensity is strongest when </a:t>
                </a:r>
                <a:r>
                  <a:rPr lang="en-GB" b="1" i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Q</a:t>
                </a:r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 is parallel to the atomic displacements (motions).</a:t>
                </a:r>
              </a:p>
              <a:p>
                <a:pPr marL="342900" algn="just"/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This can be used to measure specific modes better on a TAS.</a:t>
                </a:r>
                <a:endParaRPr lang="en-GB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6314" y="1387943"/>
                <a:ext cx="10719460" cy="4627846"/>
              </a:xfrm>
              <a:blipFill>
                <a:blip r:embed="rId2"/>
                <a:stretch>
                  <a:fillRect l="-796" r="-8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0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phonon scattering-key points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Phonons are strongest when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GB" dirty="0" smtClean="0"/>
                  <a:t> is parallel to direction of atomic motion.</a:t>
                </a:r>
              </a:p>
              <a:p>
                <a:r>
                  <a:rPr lang="en-GB" dirty="0" smtClean="0"/>
                  <a:t>Phonon intensity goes up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Phonons are weaker at high energy.</a:t>
                </a:r>
              </a:p>
              <a:p>
                <a:r>
                  <a:rPr lang="en-GB" dirty="0" smtClean="0"/>
                  <a:t>Strong </a:t>
                </a:r>
                <a:r>
                  <a:rPr lang="en-GB" dirty="0"/>
                  <a:t>B</a:t>
                </a:r>
                <a:r>
                  <a:rPr lang="en-GB" dirty="0" smtClean="0"/>
                  <a:t>ragg reflections often have strong phonons around them.</a:t>
                </a:r>
              </a:p>
              <a:p>
                <a:r>
                  <a:rPr lang="en-GB" dirty="0" smtClean="0"/>
                  <a:t>Phonons can be stronger at high temperature (but care needed here).</a:t>
                </a:r>
                <a:endParaRPr lang="en-GB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 r="-8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0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Measuring a longitudinal acoustic phonon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455664" y="1387943"/>
            <a:ext cx="4680110" cy="4017776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We want to measure a longitudinal phonon along </a:t>
            </a:r>
            <a:r>
              <a:rPr lang="en-GB" i="1" dirty="0" smtClean="0"/>
              <a:t>00L.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 smtClean="0"/>
              <a:t>Which peak would be best to measure around?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1688233"/>
            <a:ext cx="3456384" cy="398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5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Measuring a longitudinal acoustic phonon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1688233"/>
            <a:ext cx="3456384" cy="398362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>
            <a:off x="3071664" y="4869160"/>
            <a:ext cx="230425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08773" y="4464370"/>
                <a:ext cx="57606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773" y="4464370"/>
                <a:ext cx="576064" cy="404791"/>
              </a:xfrm>
              <a:prstGeom prst="rect">
                <a:avLst/>
              </a:prstGeom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6455664" y="1387943"/>
            <a:ext cx="4680110" cy="401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  <a:defRPr sz="2400" b="0" i="0" u="none" strike="noStrike" cap="non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Courier New" panose="02070309020205020404" pitchFamily="49" charset="0"/>
              <a:buNone/>
            </a:pPr>
            <a:r>
              <a:rPr lang="en-GB" dirty="0" smtClean="0"/>
              <a:t>We want to measure a longitudinal phonon along </a:t>
            </a:r>
            <a:r>
              <a:rPr lang="en-GB" i="1" dirty="0" smtClean="0"/>
              <a:t>00L.</a:t>
            </a:r>
          </a:p>
          <a:p>
            <a:pPr marL="0" indent="0">
              <a:buFont typeface="Courier New" panose="02070309020205020404" pitchFamily="49" charset="0"/>
              <a:buNone/>
            </a:pPr>
            <a:endParaRPr lang="en-GB" i="1" dirty="0" smtClean="0"/>
          </a:p>
          <a:p>
            <a:pPr marL="0" indent="0">
              <a:buFont typeface="Courier New" panose="02070309020205020404" pitchFamily="49" charset="0"/>
              <a:buNone/>
            </a:pPr>
            <a:r>
              <a:rPr lang="en-GB" dirty="0" smtClean="0"/>
              <a:t>Which peak would be best to measure around?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455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Measuring a transverse acoustic phonon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1688233"/>
            <a:ext cx="3456384" cy="398362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455664" y="1387943"/>
            <a:ext cx="4680110" cy="401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  <a:defRPr sz="2400" b="0" i="0" u="none" strike="noStrike" cap="non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GB" dirty="0"/>
              <a:t>What about a transverse phonon along 00l?</a:t>
            </a:r>
          </a:p>
        </p:txBody>
      </p:sp>
    </p:spTree>
    <p:extLst>
      <p:ext uri="{BB962C8B-B14F-4D97-AF65-F5344CB8AC3E}">
        <p14:creationId xmlns:p14="http://schemas.microsoft.com/office/powerpoint/2010/main" val="310782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Measuring a transverse acoustic phonon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1688233"/>
            <a:ext cx="3456384" cy="398362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 flipV="1">
            <a:off x="3071664" y="2017412"/>
            <a:ext cx="216024" cy="28517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71664" y="3140969"/>
                <a:ext cx="57606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3140969"/>
                <a:ext cx="576064" cy="404791"/>
              </a:xfrm>
              <a:prstGeom prst="rect">
                <a:avLst/>
              </a:prstGeom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 bwMode="auto">
          <a:xfrm>
            <a:off x="3071664" y="2017412"/>
            <a:ext cx="57606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6455664" y="1387943"/>
            <a:ext cx="4680110" cy="401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  <a:defRPr sz="2400" b="0" i="0" u="none" strike="noStrike" cap="none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GB" dirty="0"/>
              <a:t>What about a transverse phonon along 00l?</a:t>
            </a:r>
          </a:p>
        </p:txBody>
      </p:sp>
    </p:spTree>
    <p:extLst>
      <p:ext uri="{BB962C8B-B14F-4D97-AF65-F5344CB8AC3E}">
        <p14:creationId xmlns:p14="http://schemas.microsoft.com/office/powerpoint/2010/main" val="192134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 smtClean="0"/>
                  <a:t>Exploiting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/>
                      </a:rPr>
                      <m:t>𝑸</m:t>
                    </m:r>
                    <m:r>
                      <a:rPr lang="en-GB" b="1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GB" b="1" i="1" smtClean="0">
                        <a:latin typeface="Cambria Math"/>
                        <a:ea typeface="Cambria Math"/>
                      </a:rPr>
                      <m:t>𝒆</m:t>
                    </m:r>
                  </m:oMath>
                </a14:m>
                <a:r>
                  <a:rPr lang="en-GB" dirty="0" smtClean="0"/>
                  <a:t>, an example</a:t>
                </a:r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314" y="1387943"/>
            <a:ext cx="4823198" cy="4017776"/>
          </a:xfrm>
        </p:spPr>
        <p:txBody>
          <a:bodyPr>
            <a:normAutofit lnSpcReduction="10000"/>
          </a:bodyPr>
          <a:lstStyle/>
          <a:p>
            <a:pPr marL="342900">
              <a:buFont typeface="Arial" panose="020B0604020202020204" pitchFamily="34" charset="0"/>
              <a:buChar char="•"/>
            </a:pPr>
            <a:r>
              <a:rPr lang="en-GB" dirty="0"/>
              <a:t>We were looking for a phonon around 12 </a:t>
            </a:r>
            <a:r>
              <a:rPr lang="en-GB" dirty="0" err="1"/>
              <a:t>meV</a:t>
            </a:r>
            <a:r>
              <a:rPr lang="en-GB" dirty="0"/>
              <a:t>.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en-GB" dirty="0"/>
              <a:t>However, the background from the cryostat/mount was huge.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en-GB" dirty="0"/>
              <a:t>Rotate sample 90°. Suppresses, phonon but background unchanged</a:t>
            </a:r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1523506"/>
            <a:ext cx="5034136" cy="359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12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 smtClean="0"/>
                  <a:t>Exploiting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/>
                      </a:rPr>
                      <m:t>𝑸</m:t>
                    </m:r>
                    <m:r>
                      <a:rPr lang="en-GB" b="1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GB" b="1" i="1" smtClean="0">
                        <a:latin typeface="Cambria Math"/>
                        <a:ea typeface="Cambria Math"/>
                      </a:rPr>
                      <m:t>𝒆</m:t>
                    </m:r>
                  </m:oMath>
                </a14:m>
                <a:r>
                  <a:rPr lang="en-GB" dirty="0" smtClean="0"/>
                  <a:t>, an example</a:t>
                </a:r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314" y="1387943"/>
            <a:ext cx="4823198" cy="4017776"/>
          </a:xfrm>
        </p:spPr>
        <p:txBody>
          <a:bodyPr>
            <a:normAutofit lnSpcReduction="10000"/>
          </a:bodyPr>
          <a:lstStyle/>
          <a:p>
            <a:pPr marL="342900">
              <a:buFont typeface="Arial" panose="020B0604020202020204" pitchFamily="34" charset="0"/>
              <a:buChar char="•"/>
            </a:pPr>
            <a:r>
              <a:rPr lang="en-GB" dirty="0"/>
              <a:t>We were looking for a phonon around 12 </a:t>
            </a:r>
            <a:r>
              <a:rPr lang="en-GB" dirty="0" err="1"/>
              <a:t>meV</a:t>
            </a:r>
            <a:r>
              <a:rPr lang="en-GB" dirty="0"/>
              <a:t>.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en-GB" dirty="0"/>
              <a:t>However, the background from the cryostat/mount was huge.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en-GB" dirty="0"/>
              <a:t>Rotate sample 90°. Suppresses, phonon but background unchanged</a:t>
            </a:r>
          </a:p>
          <a:p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1628801"/>
            <a:ext cx="4458072" cy="3187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04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Contents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and why phonons?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phonon cross 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Measuring single crystals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Measuring powders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Incoherent approximation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4" r="2904"/>
          <a:stretch>
            <a:fillRect/>
          </a:stretch>
        </p:blipFill>
        <p:spPr>
          <a:xfrm>
            <a:off x="6025077" y="431483"/>
            <a:ext cx="4440237" cy="334327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563" y="3589732"/>
            <a:ext cx="4013267" cy="298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6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Powders!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16314" y="1387943"/>
            <a:ext cx="6085070" cy="401777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Good news, powder experiments are simpler!</a:t>
            </a:r>
          </a:p>
          <a:p>
            <a:endParaRPr lang="en-GB" dirty="0"/>
          </a:p>
          <a:p>
            <a:r>
              <a:rPr lang="en-GB" dirty="0" smtClean="0"/>
              <a:t>Much simpler.</a:t>
            </a:r>
          </a:p>
          <a:p>
            <a:endParaRPr lang="en-GB" dirty="0"/>
          </a:p>
          <a:p>
            <a:r>
              <a:rPr lang="en-GB" dirty="0" smtClean="0"/>
              <a:t>With them we can extract the neutron weighted phonon density of states.</a:t>
            </a:r>
          </a:p>
          <a:p>
            <a:endParaRPr lang="en-GB" dirty="0"/>
          </a:p>
          <a:p>
            <a:r>
              <a:rPr lang="en-GB" dirty="0" smtClean="0"/>
              <a:t>But, going beyond that is hard.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83" y="3457583"/>
            <a:ext cx="3232629" cy="2424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83" y="544415"/>
            <a:ext cx="4176171" cy="276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5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Powders, what are we doing?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6314" y="1387943"/>
                <a:ext cx="6822877" cy="4017776"/>
              </a:xfrm>
            </p:spPr>
            <p:txBody>
              <a:bodyPr>
                <a:normAutofit/>
              </a:bodyPr>
              <a:lstStyle/>
              <a:p>
                <a:pPr marL="342900">
                  <a:buFont typeface="Arial" panose="020B0604020202020204" pitchFamily="34" charset="0"/>
                  <a:buChar char="•"/>
                </a:pPr>
                <a:r>
                  <a:rPr 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We are averaging over a sphere at some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/>
                          </a:rPr>
                          <m:t>𝑄</m:t>
                        </m:r>
                      </m:e>
                    </m:d>
                  </m:oMath>
                </a14:m>
                <a:r>
                  <a:rPr 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342900">
                  <a:buFont typeface="Arial" panose="020B0604020202020204" pitchFamily="34" charset="0"/>
                  <a:buChar char="•"/>
                </a:pPr>
                <a:r>
                  <a:rPr lang="en-GB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So</a:t>
                </a:r>
                <a:r>
                  <a:rPr 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, for small values of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/>
                          </a:rPr>
                          <m:t>𝑄</m:t>
                        </m:r>
                      </m:e>
                    </m:d>
                  </m:oMath>
                </a14:m>
                <a:r>
                  <a:rPr 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we are covering just a few (or even 1) Brillouin zones.</a:t>
                </a:r>
              </a:p>
              <a:p>
                <a:pPr marL="0" indent="0">
                  <a:buNone/>
                </a:pPr>
                <a:endParaRPr lang="en-GB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6314" y="1387943"/>
                <a:ext cx="6822877" cy="4017776"/>
              </a:xfrm>
              <a:blipFill>
                <a:blip r:embed="rId2"/>
                <a:stretch>
                  <a:fillRect l="-982" t="-9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191" y="2008003"/>
            <a:ext cx="3600400" cy="3458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885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Powders, what are we doing?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6314" y="1387943"/>
                <a:ext cx="6822877" cy="4608596"/>
              </a:xfrm>
            </p:spPr>
            <p:txBody>
              <a:bodyPr>
                <a:normAutofit/>
              </a:bodyPr>
              <a:lstStyle/>
              <a:p>
                <a:pPr marL="342900">
                  <a:buFont typeface="Arial" panose="020B0604020202020204" pitchFamily="34" charset="0"/>
                  <a:buChar char="•"/>
                </a:pPr>
                <a:r>
                  <a:rPr 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We are averaging over a sphere at some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/>
                          </a:rPr>
                          <m:t>𝑄</m:t>
                        </m:r>
                      </m:e>
                    </m:d>
                  </m:oMath>
                </a14:m>
                <a:r>
                  <a:rPr 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342900">
                  <a:buFont typeface="Arial" panose="020B0604020202020204" pitchFamily="34" charset="0"/>
                  <a:buChar char="•"/>
                </a:pPr>
                <a:r>
                  <a:rPr lang="en-GB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So</a:t>
                </a:r>
                <a:r>
                  <a:rPr 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, for small values of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/>
                          </a:rPr>
                          <m:t>𝑄</m:t>
                        </m:r>
                      </m:e>
                    </m:d>
                  </m:oMath>
                </a14:m>
                <a:r>
                  <a:rPr 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we are covering just a few (or even 1) Brillouin zones.</a:t>
                </a:r>
              </a:p>
              <a:p>
                <a:pPr marL="342900">
                  <a:buFont typeface="Arial" panose="020B0604020202020204" pitchFamily="34" charset="0"/>
                  <a:buChar char="•"/>
                </a:pPr>
                <a:endParaRPr lang="en-GB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>
                  <a:buFont typeface="Arial" panose="020B0604020202020204" pitchFamily="34" charset="0"/>
                  <a:buChar char="•"/>
                </a:pPr>
                <a:r>
                  <a:rPr 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But, for large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/>
                          </a:rPr>
                          <m:t>𝑄</m:t>
                        </m:r>
                      </m:e>
                    </m:d>
                  </m:oMath>
                </a14:m>
                <a:r>
                  <a:rPr 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we are covering many zones, essentially capturing </a:t>
                </a:r>
                <a:r>
                  <a:rPr lang="en-GB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everything in 1 shot – effectively we average over all the dispersion so the signal is proportional to the density of states</a:t>
                </a:r>
              </a:p>
              <a:p>
                <a:pPr marL="342900">
                  <a:buFont typeface="Arial" panose="020B0604020202020204" pitchFamily="34" charset="0"/>
                  <a:buChar char="•"/>
                </a:pPr>
                <a:r>
                  <a:rPr lang="en-GB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This is the </a:t>
                </a:r>
                <a:r>
                  <a:rPr lang="en-GB" sz="22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incoherent approximation </a:t>
                </a:r>
                <a:r>
                  <a:rPr lang="en-GB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(as the signal looks all the scattering is incoherent).</a:t>
                </a:r>
              </a:p>
              <a:p>
                <a:pPr marL="342900">
                  <a:buFont typeface="Arial" panose="020B0604020202020204" pitchFamily="34" charset="0"/>
                  <a:buChar char="•"/>
                </a:pPr>
                <a:endParaRPr lang="en-GB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GB" sz="22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6314" y="1387943"/>
                <a:ext cx="6822877" cy="4608596"/>
              </a:xfrm>
              <a:blipFill>
                <a:blip r:embed="rId2"/>
                <a:stretch>
                  <a:fillRect l="-982" t="-794" r="-13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178" y="1951065"/>
            <a:ext cx="3888432" cy="35726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99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Powders, what are we doing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ℏ</m:t>
                          </m:r>
                        </m:num>
                        <m:den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𝜈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𝜈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GB" i="1">
                                                  <a:solidFill>
                                                    <a:schemeClr val="accent4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GB" i="1">
                                                  <a:solidFill>
                                                    <a:schemeClr val="accent4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GB" i="1">
                                                  <a:solidFill>
                                                    <a:schemeClr val="accent4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sup>
                                      </m:sSubSup>
                                    </m:den>
                                  </m:f>
                                </m:e>
                              </m:nary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e>
                                      </m:acc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𝜈</m:t>
                                      </m:r>
                                    </m:e>
                                  </m:d>
                                </m:e>
                              </m:d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sup>
                              </m:sSup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 smtClean="0">
                  <a:solidFill>
                    <a:schemeClr val="accent4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×</m:t>
                    </m:r>
                    <m:d>
                      <m:dPr>
                        <m:ctrlPr>
                          <a:rPr lang="en-GB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𝑄</m:t>
                                            </m:r>
                                          </m:e>
                                        </m:acc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𝜈</m:t>
                                        </m:r>
                                      </m:e>
                                    </m:d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d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GB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+ℏ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</m:acc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𝜈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GB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+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𝑄</m:t>
                                            </m:r>
                                          </m:e>
                                        </m:acc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𝜈</m:t>
                                        </m:r>
                                      </m:e>
                                    </m:d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GB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−ℏ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</m:acc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𝜈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</m:eqArr>
                      </m:e>
                    </m:d>
                    <m:r>
                      <a:rPr lang="en-GB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GB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7" y="1899692"/>
                <a:ext cx="9955570" cy="280419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520792" y="2743200"/>
            <a:ext cx="5717406" cy="6833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747309" y="1742173"/>
            <a:ext cx="490889" cy="222334"/>
            <a:chOff x="6747309" y="1742173"/>
            <a:chExt cx="490889" cy="222334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6747309" y="1742173"/>
              <a:ext cx="490889" cy="2223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47309" y="1742173"/>
              <a:ext cx="490889" cy="2223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6382679" y="3233854"/>
                <a:ext cx="4156985" cy="7125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1000"/>
                  </a:spcAft>
                  <a:buClr>
                    <a:schemeClr val="dk1"/>
                  </a:buClr>
                  <a:buSzPct val="100000"/>
                  <a:buFont typeface="Courier New" panose="02070309020205020404" pitchFamily="49" charset="0"/>
                  <a:buChar char="o"/>
                  <a:defRPr sz="2400" b="0" i="0" u="none" strike="noStrike" cap="none">
                    <a:solidFill>
                      <a:srgbClr val="62626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Char char="▪"/>
                  <a:defRPr sz="2400" b="0" i="0" u="none" strike="noStrike" cap="none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Char char="▪"/>
                  <a:defRPr sz="2000" b="0" i="0" u="none" strike="noStrike" cap="none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Char char="▪"/>
                  <a:defRPr sz="1800" b="0" i="0" u="none" strike="noStrike" cap="none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Char char="▪"/>
                  <a:defRPr sz="1800" b="0" i="0" u="none" strike="noStrike" cap="none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 algn="just">
                  <a:buNone/>
                </a:pPr>
                <a:r>
                  <a:rPr lang="en-GB" dirty="0" smtClean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FF0000"/>
                        </a:solidFill>
                        <a:latin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d>
                          <m:dPr>
                            <m:ctrlP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𝜔</m:t>
                            </m:r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</m:d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GB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GB" i="1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679" y="3233854"/>
                <a:ext cx="4156985" cy="7125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5032409" y="1774493"/>
            <a:ext cx="1532020" cy="2376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99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Powders, what are we doing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ℏ</m:t>
                          </m:r>
                        </m:num>
                        <m:den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𝜈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𝜈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i="1" smtClean="0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GB" i="1" smtClean="0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 smtClean="0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  <m:d>
                            <m:dPr>
                              <m:begChr m:val="|"/>
                              <m:endChr m:val="|"/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pos m:val="top"/>
                                  <m:ctrlPr>
                                    <a:rPr lang="en-GB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GB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GB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𝑄</m:t>
                                          </m:r>
                                        </m:e>
                                      </m:acc>
                                      <m:r>
                                        <a:rPr lang="en-GB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∙</m:t>
                                      </m:r>
                                      <m:acc>
                                        <m:accPr>
                                          <m:chr m:val="⃑"/>
                                          <m:ctrlPr>
                                            <a:rPr lang="en-GB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GB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GB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</m:acc>
                                          <m:r>
                                            <a:rPr lang="en-GB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𝜈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bar>
                            </m:e>
                          </m:d>
                        </m:e>
                        <m:sup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i="1" dirty="0" smtClean="0">
                  <a:solidFill>
                    <a:schemeClr val="accent4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i="1" dirty="0">
                  <a:solidFill>
                    <a:schemeClr val="accent4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342900" algn="just"/>
                <a:r>
                  <a:rPr lang="en-US" dirty="0" smtClean="0">
                    <a:solidFill>
                      <a:schemeClr val="accent4">
                        <a:lumMod val="50000"/>
                      </a:schemeClr>
                    </a:solidFill>
                    <a:latin typeface="+mn-lt"/>
                  </a:rPr>
                  <a:t>If we integrate over a large range in Q, such that we cover several Brillouin zones we can approximate the &lt;</a:t>
                </a:r>
                <a:r>
                  <a:rPr lang="en-US" b="1" i="1" dirty="0" err="1" smtClean="0">
                    <a:solidFill>
                      <a:schemeClr val="accent4">
                        <a:lumMod val="50000"/>
                      </a:schemeClr>
                    </a:solidFill>
                    <a:latin typeface="+mn-lt"/>
                  </a:rPr>
                  <a:t>Q</a:t>
                </a:r>
                <a:r>
                  <a:rPr lang="en-US" dirty="0" err="1" smtClean="0">
                    <a:solidFill>
                      <a:schemeClr val="accent4">
                        <a:lumMod val="50000"/>
                      </a:schemeClr>
                    </a:solidFill>
                    <a:latin typeface="+mn-lt"/>
                  </a:rPr>
                  <a:t>.</a:t>
                </a:r>
                <a:r>
                  <a:rPr lang="en-US" b="1" i="1" dirty="0" err="1" smtClean="0">
                    <a:solidFill>
                      <a:schemeClr val="accent4">
                        <a:lumMod val="50000"/>
                      </a:schemeClr>
                    </a:solidFill>
                    <a:latin typeface="+mn-lt"/>
                  </a:rPr>
                  <a:t>e</a:t>
                </a:r>
                <a:r>
                  <a:rPr lang="en-US" i="1" dirty="0" smtClean="0">
                    <a:solidFill>
                      <a:schemeClr val="accent4">
                        <a:lumMod val="50000"/>
                      </a:schemeClr>
                    </a:solidFill>
                    <a:latin typeface="+mn-lt"/>
                  </a:rPr>
                  <a:t>&gt;</a:t>
                </a:r>
                <a:r>
                  <a:rPr lang="en-US" baseline="30000" dirty="0" smtClean="0">
                    <a:solidFill>
                      <a:schemeClr val="accent4">
                        <a:lumMod val="50000"/>
                      </a:schemeClr>
                    </a:solidFill>
                    <a:latin typeface="+mn-lt"/>
                  </a:rPr>
                  <a:t>2</a:t>
                </a:r>
                <a:r>
                  <a:rPr lang="en-US" dirty="0" smtClean="0">
                    <a:solidFill>
                      <a:schemeClr val="accent4">
                        <a:lumMod val="50000"/>
                      </a:schemeClr>
                    </a:solidFill>
                    <a:latin typeface="+mn-lt"/>
                  </a:rPr>
                  <a:t> term as </a:t>
                </a:r>
                <a:r>
                  <a:rPr lang="en-US" b="1" i="1" dirty="0" smtClean="0">
                    <a:solidFill>
                      <a:schemeClr val="accent4">
                        <a:lumMod val="50000"/>
                      </a:schemeClr>
                    </a:solidFill>
                    <a:latin typeface="+mn-lt"/>
                  </a:rPr>
                  <a:t>Q</a:t>
                </a:r>
                <a:r>
                  <a:rPr lang="en-US" baseline="30000" dirty="0" smtClean="0">
                    <a:solidFill>
                      <a:schemeClr val="accent4">
                        <a:lumMod val="50000"/>
                      </a:schemeClr>
                    </a:solidFill>
                    <a:latin typeface="+mn-lt"/>
                  </a:rPr>
                  <a:t>2</a:t>
                </a:r>
                <a:r>
                  <a:rPr lang="en-US" dirty="0" smtClean="0">
                    <a:solidFill>
                      <a:schemeClr val="accent4">
                        <a:lumMod val="50000"/>
                      </a:schemeClr>
                    </a:solidFill>
                    <a:latin typeface="+mn-lt"/>
                  </a:rPr>
                  <a:t>. </a:t>
                </a:r>
              </a:p>
              <a:p>
                <a:pPr marL="342900" algn="just"/>
                <a:r>
                  <a:rPr lang="en-US" dirty="0" smtClean="0">
                    <a:solidFill>
                      <a:schemeClr val="accent4">
                        <a:lumMod val="50000"/>
                      </a:schemeClr>
                    </a:solidFill>
                    <a:latin typeface="+mn-lt"/>
                  </a:rPr>
                  <a:t>From this we can deduce the density of states Z(E) from a powder INS measurement.</a:t>
                </a: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96" r="-8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517433" y="1741939"/>
                <a:ext cx="4156985" cy="7125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1000"/>
                  </a:spcAft>
                  <a:buClr>
                    <a:schemeClr val="dk1"/>
                  </a:buClr>
                  <a:buSzPct val="100000"/>
                  <a:buFont typeface="Courier New" panose="02070309020205020404" pitchFamily="49" charset="0"/>
                  <a:buChar char="o"/>
                  <a:defRPr sz="2400" b="0" i="0" u="none" strike="noStrike" cap="none">
                    <a:solidFill>
                      <a:srgbClr val="62626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Char char="▪"/>
                  <a:defRPr sz="2400" b="0" i="0" u="none" strike="noStrike" cap="none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Char char="▪"/>
                  <a:defRPr sz="2000" b="0" i="0" u="none" strike="noStrike" cap="none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Char char="▪"/>
                  <a:defRPr sz="1800" b="0" i="0" u="none" strike="noStrike" cap="none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Char char="▪"/>
                  <a:defRPr sz="1800" b="0" i="0" u="none" strike="noStrike" cap="none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 algn="just">
                  <a:buNone/>
                </a:pPr>
                <a:r>
                  <a:rPr lang="en-GB" dirty="0" smtClean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FF0000"/>
                        </a:solidFill>
                        <a:latin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d>
                          <m:dPr>
                            <m:ctrlP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𝜔</m:t>
                            </m:r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</m:d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GB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GB" i="1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433" y="1741939"/>
                <a:ext cx="4156985" cy="7125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36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 neutron weighted phonon density of states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6314" y="3063239"/>
                <a:ext cx="10719460" cy="2342479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We normally correct the data for the effects of Bose statistics,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i="1" smtClean="0">
                            <a:latin typeface="Cambria Math"/>
                            <a:ea typeface="Cambria Math"/>
                          </a:rPr>
                          <m:t>𝜔</m:t>
                        </m:r>
                      </m:den>
                    </m:f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Then, in the incoherent approximation, the real Phonon Density of States (PDOS) is related to the PDOS we see via the above.</a:t>
                </a:r>
              </a:p>
              <a:p>
                <a:r>
                  <a:rPr lang="en-GB" dirty="0" smtClean="0"/>
                  <a:t>This means we cannot obtain the true PDOS for anything other than a monoatomic system.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6314" y="3063239"/>
                <a:ext cx="10719460" cy="2342479"/>
              </a:xfrm>
              <a:blipFill>
                <a:blip r:embed="rId2"/>
                <a:stretch>
                  <a:fillRect t="-246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359696" y="1844824"/>
                <a:ext cx="5670376" cy="10964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𝑃𝐷𝑂𝑆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𝑛𝑒𝑢𝑡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𝐴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𝑃𝐷𝑂𝑆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96" y="1844824"/>
                <a:ext cx="5670376" cy="10964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35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the harmonic approximation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where all the interesting stuff happens</a:t>
            </a:r>
          </a:p>
          <a:p>
            <a:endParaRPr lang="en-US" dirty="0"/>
          </a:p>
          <a:p>
            <a:r>
              <a:rPr lang="en-US" dirty="0" smtClean="0"/>
              <a:t>But, it gets tricky fast.</a:t>
            </a:r>
          </a:p>
          <a:p>
            <a:endParaRPr lang="en-US" dirty="0"/>
          </a:p>
          <a:p>
            <a:r>
              <a:rPr lang="en-US" dirty="0" smtClean="0"/>
              <a:t>Phonon-phonon scattering (broadening)</a:t>
            </a:r>
          </a:p>
          <a:p>
            <a:endParaRPr lang="en-US" dirty="0"/>
          </a:p>
          <a:p>
            <a:r>
              <a:rPr lang="en-US" dirty="0" err="1" smtClean="0"/>
              <a:t>Multiphonon</a:t>
            </a:r>
            <a:r>
              <a:rPr lang="en-US" dirty="0" smtClean="0"/>
              <a:t> signals (signal above the top of the dispersion)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17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the harmonic approximation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691" y="1551310"/>
            <a:ext cx="5852172" cy="4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5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427465" y="405172"/>
            <a:ext cx="9267196" cy="2190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dirty="0" smtClean="0">
                <a:solidFill>
                  <a:srgbClr val="0030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Euphonic?</a:t>
            </a:r>
            <a:endParaRPr lang="en-GB" sz="3200" b="1" spc="-100" dirty="0">
              <a:solidFill>
                <a:srgbClr val="0030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Euphonic is a Python package that can calculate inelastic neutron </a:t>
            </a: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cattering intensities from </a:t>
            </a:r>
            <a:r>
              <a:rPr lang="en-GB" sz="2400" b="1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 constants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Horace simulation functions are provided via the Horace-Euphonic-Interface MATLAB Add-on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427465" y="3957957"/>
            <a:ext cx="9029755" cy="1821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dirty="0" smtClean="0">
                <a:solidFill>
                  <a:srgbClr val="0030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simulate phonons?</a:t>
            </a:r>
            <a:endParaRPr lang="en-GB" sz="3200" b="1" spc="-100" dirty="0">
              <a:solidFill>
                <a:srgbClr val="0030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 vibrations can be easily related to experimental intensities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provides a good test of theory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9" r="2074"/>
          <a:stretch/>
        </p:blipFill>
        <p:spPr>
          <a:xfrm>
            <a:off x="8870192" y="4526532"/>
            <a:ext cx="2612699" cy="1732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0142" y="1253831"/>
            <a:ext cx="2955709" cy="2746612"/>
          </a:xfrm>
          <a:prstGeom prst="rect">
            <a:avLst/>
          </a:prstGeom>
        </p:spPr>
      </p:pic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5038347" y="2638420"/>
            <a:ext cx="3831845" cy="1651982"/>
            <a:chOff x="2046534" y="917530"/>
            <a:chExt cx="8914635" cy="384327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68"/>
            <a:stretch/>
          </p:blipFill>
          <p:spPr>
            <a:xfrm>
              <a:off x="2046534" y="917530"/>
              <a:ext cx="5328150" cy="384327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83" t="4307"/>
            <a:stretch/>
          </p:blipFill>
          <p:spPr>
            <a:xfrm>
              <a:off x="6319465" y="939031"/>
              <a:ext cx="4641704" cy="3821770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427466" y="2482648"/>
            <a:ext cx="47661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Aims to be efficient - a C extension is used for the most computationally expensive parts</a:t>
            </a:r>
            <a:endParaRPr lang="en-GB" sz="24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9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Force Constants</a:t>
            </a:r>
            <a:endParaRPr lang="en-GB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Recap: For a 1D atomic chain we have the harmonic forces: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h𝑎𝑟𝑚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10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814686" y="1896177"/>
            <a:ext cx="1434165" cy="856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2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Why Phonons?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just background!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Lattice dynamics is important </a:t>
            </a:r>
            <a:r>
              <a:rPr lang="en-US" dirty="0" smtClean="0"/>
              <a:t>for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Heat transfer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Phase transitions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 superconductors</a:t>
            </a:r>
          </a:p>
          <a:p>
            <a:endParaRPr lang="en-GB" dirty="0"/>
          </a:p>
        </p:txBody>
      </p:sp>
      <p:pic>
        <p:nvPicPr>
          <p:cNvPr id="1026" name="Picture 2" descr="Fig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2" b="64315"/>
          <a:stretch/>
        </p:blipFill>
        <p:spPr bwMode="auto">
          <a:xfrm>
            <a:off x="6066692" y="1128349"/>
            <a:ext cx="5481513" cy="464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96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Force Constants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For a 1D atomic chain we have the harmonic forces: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h𝑎𝑟𝑚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This is the derivative of the energy w.r.t. the displacements</a:t>
                </a:r>
              </a:p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We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can get the harmonic energy from a Taylor expansion about the equilibrium energy, and we can generalise for any number of atoms j and 3 dimensions </a:t>
                </a:r>
                <a:r>
                  <a:rPr lang="el-GR" dirty="0">
                    <a:latin typeface="Arial" panose="020B0604020202020204" pitchFamily="34" charset="0"/>
                    <a:cs typeface="Arial" panose="020B0604020202020204" pitchFamily="34" charset="0"/>
                  </a:rPr>
                  <a:t>α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fontAlgn="base"/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h𝑎𝑟𝑚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𝜕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⋯</m:t>
                    </m:r>
                  </m:oMath>
                </a14:m>
                <a:endParaRPr lang="en-GB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GB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10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97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E288275-2FA5-564F-87D1-D588139B106D}"/>
                  </a:ext>
                </a:extLst>
              </p:cNvPr>
              <p:cNvSpPr/>
              <p:nvPr/>
            </p:nvSpPr>
            <p:spPr>
              <a:xfrm>
                <a:off x="427465" y="198549"/>
                <a:ext cx="10719460" cy="6000173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fontAlgn="base">
                  <a:spcAft>
                    <a:spcPts val="1000"/>
                  </a:spcAft>
                </a:pPr>
                <a:r>
                  <a:rPr lang="en-GB" sz="3200" b="1" spc="-100" dirty="0" smtClean="0">
                    <a:solidFill>
                      <a:srgbClr val="00308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Force Constants</a:t>
                </a: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0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GB" sz="20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GB" sz="20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GB" sz="200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20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sz="20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sz="2000" b="0" i="0" smtClean="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GB" sz="2000" i="1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2000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e>
                                        <m:sub>
                                          <m:r>
                                            <a:rPr lang="en-GB" sz="2000" b="0" i="1" smtClean="0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l-GR" sz="2000" i="1" smtClean="0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b>
                                            <m:sSubPr>
                                              <m:ctrlPr>
                                                <a:rPr lang="el-GR" sz="2000" i="1" smtClean="0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b="0" i="1" smtClean="0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b="0" i="1" smtClean="0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l-GR" sz="2000" b="1" i="1" smtClean="0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sz="20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𝒒</m:t>
                                              </m:r>
                                              <m:r>
                                                <a:rPr lang="el-GR" sz="20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𝝂</m:t>
                                              </m:r>
                                            </m:sub>
                                          </m:sSub>
                                        </m:e>
                                      </m:rad>
                                    </m:den>
                                  </m:f>
                                  <m:r>
                                    <a:rPr lang="en-GB" sz="200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sz="200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Q</m:t>
                                  </m:r>
                                  <m:r>
                                    <a:rPr lang="en-GB" sz="200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𝝐</m:t>
                                      </m:r>
                                    </m:e>
                                    <m:sub>
                                      <m:r>
                                        <a:rPr lang="en-GB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𝒒</m:t>
                                      </m:r>
                                      <m:r>
                                        <a:rPr lang="el-GR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𝝂</m:t>
                                      </m:r>
                                      <m:r>
                                        <a:rPr lang="en-GB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l-GR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𝜶</m:t>
                                      </m:r>
                                    </m:sub>
                                  </m:sSub>
                                  <m:r>
                                    <a:rPr lang="en-GB" sz="200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  <m:sSup>
                                    <m:sSupPr>
                                      <m:ctrlPr>
                                        <a:rPr lang="en-GB" sz="2000" i="1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000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GB" sz="2000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iQ</m:t>
                                      </m:r>
                                      <m:r>
                                        <a:rPr lang="en-GB" sz="2000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2000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r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GB" sz="2000" b="0" i="0" smtClean="0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j</m:t>
                                          </m:r>
                                        </m:sub>
                                      </m:sSub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GB" sz="2000" i="1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i="1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GB" sz="2000" b="0" i="1" smtClean="0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GB" sz="2000" b="0" i="1" smtClean="0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2000" b="0" i="1" smtClean="0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  <m:r>
                                            <a:rPr lang="en-GB" sz="2000" b="0" i="1" smtClean="0">
                                              <a:solidFill>
                                                <a:srgbClr val="62626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b>
                                        <m:sup/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sz="2000" i="1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sz="2000" i="1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i="1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𝛼𝛽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sz="2000" i="1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GB" sz="2000" i="1" smtClean="0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b="0" i="1" smtClean="0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i="1" smtClean="0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GB" sz="2000" i="1" smtClean="0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b="0" i="1" smtClean="0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i="1" smtClean="0">
                                                  <a:solidFill>
                                                    <a:srgbClr val="62626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GB" sz="20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</m:sub>
                      </m:sSub>
                      <m:r>
                        <a:rPr lang="en-GB" sz="20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sz="20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GB" sz="20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200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GB" sz="20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∓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</m:sub>
                      </m:sSub>
                      <m:r>
                        <a:rPr lang="en-GB" sz="20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en-GB" sz="2200" dirty="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need the frequencies and eigenvectors – in the 1D monatomic case for the force we have seen:</a:t>
                </a: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240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GB" sz="24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24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4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sz="24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24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240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GB" sz="24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h𝑎𝑟𝑚</m:t>
                              </m:r>
                            </m:sup>
                          </m:sSup>
                        </m:num>
                        <m:den>
                          <m:r>
                            <a:rPr lang="en-GB" sz="24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40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200" dirty="0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en-GB" sz="2200" dirty="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can get the harmonic energy from a Taylor expansion about the equilibrium energy, and we can generalise for any number of atoms j and 3 dimensions </a:t>
                </a:r>
                <a:r>
                  <a:rPr lang="el-GR" sz="2200" dirty="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α</a:t>
                </a:r>
                <a:r>
                  <a:rPr lang="en-GB" sz="2200" dirty="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  <m:sup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h𝑎𝑟𝑚</m:t>
                          </m:r>
                        </m:sup>
                      </m:sSup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GB" sz="220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l-GR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</m:t>
                              </m:r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sz="2200" b="0" i="1" smtClean="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b="0" i="1" smtClean="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l-GR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l-GR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  <m:r>
                        <a:rPr lang="en-GB" sz="2200" i="1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 </m:t>
                      </m:r>
                      <m:f>
                        <m:fPr>
                          <m:ctrl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l-GR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l-GR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l-GR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l-GR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l-GR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l-GR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e>
                      </m:nary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en-GB" sz="2200" dirty="0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en-GB" sz="2200" dirty="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 equilibrium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smtClean="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GB" sz="2200" i="1" smtClean="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sub>
                    </m:sSub>
                    <m:r>
                      <a:rPr lang="en-GB" sz="2200" b="0" i="1" smtClean="0">
                        <a:solidFill>
                          <a:srgbClr val="62626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</m:t>
                    </m:r>
                    <m:f>
                      <m:fPr>
                        <m:ctrlPr>
                          <a:rPr lang="en-GB" sz="2200" i="1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sz="2200" i="1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lang="en-GB" sz="2200" i="1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lang="en-GB" sz="2200" i="1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sz="2200" i="1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200" i="1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sz="2200" b="0" i="1" smtClean="0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l-GR" sz="2200" i="1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den>
                    </m:f>
                    <m:r>
                      <a:rPr lang="en-GB" sz="2200" b="0" i="1" smtClean="0">
                        <a:solidFill>
                          <a:srgbClr val="626262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200" dirty="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in the </a:t>
                </a:r>
                <a:r>
                  <a:rPr lang="en-GB" sz="2200" b="1" dirty="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harmonic approximation </a:t>
                </a:r>
                <a:r>
                  <a:rPr lang="en-GB" sz="2200" dirty="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higher order terms are neglected, we are left with the Force Constants </a:t>
                </a: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20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220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Φ</m:t>
                          </m:r>
                        </m:e>
                        <m:sub>
                          <m:r>
                            <a:rPr lang="en-GB" sz="220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sz="220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)=</m:t>
                      </m:r>
                      <m:f>
                        <m:fPr>
                          <m:ctrl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l-GR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l-GR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200" b="1" dirty="0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endParaRPr lang="en-GB" sz="2400" dirty="0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E288275-2FA5-564F-87D1-D588139B1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65" y="198549"/>
                <a:ext cx="10719460" cy="6000173"/>
              </a:xfrm>
              <a:prstGeom prst="rect">
                <a:avLst/>
              </a:prstGeom>
              <a:blipFill>
                <a:blip r:embed="rId2"/>
                <a:stretch>
                  <a:fillRect l="-1421" t="-1321" b="-3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H="1">
            <a:off x="3930869" y="3936123"/>
            <a:ext cx="1255986" cy="6936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70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E288275-2FA5-564F-87D1-D588139B106D}"/>
                  </a:ext>
                </a:extLst>
              </p:cNvPr>
              <p:cNvSpPr/>
              <p:nvPr/>
            </p:nvSpPr>
            <p:spPr>
              <a:xfrm>
                <a:off x="464778" y="207129"/>
                <a:ext cx="11149618" cy="6028260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fontAlgn="base">
                  <a:spcAft>
                    <a:spcPts val="1000"/>
                  </a:spcAft>
                </a:pPr>
                <a:r>
                  <a:rPr lang="en-GB" sz="3200" b="1" spc="-100" dirty="0" smtClean="0">
                    <a:solidFill>
                      <a:srgbClr val="00308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Force Constants</a:t>
                </a:r>
                <a:endParaRPr lang="en-GB" sz="2200" b="1" dirty="0" smtClean="0">
                  <a:solidFill>
                    <a:srgbClr val="003088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en-GB" sz="2200" dirty="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From the simple case, we know the solution to the equation of motion is of the form:</a:t>
                </a: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l-GR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20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b="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GB" sz="2200" b="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l-GR" sz="2200" b="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sz="2200" b="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p>
                        <m:sSupPr>
                          <m:ctrlPr>
                            <a:rPr lang="el-GR" sz="220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2200" i="1" dirty="0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endParaRPr lang="en-GB" sz="2200" dirty="0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en-GB" sz="2200" dirty="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Substituting this into the equation of motion we get an eigenvalue equation:</a:t>
                </a: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20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220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p>
                              <m:r>
                                <a:rPr lang="en-GB" sz="220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m:rPr>
                              <m:sty m:val="p"/>
                            </m:rPr>
                            <a:rPr lang="en-GB" sz="220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220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  <m:sup>
                              <m:r>
                                <a:rPr lang="en-GB" sz="220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d>
                        <m:dPr>
                          <m:ctrl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</m:d>
                      <m:sSub>
                        <m:sSubPr>
                          <m:ctrl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l-GR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GB" sz="220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l-GR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sub>
                        <m:sup>
                          <m: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l-GR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GB" sz="2200" dirty="0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endParaRPr lang="en-GB" sz="2200" dirty="0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en-GB" sz="2200" dirty="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200" i="1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en-GB" sz="220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GB" sz="2200" i="1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2200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α</m:t>
                            </m:r>
                          </m:e>
                          <m:sup>
                            <m:r>
                              <a:rPr lang="en-GB" sz="2200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m:rPr>
                            <m:sty m:val="p"/>
                          </m:rPr>
                          <a:rPr lang="en-GB" sz="2200" i="1" smtClean="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sSup>
                          <m:sSupPr>
                            <m:ctrlPr>
                              <a:rPr lang="en-GB" sz="2200" i="1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2200" i="1" smtClean="0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  <m:sup>
                            <m:r>
                              <a:rPr lang="en-GB" sz="2200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220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GB" sz="2200" dirty="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a </a:t>
                </a:r>
                <a:r>
                  <a:rPr lang="en-GB" sz="2000" dirty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3N</a:t>
                </a:r>
                <a:r>
                  <a:rPr lang="en-GB" sz="2000" baseline="-25000" dirty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atoms </a:t>
                </a:r>
                <a:r>
                  <a:rPr lang="en-GB" sz="2000" dirty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 3N</a:t>
                </a:r>
                <a:r>
                  <a:rPr lang="en-GB" sz="2000" baseline="-25000" dirty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atoms</a:t>
                </a:r>
                <a:r>
                  <a:rPr lang="en-GB" sz="2000" dirty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dirty="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complex matrix known as the Dynamical matrix:</a:t>
                </a: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20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220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p>
                              <m:r>
                                <a:rPr lang="en-GB" sz="220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m:rPr>
                              <m:sty m:val="p"/>
                            </m:rPr>
                            <a:rPr lang="en-GB" sz="220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220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  <m:sup>
                              <m:r>
                                <a:rPr lang="en-GB" sz="220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d>
                        <m:dPr>
                          <m:ctrl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</m:d>
                      <m:r>
                        <a:rPr lang="en-GB" sz="220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20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2200" i="1" smtClean="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20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GB" sz="2200" i="1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200" i="1" smtClean="0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e>
                                    <m:sup>
                                      <m:r>
                                        <a:rPr lang="en-GB" sz="2200">
                                          <a:solidFill>
                                            <a:srgbClr val="62626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ra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sz="220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220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  <m:sSup>
                                <m:sSupPr>
                                  <m:ctrlP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20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p>
                                  <m:r>
                                    <a:rPr lang="en-GB" sz="220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GB" sz="220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sSup>
                                <m:sSupPr>
                                  <m:ctrlP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200" i="1" smtClean="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e>
                                <m:sup>
                                  <m:r>
                                    <a:rPr lang="en-GB" sz="2200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220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e>
                      </m:nary>
                      <m:sSup>
                        <m:sSupPr>
                          <m:ctrl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sz="220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  <m:t>iq</m:t>
                          </m:r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GB" sz="220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220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GB" sz="2200" dirty="0" smtClean="0">
                  <a:solidFill>
                    <a:srgbClr val="626262"/>
                  </a:solidFill>
                  <a:latin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endParaRPr lang="en-GB" sz="2200" dirty="0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en-GB" sz="2200" dirty="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can use the force constants to calculate the phonon frequencies and eigenvectors </a:t>
                </a:r>
                <a:r>
                  <a:rPr lang="en-GB" sz="2200" b="1" dirty="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 any q-point </a:t>
                </a:r>
                <a:r>
                  <a:rPr lang="en-GB" sz="2200" dirty="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by calculating and </a:t>
                </a:r>
                <a:r>
                  <a:rPr lang="en-GB" sz="2200" dirty="0" err="1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diagonalising</a:t>
                </a:r>
                <a:r>
                  <a:rPr lang="en-GB" sz="2200" dirty="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dynamical matrix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200" i="1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sSup>
                          <m:sSupPr>
                            <m:ctrlPr>
                              <a:rPr lang="en-GB" sz="2200" i="1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2200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α</m:t>
                            </m:r>
                          </m:e>
                          <m:sup>
                            <m:r>
                              <a:rPr lang="en-GB" sz="2200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m:rPr>
                            <m:sty m:val="p"/>
                          </m:rPr>
                          <a:rPr lang="en-GB" sz="2200" i="1" smtClean="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sSup>
                          <m:sSupPr>
                            <m:ctrlPr>
                              <a:rPr lang="en-GB" sz="2200" i="1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2200" i="1" smtClean="0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  <m:sup>
                            <m:r>
                              <a:rPr lang="en-GB" sz="2200">
                                <a:solidFill>
                                  <a:srgbClr val="62626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2200">
                            <a:solidFill>
                              <a:srgbClr val="62626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GB" sz="2200" dirty="0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E288275-2FA5-564F-87D1-D588139B1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78" y="207129"/>
                <a:ext cx="11149618" cy="6028260"/>
              </a:xfrm>
              <a:prstGeom prst="rect">
                <a:avLst/>
              </a:prstGeom>
              <a:blipFill>
                <a:blip r:embed="rId3"/>
                <a:stretch>
                  <a:fillRect l="-1367" t="-1314" r="-12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5875283" y="6348482"/>
            <a:ext cx="6316717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173538" fontAlgn="base">
              <a:spcBef>
                <a:spcPct val="20000"/>
              </a:spcBef>
              <a:spcAft>
                <a:spcPct val="0"/>
              </a:spcAft>
            </a:pPr>
            <a:r>
              <a:rPr lang="en-US" sz="1100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 T. Dove, </a:t>
            </a:r>
            <a:r>
              <a:rPr lang="en-US" sz="1100" i="1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Lattice Dynamics</a:t>
            </a:r>
            <a:r>
              <a:rPr lang="en-US" sz="1100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Cambridge University Press, Cambridge, 1993, </a:t>
            </a:r>
            <a:r>
              <a:rPr lang="en-US" sz="1100" kern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83-87</a:t>
            </a:r>
          </a:p>
          <a:p>
            <a:pPr algn="just" defTabSz="4173538" fontAlgn="base">
              <a:spcBef>
                <a:spcPct val="20000"/>
              </a:spcBef>
              <a:spcAft>
                <a:spcPct val="0"/>
              </a:spcAft>
            </a:pPr>
            <a:r>
              <a:rPr lang="en-US" sz="1100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 T. Dove, </a:t>
            </a:r>
            <a:r>
              <a:rPr lang="en-US" sz="1100" i="1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and Dynamics</a:t>
            </a:r>
            <a:r>
              <a:rPr lang="en-US" sz="1100" ker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Oxford University Press, Oxford, 2003, Chapter </a:t>
            </a:r>
            <a:r>
              <a:rPr lang="en-US" sz="1100" kern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100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2766543" y="5754647"/>
            <a:ext cx="5883470" cy="5938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2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known as Fourier interpolation</a:t>
            </a:r>
          </a:p>
        </p:txBody>
      </p:sp>
    </p:spTree>
    <p:extLst>
      <p:ext uri="{BB962C8B-B14F-4D97-AF65-F5344CB8AC3E}">
        <p14:creationId xmlns:p14="http://schemas.microsoft.com/office/powerpoint/2010/main" val="409111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E288275-2FA5-564F-87D1-D588139B106D}"/>
                  </a:ext>
                </a:extLst>
              </p:cNvPr>
              <p:cNvSpPr/>
              <p:nvPr/>
            </p:nvSpPr>
            <p:spPr>
              <a:xfrm>
                <a:off x="443815" y="235216"/>
                <a:ext cx="8374480" cy="4137088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fontAlgn="base">
                  <a:spcAft>
                    <a:spcPts val="1000"/>
                  </a:spcAft>
                </a:pPr>
                <a:r>
                  <a:rPr lang="en-GB" sz="3200" b="1" spc="-100" dirty="0" smtClean="0">
                    <a:solidFill>
                      <a:srgbClr val="00308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Force Constants</a:t>
                </a:r>
                <a:endParaRPr lang="en-GB" sz="3200" b="1" spc="-100" dirty="0">
                  <a:solidFill>
                    <a:srgbClr val="003088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20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220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Φ</m:t>
                          </m:r>
                        </m:e>
                        <m:sub>
                          <m:r>
                            <a:rPr lang="en-GB" sz="220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sz="220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)=</m:t>
                      </m:r>
                      <m:f>
                        <m:fPr>
                          <m:ctrlP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num>
                        <m:den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l-GR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den>
                      </m:f>
                      <m:r>
                        <a:rPr lang="en-GB" sz="2200" b="0" i="1" smtClean="0">
                          <a:solidFill>
                            <a:srgbClr val="62626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b="0" i="1" smtClean="0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2200" b="0" i="1" smtClean="0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num>
                        <m:den>
                          <m:r>
                            <a:rPr lang="en-GB" sz="2200" i="1">
                              <a:solidFill>
                                <a:srgbClr val="62626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solidFill>
                                    <a:srgbClr val="62626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GB" sz="2200" i="1">
                                      <a:solidFill>
                                        <a:srgbClr val="62626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den>
                      </m:f>
                    </m:oMath>
                  </m:oMathPara>
                </a14:m>
                <a:endParaRPr lang="en-GB" sz="2200" b="1" dirty="0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fontAlgn="base"/>
                <a:endParaRPr lang="en-GB" sz="2200" b="1" dirty="0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en-GB" sz="2200" dirty="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magnitude of the force constants decays quickly with distance, we don’t need the force constants between every atom in the crystal – a number of unit cells will do, known as a </a:t>
                </a:r>
                <a:r>
                  <a:rPr lang="en-GB" sz="2200" b="1" dirty="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supercell</a:t>
                </a: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en-GB" sz="2200" dirty="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Euphonic the force constants are stored in a </a:t>
                </a:r>
                <a:r>
                  <a:rPr lang="en-GB" sz="2200" dirty="0" err="1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GB" sz="2200" baseline="-25000" dirty="0" err="1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cells</a:t>
                </a:r>
                <a:r>
                  <a:rPr lang="en-GB" sz="2200" baseline="-25000" dirty="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dirty="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 3N</a:t>
                </a:r>
                <a:r>
                  <a:rPr lang="en-GB" sz="2200" baseline="-25000" dirty="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atoms </a:t>
                </a:r>
                <a:r>
                  <a:rPr lang="en-GB" sz="2200" dirty="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 3N</a:t>
                </a:r>
                <a:r>
                  <a:rPr lang="en-GB" sz="2200" baseline="-25000" dirty="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atoms</a:t>
                </a:r>
                <a:r>
                  <a:rPr lang="en-GB" sz="2200" dirty="0" smtClean="0">
                    <a:solidFill>
                      <a:srgbClr val="62626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matrix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E288275-2FA5-564F-87D1-D588139B1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15" y="235216"/>
                <a:ext cx="8374480" cy="4137088"/>
              </a:xfrm>
              <a:prstGeom prst="rect">
                <a:avLst/>
              </a:prstGeom>
              <a:blipFill>
                <a:blip r:embed="rId2"/>
                <a:stretch>
                  <a:fillRect l="-1892" t="-1917" r="-8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8929816" y="229128"/>
            <a:ext cx="3037895" cy="2895570"/>
            <a:chOff x="3405989" y="1115118"/>
            <a:chExt cx="3037895" cy="2895570"/>
          </a:xfrm>
        </p:grpSpPr>
        <p:grpSp>
          <p:nvGrpSpPr>
            <p:cNvPr id="4" name="Group 3"/>
            <p:cNvGrpSpPr/>
            <p:nvPr/>
          </p:nvGrpSpPr>
          <p:grpSpPr>
            <a:xfrm>
              <a:off x="3405989" y="1115118"/>
              <a:ext cx="3037895" cy="2895570"/>
              <a:chOff x="3405989" y="1115118"/>
              <a:chExt cx="3037895" cy="289557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3405989" y="1115118"/>
                <a:ext cx="3037895" cy="2895570"/>
                <a:chOff x="3405989" y="1115118"/>
                <a:chExt cx="3037895" cy="2895570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419600" y="1115120"/>
                  <a:ext cx="1011044" cy="966439"/>
                  <a:chOff x="2445834" y="1248937"/>
                  <a:chExt cx="1011044" cy="966439"/>
                </a:xfrm>
              </p:grpSpPr>
              <p:sp>
                <p:nvSpPr>
                  <p:cNvPr id="47" name="Rectangle 46"/>
                  <p:cNvSpPr/>
                  <p:nvPr/>
                </p:nvSpPr>
                <p:spPr>
                  <a:xfrm>
                    <a:off x="2445834" y="1248937"/>
                    <a:ext cx="1011044" cy="96643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8" name="Oval 47"/>
                  <p:cNvSpPr/>
                  <p:nvPr/>
                </p:nvSpPr>
                <p:spPr>
                  <a:xfrm>
                    <a:off x="2572215" y="1828800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3065825" y="1828799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5432840" y="1115118"/>
                  <a:ext cx="1011044" cy="966439"/>
                  <a:chOff x="2445834" y="1248937"/>
                  <a:chExt cx="1011044" cy="966439"/>
                </a:xfrm>
              </p:grpSpPr>
              <p:sp>
                <p:nvSpPr>
                  <p:cNvPr id="44" name="Rectangle 43"/>
                  <p:cNvSpPr/>
                  <p:nvPr/>
                </p:nvSpPr>
                <p:spPr>
                  <a:xfrm>
                    <a:off x="2445834" y="1248937"/>
                    <a:ext cx="1011044" cy="96643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5" name="Oval 44"/>
                  <p:cNvSpPr/>
                  <p:nvPr/>
                </p:nvSpPr>
                <p:spPr>
                  <a:xfrm>
                    <a:off x="2572215" y="1828800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3065825" y="1828799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4421796" y="2081555"/>
                  <a:ext cx="1011044" cy="966439"/>
                  <a:chOff x="2445834" y="1248937"/>
                  <a:chExt cx="1011044" cy="966439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2445834" y="1248937"/>
                    <a:ext cx="1011044" cy="96643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2572215" y="1828800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3065825" y="1828799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5431319" y="2085264"/>
                  <a:ext cx="1011044" cy="966439"/>
                  <a:chOff x="2445834" y="1248937"/>
                  <a:chExt cx="1011044" cy="966439"/>
                </a:xfrm>
              </p:grpSpPr>
              <p:sp>
                <p:nvSpPr>
                  <p:cNvPr id="38" name="Rectangle 37"/>
                  <p:cNvSpPr/>
                  <p:nvPr/>
                </p:nvSpPr>
                <p:spPr>
                  <a:xfrm>
                    <a:off x="2445834" y="1248937"/>
                    <a:ext cx="1011044" cy="96643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>
                  <a:xfrm>
                    <a:off x="2572215" y="1828800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3065825" y="1828799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3407121" y="1116154"/>
                  <a:ext cx="1011044" cy="966439"/>
                  <a:chOff x="2430966" y="1246266"/>
                  <a:chExt cx="1011044" cy="966439"/>
                </a:xfrm>
              </p:grpSpPr>
              <p:sp>
                <p:nvSpPr>
                  <p:cNvPr id="35" name="Rectangle 34"/>
                  <p:cNvSpPr/>
                  <p:nvPr/>
                </p:nvSpPr>
                <p:spPr>
                  <a:xfrm>
                    <a:off x="2430966" y="1246266"/>
                    <a:ext cx="1011044" cy="96643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2572215" y="1828800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3065825" y="1828799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3405989" y="2077830"/>
                  <a:ext cx="1011044" cy="966439"/>
                  <a:chOff x="2441071" y="1241503"/>
                  <a:chExt cx="1011044" cy="966439"/>
                </a:xfrm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2441071" y="1241503"/>
                    <a:ext cx="1011044" cy="96643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" name="Oval 32"/>
                  <p:cNvSpPr/>
                  <p:nvPr/>
                </p:nvSpPr>
                <p:spPr>
                  <a:xfrm>
                    <a:off x="2572215" y="1828800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" name="Oval 33"/>
                  <p:cNvSpPr/>
                  <p:nvPr/>
                </p:nvSpPr>
                <p:spPr>
                  <a:xfrm>
                    <a:off x="3065825" y="1828799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4423907" y="3043215"/>
                  <a:ext cx="1011044" cy="966439"/>
                  <a:chOff x="2445834" y="1244174"/>
                  <a:chExt cx="1011044" cy="966439"/>
                </a:xfrm>
              </p:grpSpPr>
              <p:sp>
                <p:nvSpPr>
                  <p:cNvPr id="29" name="Rectangle 28"/>
                  <p:cNvSpPr/>
                  <p:nvPr/>
                </p:nvSpPr>
                <p:spPr>
                  <a:xfrm>
                    <a:off x="2445834" y="1244174"/>
                    <a:ext cx="1011044" cy="96643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2572215" y="1828800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3065825" y="1828799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5432384" y="3043213"/>
                  <a:ext cx="1011044" cy="966439"/>
                  <a:chOff x="2441071" y="1244174"/>
                  <a:chExt cx="1011044" cy="966439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2441071" y="1244174"/>
                    <a:ext cx="1011044" cy="96643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2572215" y="1828800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3065825" y="1828799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3406665" y="3044249"/>
                  <a:ext cx="1011044" cy="966439"/>
                  <a:chOff x="2441071" y="1241503"/>
                  <a:chExt cx="1011044" cy="966439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2441071" y="1241503"/>
                    <a:ext cx="1011044" cy="96643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>
                    <a:off x="2572215" y="1828800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>
                    <a:off x="3065825" y="1828799"/>
                    <a:ext cx="252000" cy="2527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21" name="TextBox 20"/>
                <p:cNvSpPr txBox="1"/>
                <p:nvPr/>
              </p:nvSpPr>
              <p:spPr>
                <a:xfrm>
                  <a:off x="4674177" y="2292084"/>
                  <a:ext cx="6159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mtClean="0">
                      <a:solidFill>
                        <a:srgbClr val="003088"/>
                      </a:solidFill>
                    </a:rPr>
                    <a:t>u</a:t>
                  </a:r>
                  <a:r>
                    <a:rPr lang="en-GB" baseline="-25000">
                      <a:solidFill>
                        <a:srgbClr val="003088"/>
                      </a:solidFill>
                    </a:rPr>
                    <a:t>j′</a:t>
                  </a:r>
                  <a:r>
                    <a:rPr lang="el-GR" baseline="-25000">
                      <a:solidFill>
                        <a:srgbClr val="003088"/>
                      </a:solidFill>
                    </a:rPr>
                    <a:t>α′</a:t>
                  </a:r>
                  <a:endParaRPr lang="en-GB" baseline="-25000">
                    <a:solidFill>
                      <a:srgbClr val="003088"/>
                    </a:solidFill>
                  </a:endParaRPr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4423907" y="3047976"/>
                  <a:ext cx="1000538" cy="957967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Arrow Connector 8"/>
              <p:cNvCxnSpPr>
                <a:stCxn id="42" idx="0"/>
              </p:cNvCxnSpPr>
              <p:nvPr/>
            </p:nvCxnSpPr>
            <p:spPr>
              <a:xfrm flipH="1" flipV="1">
                <a:off x="4671981" y="2356097"/>
                <a:ext cx="2196" cy="3053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528953" y="2590130"/>
                    <a:ext cx="4891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mtClean="0">
                        <a:solidFill>
                          <a:srgbClr val="003088"/>
                        </a:solidFill>
                      </a:rPr>
                      <a:t>j</a:t>
                    </a:r>
                    <a14:m>
                      <m:oMath xmlns:m="http://schemas.openxmlformats.org/officeDocument/2006/math">
                        <m:r>
                          <a:rPr lang="en-GB" i="1">
                            <a:solidFill>
                              <a:srgbClr val="00308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a14:m>
                    <a:endParaRPr lang="en-GB" baseline="-25000">
                      <a:solidFill>
                        <a:srgbClr val="003088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8953" y="2590130"/>
                    <a:ext cx="4891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000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TextBox 10"/>
              <p:cNvSpPr txBox="1"/>
              <p:nvPr/>
            </p:nvSpPr>
            <p:spPr>
              <a:xfrm>
                <a:off x="5557660" y="3553787"/>
                <a:ext cx="4033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mtClean="0">
                    <a:solidFill>
                      <a:srgbClr val="003088"/>
                    </a:solidFill>
                  </a:rPr>
                  <a:t>j</a:t>
                </a:r>
                <a:endParaRPr lang="en-GB" baseline="-25000">
                  <a:solidFill>
                    <a:srgbClr val="003088"/>
                  </a:solidFill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4760812" y="3090078"/>
              <a:ext cx="3869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mtClean="0">
                  <a:solidFill>
                    <a:srgbClr val="003088"/>
                  </a:solidFill>
                </a:rPr>
                <a:t>r</a:t>
              </a:r>
              <a:r>
                <a:rPr lang="en-GB" baseline="-25000" smtClean="0">
                  <a:solidFill>
                    <a:srgbClr val="003088"/>
                  </a:solidFill>
                </a:rPr>
                <a:t>a</a:t>
              </a:r>
              <a:endParaRPr lang="en-GB" baseline="-25000">
                <a:solidFill>
                  <a:srgbClr val="003088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5824443" y="3746784"/>
              <a:ext cx="182891" cy="0"/>
            </a:xfrm>
            <a:prstGeom prst="straightConnector1">
              <a:avLst/>
            </a:prstGeom>
            <a:ln w="19050">
              <a:solidFill>
                <a:srgbClr val="C13D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688853" y="3232287"/>
              <a:ext cx="615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mtClean="0">
                  <a:solidFill>
                    <a:srgbClr val="C13D33"/>
                  </a:solidFill>
                </a:rPr>
                <a:t>F</a:t>
              </a:r>
              <a:r>
                <a:rPr lang="en-GB" baseline="-25000" smtClean="0">
                  <a:solidFill>
                    <a:srgbClr val="C13D33"/>
                  </a:solidFill>
                </a:rPr>
                <a:t>j</a:t>
              </a:r>
              <a:r>
                <a:rPr lang="el-GR" baseline="-25000" smtClean="0">
                  <a:solidFill>
                    <a:srgbClr val="C13D33"/>
                  </a:solidFill>
                </a:rPr>
                <a:t>α</a:t>
              </a:r>
              <a:endParaRPr lang="en-GB" baseline="-25000">
                <a:solidFill>
                  <a:srgbClr val="C13D33"/>
                </a:solidFill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443814" y="4081611"/>
            <a:ext cx="11469661" cy="253990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2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For polar materials the force constants decay more slowly due to long range Coulomb interactions – this requires an extra (computationally expensive) correction be applied to the force constants matrix. </a:t>
            </a:r>
            <a:r>
              <a:rPr lang="en-GB" sz="22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also requires that the dielectric </a:t>
            </a:r>
            <a:r>
              <a:rPr lang="en-GB" sz="2200" dirty="0" err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permitivitty</a:t>
            </a:r>
            <a:r>
              <a:rPr lang="en-GB" sz="22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tensor and Born charges be calculated. </a:t>
            </a:r>
          </a:p>
        </p:txBody>
      </p:sp>
    </p:spTree>
    <p:extLst>
      <p:ext uri="{BB962C8B-B14F-4D97-AF65-F5344CB8AC3E}">
        <p14:creationId xmlns:p14="http://schemas.microsoft.com/office/powerpoint/2010/main" val="397116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70358" y="235062"/>
            <a:ext cx="11514575" cy="417793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dirty="0" smtClean="0">
                <a:solidFill>
                  <a:srgbClr val="0030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 Constants</a:t>
            </a:r>
            <a:endParaRPr lang="en-GB" sz="3200" b="1" spc="-100" dirty="0">
              <a:solidFill>
                <a:srgbClr val="0030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 constants can be calculated by a variety of modelling codes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common methods are finite displacement and density functional perturbation theory (DFPT)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Euphonic can currently read CASTEP and </a:t>
            </a:r>
            <a:r>
              <a:rPr lang="en-GB" sz="2400" dirty="0" err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Phonopy</a:t>
            </a: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force constants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-GB" sz="2400" dirty="0" err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Phonopy</a:t>
            </a: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Euphonic also has access to force constants from a range of other computational codes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Euphonic also has its own JSON format for reading/writing force constants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GB" sz="2400" b="1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2700229" y="3682581"/>
            <a:ext cx="9184704" cy="3133603"/>
            <a:chOff x="939748" y="2893073"/>
            <a:chExt cx="9184704" cy="313360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E288275-2FA5-564F-87D1-D588139B106D}"/>
                </a:ext>
              </a:extLst>
            </p:cNvPr>
            <p:cNvSpPr/>
            <p:nvPr/>
          </p:nvSpPr>
          <p:spPr>
            <a:xfrm>
              <a:off x="939748" y="3576769"/>
              <a:ext cx="2187080" cy="631491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fontAlgn="base">
                <a:spcAft>
                  <a:spcPts val="1000"/>
                </a:spcAft>
              </a:pPr>
              <a:r>
                <a:rPr lang="en-GB" sz="3600" b="1" spc="-100" dirty="0" smtClean="0">
                  <a:solidFill>
                    <a:srgbClr val="00308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Euphonic</a:t>
              </a:r>
              <a:endParaRPr lang="en-GB" sz="2800" b="1" dirty="0">
                <a:solidFill>
                  <a:srgbClr val="00308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800" b="1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800" b="1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800" b="1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800" b="1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fontAlgn="base"/>
              <a:endParaRPr lang="en-GB" sz="2800" b="1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800" b="1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288275-2FA5-564F-87D1-D588139B106D}"/>
                </a:ext>
              </a:extLst>
            </p:cNvPr>
            <p:cNvSpPr/>
            <p:nvPr/>
          </p:nvSpPr>
          <p:spPr>
            <a:xfrm>
              <a:off x="3890919" y="2893073"/>
              <a:ext cx="1944907" cy="631491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 fontAlgn="base"/>
              <a:r>
                <a:rPr lang="en-GB" sz="3200" b="1" spc="-100" dirty="0" smtClean="0">
                  <a:solidFill>
                    <a:srgbClr val="00308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CASTEP</a:t>
              </a:r>
            </a:p>
            <a:p>
              <a:pPr algn="ctr" fontAlgn="base"/>
              <a:r>
                <a:rPr lang="en-GB" sz="1600" b="1" spc="-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(.</a:t>
              </a:r>
              <a:r>
                <a:rPr lang="en-GB" sz="1600" b="1" spc="-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castep_bin</a:t>
              </a:r>
              <a:r>
                <a:rPr lang="en-GB" sz="1600" b="1" spc="-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GB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400" b="1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400" b="1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400" b="1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400" b="1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fontAlgn="base"/>
              <a:endParaRPr lang="en-GB" sz="2400" b="1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400" b="1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E288275-2FA5-564F-87D1-D588139B106D}"/>
                </a:ext>
              </a:extLst>
            </p:cNvPr>
            <p:cNvSpPr/>
            <p:nvPr/>
          </p:nvSpPr>
          <p:spPr>
            <a:xfrm>
              <a:off x="3897539" y="4381011"/>
              <a:ext cx="1944907" cy="631491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 fontAlgn="base"/>
              <a:r>
                <a:rPr lang="en-GB" sz="3200" b="1" spc="-100" dirty="0" err="1" smtClean="0">
                  <a:solidFill>
                    <a:srgbClr val="00308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Phonopy</a:t>
              </a:r>
              <a:endParaRPr lang="en-GB" sz="3200" b="1" spc="-100" dirty="0" smtClean="0">
                <a:solidFill>
                  <a:srgbClr val="00308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fontAlgn="base"/>
              <a:r>
                <a:rPr lang="en-GB" sz="1600" b="1" spc="-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GB" sz="1600" b="1" spc="-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phonopy.yaml</a:t>
              </a:r>
              <a:r>
                <a:rPr lang="en-GB" sz="1600" b="1" spc="-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GB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400" b="1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400" b="1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400" b="1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400" b="1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fontAlgn="base"/>
              <a:endParaRPr lang="en-GB" sz="2400" b="1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endParaRPr lang="en-GB" sz="2400" b="1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Straight Arrow Connector 53"/>
            <p:cNvCxnSpPr>
              <a:endCxn id="50" idx="3"/>
            </p:cNvCxnSpPr>
            <p:nvPr/>
          </p:nvCxnSpPr>
          <p:spPr>
            <a:xfrm flipH="1">
              <a:off x="3126828" y="3279228"/>
              <a:ext cx="877614" cy="6132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E288275-2FA5-564F-87D1-D588139B106D}"/>
                </a:ext>
              </a:extLst>
            </p:cNvPr>
            <p:cNvSpPr/>
            <p:nvPr/>
          </p:nvSpPr>
          <p:spPr>
            <a:xfrm>
              <a:off x="7137309" y="3912105"/>
              <a:ext cx="1944907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GB" sz="2200" b="1" spc="-100" dirty="0" smtClean="0">
                  <a:solidFill>
                    <a:srgbClr val="00308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VASP</a:t>
              </a:r>
              <a:endParaRPr lang="en-GB" sz="2200" b="1" dirty="0" smtClean="0">
                <a:solidFill>
                  <a:srgbClr val="00308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E288275-2FA5-564F-87D1-D588139B106D}"/>
                </a:ext>
              </a:extLst>
            </p:cNvPr>
            <p:cNvSpPr/>
            <p:nvPr/>
          </p:nvSpPr>
          <p:spPr>
            <a:xfrm>
              <a:off x="6434566" y="4432207"/>
              <a:ext cx="360054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GB" sz="2200" b="1" spc="-100" dirty="0" smtClean="0">
                  <a:solidFill>
                    <a:srgbClr val="00308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Quantum ESPRESSO</a:t>
              </a:r>
              <a:endParaRPr lang="en-GB" sz="2200" b="1" dirty="0" smtClean="0">
                <a:solidFill>
                  <a:srgbClr val="00308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Straight Arrow Connector 57"/>
            <p:cNvCxnSpPr>
              <a:stCxn id="52" idx="1"/>
            </p:cNvCxnSpPr>
            <p:nvPr/>
          </p:nvCxnSpPr>
          <p:spPr>
            <a:xfrm flipH="1" flipV="1">
              <a:off x="3133448" y="4044915"/>
              <a:ext cx="764091" cy="6518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E288275-2FA5-564F-87D1-D588139B106D}"/>
                </a:ext>
              </a:extLst>
            </p:cNvPr>
            <p:cNvSpPr/>
            <p:nvPr/>
          </p:nvSpPr>
          <p:spPr>
            <a:xfrm>
              <a:off x="6434566" y="5012502"/>
              <a:ext cx="360054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GB" sz="2200" b="1" spc="-100" dirty="0" smtClean="0">
                  <a:solidFill>
                    <a:srgbClr val="00308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CRYSTAL</a:t>
              </a:r>
              <a:endParaRPr lang="en-GB" sz="2200" b="1" dirty="0" smtClean="0">
                <a:solidFill>
                  <a:srgbClr val="00308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E288275-2FA5-564F-87D1-D588139B106D}"/>
                </a:ext>
              </a:extLst>
            </p:cNvPr>
            <p:cNvSpPr/>
            <p:nvPr/>
          </p:nvSpPr>
          <p:spPr>
            <a:xfrm>
              <a:off x="6523904" y="5595789"/>
              <a:ext cx="360054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GB" sz="2200" b="1" spc="-100" dirty="0" smtClean="0">
                  <a:solidFill>
                    <a:srgbClr val="00308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more…</a:t>
              </a:r>
              <a:endParaRPr lang="en-GB" sz="2200" b="1" dirty="0" smtClean="0">
                <a:solidFill>
                  <a:srgbClr val="00308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>
              <a:off x="5835826" y="4127548"/>
              <a:ext cx="1868257" cy="6113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5842446" y="4696756"/>
              <a:ext cx="927508" cy="1313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5835826" y="4923399"/>
              <a:ext cx="1721112" cy="3045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 flipV="1">
              <a:off x="5824757" y="5012502"/>
              <a:ext cx="1696803" cy="7987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-150237" y="4671622"/>
            <a:ext cx="2555814" cy="63149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fontAlgn="base"/>
            <a:r>
              <a:rPr lang="en-GB" sz="2000" b="1" spc="-100" dirty="0" smtClean="0">
                <a:solidFill>
                  <a:srgbClr val="0030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Euphonic format</a:t>
            </a:r>
          </a:p>
          <a:p>
            <a:pPr algn="ctr" fontAlgn="base"/>
            <a:r>
              <a:rPr lang="en-GB" sz="2000" b="1" spc="-100" dirty="0" smtClean="0">
                <a:latin typeface="Arial" panose="020B0604020202020204" pitchFamily="34" charset="0"/>
                <a:cs typeface="Arial" panose="020B0604020202020204" pitchFamily="34" charset="0"/>
              </a:rPr>
              <a:t>(.</a:t>
            </a:r>
            <a:r>
              <a:rPr lang="en-GB" sz="2000" b="1" spc="-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GB" sz="2000" b="1" spc="-1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000" b="1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000" b="1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000" b="1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000" b="1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GB" sz="2000" b="1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000" b="1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Straight Arrow Connector 76"/>
          <p:cNvCxnSpPr>
            <a:endCxn id="50" idx="1"/>
          </p:cNvCxnSpPr>
          <p:nvPr/>
        </p:nvCxnSpPr>
        <p:spPr>
          <a:xfrm flipV="1">
            <a:off x="2096813" y="4682023"/>
            <a:ext cx="603416" cy="2065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82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877" y="201258"/>
            <a:ext cx="6969536" cy="6070717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9" r="2074"/>
          <a:stretch/>
        </p:blipFill>
        <p:spPr>
          <a:xfrm>
            <a:off x="2202209" y="4750675"/>
            <a:ext cx="1933952" cy="1282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5" b="1328"/>
          <a:stretch/>
        </p:blipFill>
        <p:spPr>
          <a:xfrm>
            <a:off x="1708887" y="3363309"/>
            <a:ext cx="1592385" cy="1151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5419" y="4694300"/>
            <a:ext cx="1697782" cy="15776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70359" y="235062"/>
            <a:ext cx="3450152" cy="10682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dirty="0" smtClean="0">
                <a:solidFill>
                  <a:srgbClr val="0030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Euphonic Data Flow and Objects</a:t>
            </a:r>
            <a:endParaRPr lang="en-GB" sz="3200" b="1" spc="-100" dirty="0">
              <a:solidFill>
                <a:srgbClr val="0030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0030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 smtClean="0">
              <a:solidFill>
                <a:srgbClr val="0030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0030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GB" sz="2400" b="1" dirty="0" smtClean="0">
              <a:solidFill>
                <a:srgbClr val="0030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 smtClean="0">
              <a:solidFill>
                <a:srgbClr val="0030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t="9507"/>
          <a:stretch/>
        </p:blipFill>
        <p:spPr>
          <a:xfrm>
            <a:off x="4441688" y="5373875"/>
            <a:ext cx="1743650" cy="131812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53263" y="1694046"/>
            <a:ext cx="1443790" cy="500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8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70358" y="235062"/>
            <a:ext cx="11514575" cy="62288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dirty="0" smtClean="0">
                <a:solidFill>
                  <a:srgbClr val="0030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3200" b="1" spc="-100" dirty="0" err="1" smtClean="0">
                <a:solidFill>
                  <a:srgbClr val="003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ForceConstants</a:t>
            </a:r>
            <a:r>
              <a:rPr lang="en-GB" sz="3200" b="1" spc="-100" dirty="0" smtClean="0">
                <a:solidFill>
                  <a:srgbClr val="0030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  <a:endParaRPr lang="en-GB" sz="3200" b="1" spc="-100" dirty="0">
              <a:solidFill>
                <a:srgbClr val="0030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important data in Euphonic is contained in an object – so that relevant metadata and functions can be easily accessed and used</a:t>
            </a:r>
            <a:endParaRPr lang="en-GB" sz="2400" b="1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GB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example, the force constants don’t make much sense without the crystal information, this is stored inside a </a:t>
            </a:r>
            <a:r>
              <a:rPr lang="en-GB" sz="2400" dirty="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Crystal</a:t>
            </a: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object, in the </a:t>
            </a:r>
            <a:r>
              <a:rPr lang="en-GB" sz="2400" dirty="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crystal</a:t>
            </a: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58" y="1711211"/>
            <a:ext cx="7123931" cy="12444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38" y="4089388"/>
            <a:ext cx="6567027" cy="237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70358" y="235062"/>
            <a:ext cx="11514575" cy="62288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dirty="0" smtClean="0">
                <a:solidFill>
                  <a:srgbClr val="0030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3200" b="1" spc="-100" dirty="0" err="1" smtClean="0">
                <a:solidFill>
                  <a:srgbClr val="003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ForceConstants</a:t>
            </a:r>
            <a:r>
              <a:rPr lang="en-GB" sz="3200" b="1" spc="-100" dirty="0" smtClean="0">
                <a:solidFill>
                  <a:srgbClr val="0030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  <a:endParaRPr lang="en-GB" sz="3200" b="1" spc="-100" dirty="0">
              <a:solidFill>
                <a:srgbClr val="0030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force constants themselves are stored inside the </a:t>
            </a:r>
            <a:r>
              <a:rPr lang="en-GB" sz="2400" dirty="0" err="1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force_constants</a:t>
            </a: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 can also be accessed to view more attributes/methods on objects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8" y="1745005"/>
            <a:ext cx="7447781" cy="1337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72" y="3628066"/>
            <a:ext cx="6426583" cy="30206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63255" y="4576296"/>
            <a:ext cx="972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smtClean="0"/>
              <a:t>…</a:t>
            </a:r>
            <a:endParaRPr lang="en-GB" sz="7200"/>
          </a:p>
        </p:txBody>
      </p:sp>
    </p:spTree>
    <p:extLst>
      <p:ext uri="{BB962C8B-B14F-4D97-AF65-F5344CB8AC3E}">
        <p14:creationId xmlns:p14="http://schemas.microsoft.com/office/powerpoint/2010/main" val="34200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877" y="201258"/>
            <a:ext cx="6969536" cy="6070717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9" r="2074"/>
          <a:stretch/>
        </p:blipFill>
        <p:spPr>
          <a:xfrm>
            <a:off x="2202209" y="4750675"/>
            <a:ext cx="1933952" cy="1282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5" b="1328"/>
          <a:stretch/>
        </p:blipFill>
        <p:spPr>
          <a:xfrm>
            <a:off x="1708887" y="3363309"/>
            <a:ext cx="1592385" cy="1151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5419" y="4694300"/>
            <a:ext cx="1697782" cy="15776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70359" y="235062"/>
            <a:ext cx="3450152" cy="10682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dirty="0" smtClean="0">
                <a:solidFill>
                  <a:srgbClr val="0030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Euphonic Data Flow and Objects</a:t>
            </a:r>
            <a:endParaRPr lang="en-GB" sz="3200" b="1" spc="-100" dirty="0">
              <a:solidFill>
                <a:srgbClr val="0030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GB" sz="2400" b="1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t="9507"/>
          <a:stretch/>
        </p:blipFill>
        <p:spPr>
          <a:xfrm>
            <a:off x="4441688" y="5373875"/>
            <a:ext cx="1743650" cy="131812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957010" y="2862795"/>
            <a:ext cx="1703672" cy="631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97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70358" y="235062"/>
            <a:ext cx="11514575" cy="23609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dirty="0" smtClean="0">
                <a:solidFill>
                  <a:srgbClr val="0030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Phonon Frequencies and Eigenvectors </a:t>
            </a:r>
            <a:endParaRPr lang="en-GB" sz="3200" b="1" spc="-100" dirty="0">
              <a:solidFill>
                <a:srgbClr val="0030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Phonon frequencies and eigenvectors are stored in a </a:t>
            </a:r>
            <a:r>
              <a:rPr lang="en-GB" sz="2000" dirty="0" err="1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QpointPhononModes</a:t>
            </a: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object. These are calculated with the </a:t>
            </a:r>
            <a:r>
              <a:rPr lang="en-GB" sz="2000" dirty="0" err="1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ForceConstants.calculate_qpoint_phonon_modes</a:t>
            </a:r>
            <a:r>
              <a:rPr lang="en-GB" sz="2000" dirty="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method. This requires a shape (N, 3) </a:t>
            </a:r>
            <a:r>
              <a:rPr lang="en-GB" sz="2000" dirty="0" err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array of q-points</a:t>
            </a:r>
            <a:endParaRPr lang="en-GB" sz="20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621"/>
          <a:stretch/>
        </p:blipFill>
        <p:spPr>
          <a:xfrm>
            <a:off x="370359" y="3718337"/>
            <a:ext cx="4989917" cy="685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99" y="5056322"/>
            <a:ext cx="3993332" cy="17123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04002" y="4622509"/>
            <a:ext cx="9238594" cy="140017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QpointPhononModes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contains both </a:t>
            </a: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frequencies 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eigenvectors</a:t>
            </a:r>
            <a:endParaRPr lang="en-GB" sz="20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02" y="1904834"/>
            <a:ext cx="5029998" cy="182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8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Phonons an overview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96971"/>
                <a:ext cx="10515600" cy="3671205"/>
              </a:xfrm>
            </p:spPr>
            <p:txBody>
              <a:bodyPr/>
              <a:lstStyle/>
              <a:p>
                <a:r>
                  <a:rPr lang="en-US" dirty="0" smtClean="0"/>
                  <a:t>We are going to do everything within the harmonic approximation.</a:t>
                </a:r>
              </a:p>
              <a:p>
                <a:r>
                  <a:rPr lang="en-US" dirty="0" smtClean="0"/>
                  <a:t>So, forces on atom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if displaced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 smtClean="0"/>
                  <a:t> is </a:t>
                </a:r>
                <a:endParaRPr lang="en-U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dirty="0"/>
                  <a:t>. This is a second order differential, if we try </a:t>
                </a:r>
                <a:r>
                  <a:rPr lang="en-US" i="1" dirty="0" smtClean="0"/>
                  <a:t>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and </a:t>
                </a:r>
                <a:r>
                  <a:rPr lang="en-GB" dirty="0" smtClean="0"/>
                  <a:t>substitute it we can get the frequencies</a:t>
                </a: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96971"/>
                <a:ext cx="10515600" cy="3671205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08" y="1690688"/>
            <a:ext cx="7444691" cy="1096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675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70358" y="235062"/>
            <a:ext cx="11514575" cy="23609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dirty="0" smtClean="0">
                <a:solidFill>
                  <a:srgbClr val="0030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Plotting Dispersion</a:t>
            </a:r>
            <a:endParaRPr lang="en-GB" sz="3200" b="1" spc="-100" dirty="0">
              <a:solidFill>
                <a:srgbClr val="0030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a </a:t>
            </a:r>
            <a:r>
              <a:rPr lang="en-GB" sz="2000" dirty="0" err="1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QpointPhononModes</a:t>
            </a: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we can get the dispersion with the with the </a:t>
            </a:r>
            <a:r>
              <a:rPr lang="en-GB" sz="2000" dirty="0" err="1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QpointPhononModes.get_dispersion</a:t>
            </a:r>
            <a:r>
              <a:rPr lang="en-GB" sz="2000" dirty="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method. This converts the shape (N, 3) q-points to a length N vector that can be plotted on the X-axis and returns a </a:t>
            </a:r>
            <a:r>
              <a:rPr lang="en-GB" sz="2000" dirty="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Spectrum1DCollection </a:t>
            </a: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en-GB" sz="20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70358" y="3047048"/>
            <a:ext cx="11632456" cy="140017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Spectrum1DCollection 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 data for multiple 1D Spectra in the </a:t>
            </a: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x_data 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y_data 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attributes. It can be plotted easily with  </a:t>
            </a: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euphonic.plot.plot_1d, 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returns a Matplotlib figure</a:t>
            </a:r>
            <a:endParaRPr lang="en-GB" sz="20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9" y="2061998"/>
            <a:ext cx="6362700" cy="800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58" y="4093711"/>
            <a:ext cx="3808029" cy="242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2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70358" y="235062"/>
            <a:ext cx="11514575" cy="23609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dirty="0" smtClean="0">
                <a:solidFill>
                  <a:srgbClr val="0030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Units in Euphonic – </a:t>
            </a:r>
            <a:r>
              <a:rPr lang="en-GB" sz="3200" b="1" spc="-100" dirty="0" err="1" smtClean="0">
                <a:solidFill>
                  <a:srgbClr val="0030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GB" sz="3200" b="1" spc="-100" dirty="0" smtClean="0">
                <a:solidFill>
                  <a:srgbClr val="0030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Pint libraries</a:t>
            </a:r>
            <a:endParaRPr lang="en-GB" sz="3200" b="1" spc="-100" dirty="0">
              <a:solidFill>
                <a:srgbClr val="0030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efficiency Euphonic makes extensive use of the </a:t>
            </a:r>
            <a:r>
              <a:rPr lang="en-GB" sz="2000" dirty="0" err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 for storing and processing vector and matrix data</a:t>
            </a:r>
            <a:endParaRPr lang="en-GB" sz="20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may have noticed many of the previously shown quantities have both a magnitude and a unit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GB" sz="20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because Euphonic uses the Pint (</a:t>
            </a: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pint.readthedocs.io</a:t>
            </a: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library to wrap dimensioned data as a </a:t>
            </a:r>
            <a:r>
              <a:rPr lang="en-GB" sz="2000" dirty="0" err="1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pint.Quantity</a:t>
            </a:r>
            <a:r>
              <a:rPr lang="en-GB" sz="2000" dirty="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can wrap </a:t>
            </a:r>
            <a:r>
              <a:rPr lang="en-GB" sz="2000" dirty="0" err="1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arrays as well as scalars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allows units to easily be changed e.g.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41" y="2855666"/>
            <a:ext cx="3993332" cy="1712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442" y="2855666"/>
            <a:ext cx="5078393" cy="1499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70358" y="4738746"/>
            <a:ext cx="9201806" cy="6267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Dimensioned data can also be created using </a:t>
            </a:r>
            <a:r>
              <a:rPr lang="en-GB" sz="2000" smtClean="0">
                <a:solidFill>
                  <a:srgbClr val="6262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euphonic.ureg, </a:t>
            </a:r>
            <a:r>
              <a:rPr lang="en-GB" sz="200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required for creating some things such as energy bins for use in Euphonic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0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0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99" y="5569728"/>
            <a:ext cx="5555375" cy="92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5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" t="3389" r="2074"/>
          <a:stretch/>
        </p:blipFill>
        <p:spPr>
          <a:xfrm>
            <a:off x="7059561" y="1415558"/>
            <a:ext cx="4430145" cy="29588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70358" y="235062"/>
            <a:ext cx="11514575" cy="23609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dirty="0" smtClean="0">
                <a:solidFill>
                  <a:srgbClr val="0030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Line Tools</a:t>
            </a:r>
            <a:endParaRPr lang="en-GB" sz="3200" b="1" spc="-100" dirty="0">
              <a:solidFill>
                <a:srgbClr val="0030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Euphonic also comes with a variety of useful command line tools</a:t>
            </a:r>
            <a:r>
              <a:rPr lang="en-GB" sz="20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quick plotting of things such as dispersion, density of states and scattering intensities</a:t>
            </a:r>
            <a:endParaRPr lang="en-GB" sz="20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7959"/>
            <a:ext cx="4501792" cy="3238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9507"/>
          <a:stretch/>
        </p:blipFill>
        <p:spPr>
          <a:xfrm>
            <a:off x="4275397" y="4484041"/>
            <a:ext cx="3157003" cy="23865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930" y="4281565"/>
            <a:ext cx="3543142" cy="265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5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288275-2FA5-564F-87D1-D588139B106D}"/>
              </a:ext>
            </a:extLst>
          </p:cNvPr>
          <p:cNvSpPr/>
          <p:nvPr/>
        </p:nvSpPr>
        <p:spPr>
          <a:xfrm>
            <a:off x="399854" y="235062"/>
            <a:ext cx="11487345" cy="622473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Aft>
                <a:spcPts val="1000"/>
              </a:spcAft>
            </a:pPr>
            <a:r>
              <a:rPr lang="en-GB" sz="3200" b="1" spc="-100" dirty="0" smtClean="0">
                <a:solidFill>
                  <a:srgbClr val="0030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Further information</a:t>
            </a:r>
          </a:p>
          <a:p>
            <a:pPr fontAlgn="base">
              <a:spcAft>
                <a:spcPts val="1000"/>
              </a:spcAft>
            </a:pPr>
            <a:endParaRPr lang="en-GB" sz="32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32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Euphonic Docs: </a:t>
            </a:r>
            <a:r>
              <a:rPr lang="en-GB" sz="32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https://euphonic.readthedocs.io</a:t>
            </a:r>
            <a:endParaRPr lang="en-GB" sz="32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GB" sz="3200" b="1" spc="-100" dirty="0" smtClean="0">
              <a:solidFill>
                <a:srgbClr val="1E5D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spcAft>
                <a:spcPts val="1000"/>
              </a:spcAft>
            </a:pPr>
            <a:endParaRPr lang="en-GB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9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08900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3575304" y="-9144"/>
            <a:ext cx="8622792" cy="6867144"/>
          </a:xfrm>
          <a:custGeom>
            <a:avLst/>
            <a:gdLst>
              <a:gd name="connsiteX0" fmla="*/ 0 w 8622792"/>
              <a:gd name="connsiteY0" fmla="*/ 0 h 6867144"/>
              <a:gd name="connsiteX1" fmla="*/ 5276088 w 8622792"/>
              <a:gd name="connsiteY1" fmla="*/ 6867144 h 6867144"/>
              <a:gd name="connsiteX2" fmla="*/ 7708392 w 8622792"/>
              <a:gd name="connsiteY2" fmla="*/ 6848856 h 6867144"/>
              <a:gd name="connsiteX3" fmla="*/ 7690104 w 8622792"/>
              <a:gd name="connsiteY3" fmla="*/ 1289304 h 6867144"/>
              <a:gd name="connsiteX4" fmla="*/ 8622792 w 8622792"/>
              <a:gd name="connsiteY4" fmla="*/ 1280160 h 6867144"/>
              <a:gd name="connsiteX5" fmla="*/ 8613648 w 8622792"/>
              <a:gd name="connsiteY5" fmla="*/ 9144 h 6867144"/>
              <a:gd name="connsiteX6" fmla="*/ 0 w 8622792"/>
              <a:gd name="connsiteY6" fmla="*/ 0 h 686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22792" h="6867144">
                <a:moveTo>
                  <a:pt x="0" y="0"/>
                </a:moveTo>
                <a:lnTo>
                  <a:pt x="5276088" y="6867144"/>
                </a:lnTo>
                <a:lnTo>
                  <a:pt x="7708392" y="6848856"/>
                </a:lnTo>
                <a:lnTo>
                  <a:pt x="7690104" y="1289304"/>
                </a:lnTo>
                <a:lnTo>
                  <a:pt x="8622792" y="1280160"/>
                </a:lnTo>
                <a:lnTo>
                  <a:pt x="8613648" y="9144"/>
                </a:lnTo>
                <a:lnTo>
                  <a:pt x="0" y="0"/>
                </a:lnTo>
                <a:close/>
              </a:path>
            </a:pathLst>
          </a:custGeom>
          <a:solidFill>
            <a:srgbClr val="003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0" name="Google Shape;41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63800" y="5912400"/>
            <a:ext cx="394693" cy="3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3446" y="1750741"/>
            <a:ext cx="12192000" cy="510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4356" y="2813050"/>
            <a:ext cx="7442200" cy="12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1"/>
          <p:cNvSpPr/>
          <p:nvPr/>
        </p:nvSpPr>
        <p:spPr>
          <a:xfrm>
            <a:off x="2448506" y="5904254"/>
            <a:ext cx="20753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@ISISNeutronMuon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1"/>
          <p:cNvSpPr/>
          <p:nvPr/>
        </p:nvSpPr>
        <p:spPr>
          <a:xfrm>
            <a:off x="278393" y="5904254"/>
            <a:ext cx="146945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isis.stfc.ac.uk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1"/>
          <p:cNvSpPr/>
          <p:nvPr/>
        </p:nvSpPr>
        <p:spPr>
          <a:xfrm>
            <a:off x="5263239" y="5904000"/>
            <a:ext cx="253339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STFC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p21" descr="A close-up of a person's face&#10;&#10;Description automatically generated with low confidenc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75166" y="5994000"/>
            <a:ext cx="23633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200" y="138900"/>
            <a:ext cx="3626894" cy="186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Phonons: an overview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6314" y="1387942"/>
                <a:ext cx="5637977" cy="448346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=±</m:t>
                    </m:r>
                    <m:rad>
                      <m:radPr>
                        <m:degHide m:val="on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rad>
                    <m:func>
                      <m:func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𝑄𝑎</m:t>
                                </m:r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GB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 smtClean="0"/>
              </a:p>
              <a:p>
                <a:endParaRPr lang="en-US" sz="1100" dirty="0"/>
              </a:p>
              <a:p>
                <a:r>
                  <a:rPr lang="en-US" sz="2000" dirty="0" smtClean="0"/>
                  <a:t>As we saw in the first practical, our maximum frequency is related to the spring constant and mass.</a:t>
                </a:r>
              </a:p>
              <a:p>
                <a:endParaRPr lang="en-US" sz="1100" dirty="0"/>
              </a:p>
              <a:p>
                <a:r>
                  <a:rPr lang="en-US" sz="2000" dirty="0" smtClean="0"/>
                  <a:t>So strong bonds, high frequency.</a:t>
                </a:r>
              </a:p>
              <a:p>
                <a:endParaRPr lang="en-US" sz="1100" dirty="0"/>
              </a:p>
              <a:p>
                <a:r>
                  <a:rPr lang="en-US" sz="2000" dirty="0" smtClean="0"/>
                  <a:t>Light isotopes also are at high energy.</a:t>
                </a:r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6314" y="1387942"/>
                <a:ext cx="5637977" cy="448346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693" y="1918088"/>
            <a:ext cx="6031055" cy="450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6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319" y="2556963"/>
            <a:ext cx="4838700" cy="4048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Phonons: an overview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For more atoms per unit, or if we include more spring constants between further neighbour atoms, we get more modes. </a:t>
            </a:r>
          </a:p>
          <a:p>
            <a:r>
              <a:rPr lang="en-GB" dirty="0" smtClean="0"/>
              <a:t>This could be calculated relatively accurately with density functional theory (DFT)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854" y="6212386"/>
            <a:ext cx="2707316" cy="15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6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Now to neutrons!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36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phonon coherent scattering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ℏ</m:t>
                          </m:r>
                        </m:num>
                        <m:den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𝜈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𝜈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GB" i="1">
                                                  <a:solidFill>
                                                    <a:schemeClr val="accent4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GB" i="1">
                                                  <a:solidFill>
                                                    <a:schemeClr val="accent4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GB" i="1">
                                                  <a:solidFill>
                                                    <a:schemeClr val="accent4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sup>
                                      </m:sSubSup>
                                    </m:den>
                                  </m:f>
                                </m:e>
                              </m:nary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e>
                                      </m:acc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𝜈</m:t>
                                      </m:r>
                                    </m:e>
                                  </m:d>
                                </m:e>
                              </m:d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sup>
                              </m:sSup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 smtClean="0">
                  <a:solidFill>
                    <a:schemeClr val="accent4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×</m:t>
                    </m:r>
                    <m:d>
                      <m:dPr>
                        <m:ctrlPr>
                          <a:rPr lang="en-GB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𝑄</m:t>
                                            </m:r>
                                          </m:e>
                                        </m:acc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𝜈</m:t>
                                        </m:r>
                                      </m:e>
                                    </m:d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d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GB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+ℏ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</m:acc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𝜈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GB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+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𝑄</m:t>
                                            </m:r>
                                          </m:e>
                                        </m:acc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𝜈</m:t>
                                        </m:r>
                                      </m:e>
                                    </m:d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GB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−ℏ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</m:acc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𝜈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</m:eqArr>
                      </m:e>
                    </m:d>
                    <m:r>
                      <a:rPr lang="en-GB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GB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7" y="1899692"/>
                <a:ext cx="9955570" cy="280419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6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phonon coherent scattering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6314" y="1387942"/>
                <a:ext cx="10719460" cy="467597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GB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ℏ</m:t>
                          </m:r>
                        </m:num>
                        <m:den>
                          <m: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𝜈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𝜈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GB" i="1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GB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GB" i="1" smtClean="0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GB" i="1">
                                                  <a:solidFill>
                                                    <a:schemeClr val="accent4">
                                                      <a:lumMod val="20000"/>
                                                      <a:lumOff val="8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GB" i="1">
                                                  <a:solidFill>
                                                    <a:schemeClr val="accent4">
                                                      <a:lumMod val="20000"/>
                                                      <a:lumOff val="80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GB" i="1">
                                                  <a:solidFill>
                                                    <a:schemeClr val="accent4">
                                                      <a:lumMod val="20000"/>
                                                      <a:lumOff val="80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sup>
                                      </m:sSubSup>
                                    </m:den>
                                  </m:f>
                                </m:e>
                              </m:nary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i="1" smtClean="0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e>
                                      </m:acc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𝜈</m:t>
                                      </m:r>
                                    </m:e>
                                  </m:d>
                                </m:e>
                              </m:d>
                              <m:sSup>
                                <m:sSupPr>
                                  <m:ctrlPr>
                                    <a:rPr lang="en-GB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sup>
                              </m:sSup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GB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GB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Cambria Math"/>
                      </a:rPr>
                      <m:t>×</m:t>
                    </m:r>
                    <m:d>
                      <m:dPr>
                        <m:ctrlPr>
                          <a:rPr lang="en-GB" i="1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20000"/>
                                                    <a:lumOff val="8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20000"/>
                                                    <a:lumOff val="80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𝑄</m:t>
                                            </m:r>
                                          </m:e>
                                        </m:acc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𝜈</m:t>
                                        </m:r>
                                      </m:e>
                                    </m:d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d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GB" i="1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+ℏ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</m:acc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𝜈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GB" i="1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/>
                              </a:rPr>
                              <m:t>+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20000"/>
                                                    <a:lumOff val="8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i="1">
                                                <a:solidFill>
                                                  <a:schemeClr val="accent4">
                                                    <a:lumMod val="20000"/>
                                                    <a:lumOff val="80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𝑄</m:t>
                                            </m:r>
                                          </m:e>
                                        </m:acc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GB" i="1">
                                            <a:solidFill>
                                              <a:schemeClr val="accent4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𝜈</m:t>
                                        </m:r>
                                      </m:e>
                                    </m:d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GB" i="1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−ℏ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</m:acc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𝜈</m:t>
                                </m:r>
                                <m:r>
                                  <a:rPr lang="en-GB" i="1">
                                    <a:solidFill>
                                      <a:schemeClr val="accent4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</m:eqArr>
                      </m:e>
                    </m:d>
                    <m:r>
                      <a:rPr lang="en-GB" i="1">
                        <a:latin typeface="Cambria Math"/>
                      </a:rPr>
                      <m:t>.</m:t>
                    </m:r>
                  </m:oMath>
                </a14:m>
                <a:endParaRPr lang="en-GB" dirty="0" smtClean="0"/>
              </a:p>
              <a:p>
                <a:pPr marL="0" indent="0" algn="just">
                  <a:buNone/>
                </a:pPr>
                <a:endParaRPr lang="en-GB" dirty="0"/>
              </a:p>
              <a:p>
                <a:pPr marL="342900" algn="just"/>
                <a:r>
                  <a:rPr lang="en-GB" dirty="0" smtClean="0"/>
                  <a:t>The scattering is proportional to the nuclear scattering length of each atom </a:t>
                </a:r>
                <a:r>
                  <a:rPr lang="en-GB" i="1" dirty="0" smtClean="0"/>
                  <a:t>j</a:t>
                </a:r>
                <a:endParaRPr lang="en-GB" dirty="0" smtClean="0"/>
              </a:p>
              <a:p>
                <a:pPr marL="342900" algn="just"/>
                <a:r>
                  <a:rPr lang="en-GB" dirty="0" smtClean="0"/>
                  <a:t>Multiplied by a phase factor and a quantity </a:t>
                </a:r>
                <a:r>
                  <a:rPr lang="en-GB" dirty="0" err="1" smtClean="0"/>
                  <a:t>T</a:t>
                </a:r>
                <a:r>
                  <a:rPr lang="en-GB" i="1" baseline="-25000" dirty="0" err="1" smtClean="0"/>
                  <a:t>j</a:t>
                </a:r>
                <a:r>
                  <a:rPr lang="en-GB" dirty="0" smtClean="0"/>
                  <a:t>(Q) due to the atomic motions</a:t>
                </a:r>
                <a:r>
                  <a:rPr lang="en-GB" dirty="0"/>
                  <a:t> </a:t>
                </a:r>
                <a:r>
                  <a:rPr lang="en-GB" dirty="0" smtClean="0"/>
                  <a:t>called the Debye-Waller factor</a:t>
                </a: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6314" y="1387942"/>
                <a:ext cx="10719460" cy="4675973"/>
              </a:xfrm>
              <a:blipFill>
                <a:blip r:embed="rId2"/>
                <a:stretch>
                  <a:fillRect l="-796" r="-8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16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nt and logo master">
  <a:themeElements>
    <a:clrScheme name="STF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1E5DF8"/>
      </a:accent1>
      <a:accent2>
        <a:srgbClr val="003088"/>
      </a:accent2>
      <a:accent3>
        <a:srgbClr val="F08900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38DED1542C1943A1290884108DB0E9" ma:contentTypeVersion="2" ma:contentTypeDescription="Create a new document." ma:contentTypeScope="" ma:versionID="75948dd912159fd788ffcd9de450d66e">
  <xsd:schema xmlns:xsd="http://www.w3.org/2001/XMLSchema" xmlns:xs="http://www.w3.org/2001/XMLSchema" xmlns:p="http://schemas.microsoft.com/office/2006/metadata/properties" xmlns:ns2="84978530-c7a6-42d8-babd-8b8d2b751aa6" targetNamespace="http://schemas.microsoft.com/office/2006/metadata/properties" ma:root="true" ma:fieldsID="c49709bdc75a7754cac99811eaeb298a" ns2:_="">
    <xsd:import namespace="84978530-c7a6-42d8-babd-8b8d2b751a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78530-c7a6-42d8-babd-8b8d2b751a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BFA9FD-3FBA-4858-A828-8FC9E7876A58}">
  <ds:schemaRefs>
    <ds:schemaRef ds:uri="84978530-c7a6-42d8-babd-8b8d2b751aa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640F081-B534-46A2-819D-E57C6B0793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4A9CD3-1715-40A4-A7ED-40D8563902F1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84978530-c7a6-42d8-babd-8b8d2b751aa6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4701</TotalTime>
  <Words>3904</Words>
  <Application>Microsoft Office PowerPoint</Application>
  <PresentationFormat>Widescreen</PresentationFormat>
  <Paragraphs>293</Paragraphs>
  <Slides>44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Cambria Math</vt:lpstr>
      <vt:lpstr>Courier New</vt:lpstr>
      <vt:lpstr>Noto Sans Symbols</vt:lpstr>
      <vt:lpstr>Font and logo master</vt:lpstr>
      <vt:lpstr>PowerPoint Presentation</vt:lpstr>
      <vt:lpstr>Contents</vt:lpstr>
      <vt:lpstr>Why Phonons?</vt:lpstr>
      <vt:lpstr>Phonons an overview</vt:lpstr>
      <vt:lpstr>Phonons: an overview</vt:lpstr>
      <vt:lpstr>Phonons: an overview</vt:lpstr>
      <vt:lpstr>Now to neutrons!</vt:lpstr>
      <vt:lpstr>One phonon coherent scattering</vt:lpstr>
      <vt:lpstr>One phonon coherent scattering</vt:lpstr>
      <vt:lpstr>One phonon coherent scattering</vt:lpstr>
      <vt:lpstr>One phonon coherent scattering</vt:lpstr>
      <vt:lpstr>One phonon coherent scattering</vt:lpstr>
      <vt:lpstr>One phonon scattering-key points</vt:lpstr>
      <vt:lpstr>Measuring a longitudinal acoustic phonon</vt:lpstr>
      <vt:lpstr>Measuring a longitudinal acoustic phonon</vt:lpstr>
      <vt:lpstr>Measuring a transverse acoustic phonon</vt:lpstr>
      <vt:lpstr>Measuring a transverse acoustic phonon</vt:lpstr>
      <vt:lpstr>Exploiting Q∙e, an example</vt:lpstr>
      <vt:lpstr>Exploiting Q∙e, an example</vt:lpstr>
      <vt:lpstr>Powders!</vt:lpstr>
      <vt:lpstr>Powders, what are we doing?</vt:lpstr>
      <vt:lpstr>Powders, what are we doing?</vt:lpstr>
      <vt:lpstr>Powders, what are we doing</vt:lpstr>
      <vt:lpstr>Powders, what are we doing</vt:lpstr>
      <vt:lpstr>The neutron weighted phonon density of states</vt:lpstr>
      <vt:lpstr>Beyond the harmonic approximation</vt:lpstr>
      <vt:lpstr>Beyond the harmonic approximation</vt:lpstr>
      <vt:lpstr>PowerPoint Presentation</vt:lpstr>
      <vt:lpstr>Force Constants</vt:lpstr>
      <vt:lpstr>Force Constants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Millard</dc:creator>
  <cp:lastModifiedBy>Le, Duc (STFC,RAL,ISIS)</cp:lastModifiedBy>
  <cp:revision>21</cp:revision>
  <dcterms:created xsi:type="dcterms:W3CDTF">2019-09-17T08:04:08Z</dcterms:created>
  <dcterms:modified xsi:type="dcterms:W3CDTF">2023-06-15T02:23:00Z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0x0101005038DED1542C1943A1290884108DB0E9</vt:lpwstr>
  </property>
  <property fmtid="{D5CDD505-2E9C-101B-9397-08002B2CF9AE}" pid="3" name="_dlc_DocIdItemGuid">
    <vt:lpwstr>7d6dd9f8-2757-4d2f-b6c5-c8fdb553a0d1</vt:lpwstr>
  </property>
</Properties>
</file>