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1"/>
  </p:notesMasterIdLst>
  <p:sldIdLst>
    <p:sldId id="331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436" r:id="rId13"/>
    <p:sldId id="392" r:id="rId14"/>
    <p:sldId id="393" r:id="rId15"/>
    <p:sldId id="394" r:id="rId16"/>
    <p:sldId id="433" r:id="rId17"/>
    <p:sldId id="397" r:id="rId18"/>
    <p:sldId id="398" r:id="rId19"/>
    <p:sldId id="437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38" r:id="rId31"/>
    <p:sldId id="409" r:id="rId32"/>
    <p:sldId id="410" r:id="rId33"/>
    <p:sldId id="411" r:id="rId34"/>
    <p:sldId id="412" r:id="rId35"/>
    <p:sldId id="439" r:id="rId36"/>
    <p:sldId id="413" r:id="rId37"/>
    <p:sldId id="414" r:id="rId38"/>
    <p:sldId id="416" r:id="rId39"/>
    <p:sldId id="415" r:id="rId40"/>
    <p:sldId id="417" r:id="rId41"/>
    <p:sldId id="418" r:id="rId42"/>
    <p:sldId id="369" r:id="rId43"/>
    <p:sldId id="419" r:id="rId44"/>
    <p:sldId id="420" r:id="rId45"/>
    <p:sldId id="421" r:id="rId46"/>
    <p:sldId id="440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4" r:id="rId56"/>
    <p:sldId id="431" r:id="rId57"/>
    <p:sldId id="435" r:id="rId58"/>
    <p:sldId id="441" r:id="rId59"/>
    <p:sldId id="276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4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pos="1980">
          <p15:clr>
            <a:srgbClr val="A4A3A4"/>
          </p15:clr>
        </p15:guide>
        <p15:guide id="8" orient="horz" pos="686">
          <p15:clr>
            <a:srgbClr val="A4A3A4"/>
          </p15:clr>
        </p15:guide>
        <p15:guide id="9" orient="horz" pos="232">
          <p15:clr>
            <a:srgbClr val="A4A3A4"/>
          </p15:clr>
        </p15:guide>
        <p15:guide id="10" pos="2275">
          <p15:clr>
            <a:srgbClr val="A4A3A4"/>
          </p15:clr>
        </p15:guide>
        <p15:guide id="11" pos="5790">
          <p15:clr>
            <a:srgbClr val="A4A3A4"/>
          </p15:clr>
        </p15:guide>
        <p15:guide id="12" orient="horz" pos="4156">
          <p15:clr>
            <a:srgbClr val="A4A3A4"/>
          </p15:clr>
        </p15:guide>
        <p15:guide id="13" orient="horz" pos="3657">
          <p15:clr>
            <a:srgbClr val="A4A3A4"/>
          </p15:clr>
        </p15:guide>
        <p15:guide id="14" pos="23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hFeZ9bPB5pZ+vMpCVUqb0ZtJq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F08900"/>
    <a:srgbClr val="003088"/>
    <a:srgbClr val="1E5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84F51-2D09-4FAC-8DA1-92910151F1A3}" v="31" dt="2022-11-18T11:00:11.346"/>
    <p1510:client id="{4B3354B3-F5B3-EAE2-D8F1-9EF0396B46B7}" v="62" dt="2022-11-18T11:01:15.288"/>
    <p1510:client id="{5D0201BC-B6D6-1D36-3A78-4F71B8B0BB2E}" v="167" dt="2022-11-17T09:58:5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954"/>
        <p:guide pos="688"/>
        <p:guide orient="horz" pos="3997"/>
        <p:guide pos="7355"/>
        <p:guide pos="3840"/>
        <p:guide orient="horz" pos="4065"/>
        <p:guide pos="1980"/>
        <p:guide orient="horz" pos="686"/>
        <p:guide orient="horz" pos="232"/>
        <p:guide pos="2275"/>
        <p:guide pos="5790"/>
        <p:guide orient="horz" pos="4156"/>
        <p:guide orient="horz" pos="3657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customschemas.google.com/relationships/presentationmetadata" Target="metadata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The abstract pattern can be removed or repositioned if required. Be careful to ‘Send to Back’ so that it does not obscure any important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The abstract pattern can be removed or repositioned if required. Be careful to ‘Send to Back’ so that it does not obscure any important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446634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" name="Google Shape;30;p30"/>
          <p:cNvSpPr txBox="1">
            <a:spLocks noGrp="1"/>
          </p:cNvSpPr>
          <p:nvPr>
            <p:ph type="title"/>
          </p:nvPr>
        </p:nvSpPr>
        <p:spPr>
          <a:xfrm>
            <a:off x="403172" y="345182"/>
            <a:ext cx="10732602" cy="74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31;p30"/>
          <p:cNvSpPr txBox="1">
            <a:spLocks noGrp="1"/>
          </p:cNvSpPr>
          <p:nvPr>
            <p:ph type="body" idx="1"/>
          </p:nvPr>
        </p:nvSpPr>
        <p:spPr>
          <a:xfrm>
            <a:off x="416314" y="1387943"/>
            <a:ext cx="10719460" cy="401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urier New" panose="02070309020205020404" pitchFamily="49" charset="0"/>
              <a:buChar char="o"/>
              <a:defRPr sz="2400">
                <a:solidFill>
                  <a:srgbClr val="62626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7200" y="5558685"/>
            <a:ext cx="2353242" cy="1213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657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orient="horz" pos="4156">
          <p15:clr>
            <a:srgbClr val="F26B43"/>
          </p15:clr>
        </p15:guide>
        <p15:guide id="6" pos="166">
          <p15:clr>
            <a:srgbClr val="F26B43"/>
          </p15:clr>
        </p15:guide>
        <p15:guide id="7" pos="778">
          <p15:clr>
            <a:srgbClr val="F26B43"/>
          </p15:clr>
        </p15:guide>
        <p15:guide id="8" pos="1504">
          <p15:clr>
            <a:srgbClr val="F26B43"/>
          </p15:clr>
        </p15:guide>
        <p15:guide id="9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w.org/" TargetMode="External"/><Relationship Id="rId5" Type="http://schemas.openxmlformats.org/officeDocument/2006/relationships/hyperlink" Target="https://spinw.org/tutorials" TargetMode="External"/><Relationship Id="rId4" Type="http://schemas.openxmlformats.org/officeDocument/2006/relationships/hyperlink" Target="https://spinw.org/presentatio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dx.doi.org/10.1103/PhysRevLett.106.2072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inw.org/tutorials/15tutorial" TargetMode="Externa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://dx.doi.org/10.1103/PhysRevLett.106.20720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hyperlink" Target="http://dx.doi.org/10.1103/PhysRevLett.106.2072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w.org/tutorials/15tutorial" TargetMode="External"/><Relationship Id="rId2" Type="http://schemas.openxmlformats.org/officeDocument/2006/relationships/hyperlink" Target="http://dx.doi.org/10.1103/PhysRevLett.106.2072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pinw.org/RealWorldExample/matlab/prcasrmn2o7.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2.60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163568" y="-18288"/>
            <a:ext cx="8028432" cy="6876288"/>
          </a:xfrm>
          <a:custGeom>
            <a:avLst/>
            <a:gdLst>
              <a:gd name="connsiteX0" fmla="*/ 0 w 8028432"/>
              <a:gd name="connsiteY0" fmla="*/ 9144 h 6876288"/>
              <a:gd name="connsiteX1" fmla="*/ 5266944 w 8028432"/>
              <a:gd name="connsiteY1" fmla="*/ 6876288 h 6876288"/>
              <a:gd name="connsiteX2" fmla="*/ 5760720 w 8028432"/>
              <a:gd name="connsiteY2" fmla="*/ 6867144 h 6876288"/>
              <a:gd name="connsiteX3" fmla="*/ 5760720 w 8028432"/>
              <a:gd name="connsiteY3" fmla="*/ 1883664 h 6876288"/>
              <a:gd name="connsiteX4" fmla="*/ 8028432 w 8028432"/>
              <a:gd name="connsiteY4" fmla="*/ 1874520 h 6876288"/>
              <a:gd name="connsiteX5" fmla="*/ 8019288 w 8028432"/>
              <a:gd name="connsiteY5" fmla="*/ 0 h 6876288"/>
              <a:gd name="connsiteX6" fmla="*/ 0 w 8028432"/>
              <a:gd name="connsiteY6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28432" h="6876288">
                <a:moveTo>
                  <a:pt x="0" y="9144"/>
                </a:moveTo>
                <a:lnTo>
                  <a:pt x="5266944" y="6876288"/>
                </a:lnTo>
                <a:lnTo>
                  <a:pt x="5760720" y="6867144"/>
                </a:lnTo>
                <a:lnTo>
                  <a:pt x="5760720" y="1883664"/>
                </a:lnTo>
                <a:lnTo>
                  <a:pt x="8028432" y="1874520"/>
                </a:lnTo>
                <a:lnTo>
                  <a:pt x="8019288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1E5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Google Shape;254;p2"/>
          <p:cNvSpPr txBox="1"/>
          <p:nvPr/>
        </p:nvSpPr>
        <p:spPr>
          <a:xfrm>
            <a:off x="970992" y="2339208"/>
            <a:ext cx="574566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800"/>
            </a:pPr>
            <a:r>
              <a:rPr lang="en-GB" sz="3600" b="1" dirty="0">
                <a:solidFill>
                  <a:srgbClr val="002060"/>
                </a:solidFill>
              </a:rPr>
              <a:t>Modelling </a:t>
            </a:r>
            <a:r>
              <a:rPr lang="en-GB" sz="3600" b="1" dirty="0" smtClean="0">
                <a:solidFill>
                  <a:srgbClr val="002060"/>
                </a:solidFill>
              </a:rPr>
              <a:t>spin waves with </a:t>
            </a:r>
            <a:r>
              <a:rPr lang="en-GB" sz="3600" b="1" dirty="0" err="1" smtClean="0">
                <a:solidFill>
                  <a:srgbClr val="002060"/>
                </a:solidFill>
              </a:rPr>
              <a:t>SpinW</a:t>
            </a:r>
            <a:endParaRPr lang="en-GB" sz="3600" b="1" dirty="0">
              <a:solidFill>
                <a:srgbClr val="002060"/>
              </a:solidFill>
            </a:endParaRPr>
          </a:p>
          <a:p>
            <a:pPr lvl="0">
              <a:buSzPts val="4800"/>
            </a:pPr>
            <a:endParaRPr lang="en-GB" sz="3600" dirty="0"/>
          </a:p>
        </p:txBody>
      </p:sp>
      <p:sp>
        <p:nvSpPr>
          <p:cNvPr id="255" name="Google Shape;255;p2"/>
          <p:cNvSpPr/>
          <p:nvPr/>
        </p:nvSpPr>
        <p:spPr>
          <a:xfrm>
            <a:off x="970992" y="5002119"/>
            <a:ext cx="69751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M. D. </a:t>
            </a:r>
            <a:r>
              <a:rPr lang="en-GB" sz="2400" b="1" i="0" u="none" strike="noStrike" cap="none" dirty="0" smtClean="0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 lang="en-GB" sz="2400" dirty="0">
              <a:solidFill>
                <a:srgbClr val="62626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GB" sz="2400" dirty="0">
              <a:solidFill>
                <a:srgbClr val="626262"/>
              </a:solidFill>
            </a:endParaRPr>
          </a:p>
          <a:p>
            <a:pPr lvl="0">
              <a:buSzPts val="2400"/>
            </a:pPr>
            <a:r>
              <a:rPr lang="en-GB" sz="2400" dirty="0">
                <a:solidFill>
                  <a:srgbClr val="626262"/>
                </a:solidFill>
              </a:rPr>
              <a:t>India-RAL Neutron and Muon Science Meeting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" y="138900"/>
            <a:ext cx="3626894" cy="186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5011" y="2228849"/>
            <a:ext cx="5925314" cy="33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6523501" cy="40177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SpinW</a:t>
            </a:r>
            <a:r>
              <a:rPr lang="en-GB" sz="2400" dirty="0"/>
              <a:t> is written as a </a:t>
            </a:r>
            <a:r>
              <a:rPr lang="en-GB" sz="2400" dirty="0" err="1"/>
              <a:t>Matlab</a:t>
            </a:r>
            <a:r>
              <a:rPr lang="en-GB" sz="2400" dirty="0"/>
              <a:t>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three main things you need to define for a calculation: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81" y="1027906"/>
            <a:ext cx="3108536" cy="2321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7" y="3885701"/>
            <a:ext cx="4954498" cy="25321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0363" y="4114619"/>
            <a:ext cx="1061049" cy="43132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29208" y="4873744"/>
            <a:ext cx="1449238" cy="39249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50974" y="4873743"/>
            <a:ext cx="1716657" cy="41837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299260" y="3646513"/>
            <a:ext cx="5099451" cy="301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is extensive online help/documentation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</a:t>
            </a:r>
            <a:r>
              <a:rPr lang="en-GB" sz="2400" dirty="0" err="1"/>
              <a:t>Matlab</a:t>
            </a:r>
            <a:r>
              <a:rPr lang="en-GB" sz="2400" dirty="0"/>
              <a:t>, type:</a:t>
            </a:r>
          </a:p>
          <a:p>
            <a:pPr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Or look at the online </a:t>
            </a:r>
            <a:r>
              <a:rPr lang="en-GB" sz="2400" dirty="0">
                <a:hlinkClick r:id="rId4"/>
              </a:rPr>
              <a:t>presentations</a:t>
            </a:r>
            <a:r>
              <a:rPr lang="en-GB" sz="2400" dirty="0"/>
              <a:t> or </a:t>
            </a:r>
            <a:r>
              <a:rPr lang="en-GB" sz="2400" dirty="0">
                <a:hlinkClick r:id="rId5"/>
              </a:rPr>
              <a:t>tutorials</a:t>
            </a:r>
            <a:r>
              <a:rPr lang="en-GB" sz="2400" dirty="0"/>
              <a:t> at </a:t>
            </a:r>
            <a:r>
              <a:rPr lang="en-GB" sz="2400" dirty="0">
                <a:hlinkClick r:id="rId6"/>
              </a:rPr>
              <a:t>spinw.org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18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  <p:bldP spid="7" grpId="0" uiExpand="1" animBg="1"/>
      <p:bldP spid="7" grpId="1" uiExpand="1" animBg="1"/>
      <p:bldP spid="8" grpId="0" uiExpand="1" animBg="1"/>
      <p:bldP spid="8" grpId="1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SpinW</a:t>
            </a:r>
            <a:r>
              <a:rPr lang="en-GB" sz="2000" dirty="0"/>
              <a:t> uses three coordinate systems: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Lattice units (</a:t>
            </a:r>
            <a:r>
              <a:rPr lang="en-GB" sz="2000" dirty="0" err="1"/>
              <a:t>l.u</a:t>
            </a:r>
            <a:r>
              <a:rPr lang="en-GB" sz="2000" dirty="0"/>
              <a:t>.) – defines the atomic positions; set by the unit cell parameters (</a:t>
            </a:r>
            <a:r>
              <a:rPr lang="en-GB" sz="2000" i="1" dirty="0" err="1" smtClean="0"/>
              <a:t>a,b,c</a:t>
            </a:r>
            <a:r>
              <a:rPr lang="en-GB" sz="2000" dirty="0" smtClean="0"/>
              <a:t>,</a:t>
            </a:r>
            <a:r>
              <a:rPr lang="el-GR" sz="2000" dirty="0" smtClean="0"/>
              <a:t>α</a:t>
            </a:r>
            <a:r>
              <a:rPr lang="en-GB" sz="2000" dirty="0"/>
              <a:t>,</a:t>
            </a:r>
            <a:r>
              <a:rPr lang="el-GR" sz="2000" dirty="0"/>
              <a:t>β</a:t>
            </a:r>
            <a:r>
              <a:rPr lang="en-GB" sz="2000" dirty="0"/>
              <a:t>,</a:t>
            </a:r>
            <a:r>
              <a:rPr lang="el-GR" sz="2000" dirty="0"/>
              <a:t>γ</a:t>
            </a:r>
            <a:r>
              <a:rPr lang="en-GB" sz="2000" dirty="0"/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Reciprocal lattice units (</a:t>
            </a:r>
            <a:r>
              <a:rPr lang="en-GB" sz="2000" dirty="0" err="1"/>
              <a:t>r.l.u</a:t>
            </a:r>
            <a:r>
              <a:rPr lang="en-GB" sz="2000" dirty="0"/>
              <a:t>.) – defines the momentum transfer </a:t>
            </a:r>
            <a:r>
              <a:rPr lang="en-GB" sz="2000" b="1" i="1" dirty="0"/>
              <a:t>Q</a:t>
            </a:r>
            <a:r>
              <a:rPr lang="en-GB" sz="2000" dirty="0"/>
              <a:t> and magnetic propagation </a:t>
            </a:r>
            <a:r>
              <a:rPr lang="en-GB" sz="2000" b="1" i="1" dirty="0"/>
              <a:t>k</a:t>
            </a:r>
            <a:r>
              <a:rPr lang="en-GB" sz="2000" dirty="0"/>
              <a:t> vectors.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Cartesian coordinates – defined w.r.t. lattice coordinates by </a:t>
            </a:r>
            <a:r>
              <a:rPr lang="en-GB" sz="2000" i="1" dirty="0"/>
              <a:t>x</a:t>
            </a:r>
            <a:r>
              <a:rPr lang="en-GB" sz="2000" dirty="0"/>
              <a:t>||</a:t>
            </a:r>
            <a:r>
              <a:rPr lang="en-GB" sz="2000" i="1" dirty="0"/>
              <a:t>a</a:t>
            </a:r>
            <a:r>
              <a:rPr lang="en-GB" sz="2000" dirty="0"/>
              <a:t>, z⊥(</a:t>
            </a:r>
            <a:r>
              <a:rPr lang="en-GB" sz="2000" dirty="0" err="1"/>
              <a:t>a,b</a:t>
            </a:r>
            <a:r>
              <a:rPr lang="en-GB" sz="2000" dirty="0"/>
              <a:t>) and y⊥(</a:t>
            </a:r>
            <a:r>
              <a:rPr lang="en-GB" sz="2000" dirty="0" err="1"/>
              <a:t>x,z</a:t>
            </a:r>
            <a:r>
              <a:rPr lang="en-GB" sz="2000" dirty="0"/>
              <a:t>). Used for: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/>
              <a:t>J, A, g matrices (exchange, SIA, g-tensor)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/>
              <a:t>Magnetic field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/>
              <a:t>Magnetic moment (spin)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/>
              <a:t>Components of the spin-spin correlation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6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r>
              <a:rPr lang="en-GB" dirty="0" smtClean="0"/>
              <a:t> – Getting Started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4700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start, you have to create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/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Use a CIF or FST file: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425700">
              <a:buFont typeface="Arial" panose="020B0604020202020204" pitchFamily="34" charset="0"/>
              <a:buChar char="•"/>
            </a:pPr>
            <a:r>
              <a:rPr lang="en-GB" sz="2000" dirty="0"/>
              <a:t>That just created a frustrated Cu square-lattice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68422" y="3227642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[90 90 90]);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1/2, 'label', 'MCu2');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'J1', 'value',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'J1', 'bond',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'J2', 'value', 0.5);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'J2', 'bond', 2);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69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r>
              <a:rPr lang="en-GB" dirty="0" smtClean="0"/>
              <a:t> – Getting Started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4700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start, you have to create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/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Use a CIF or FST file: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425700">
              <a:buFont typeface="Arial" panose="020B0604020202020204" pitchFamily="34" charset="0"/>
              <a:buChar char="•"/>
            </a:pPr>
            <a:r>
              <a:rPr lang="en-GB" sz="2000" dirty="0"/>
              <a:t>That just created a frustrated Cu square-lattice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68422" y="3227642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[90 90 90]);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1/2, 'label', 'MCu2');</a:t>
            </a: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'J1', 'value',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'J1', 'bond',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'J2', 'value', 0.5);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'J2', 'bond', 2);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33" y="1825565"/>
            <a:ext cx="3724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r>
              <a:rPr lang="en-GB" dirty="0" smtClean="0"/>
              <a:t> – Getting Started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All </a:t>
            </a:r>
            <a:r>
              <a:rPr lang="en-GB" sz="2000" dirty="0"/>
              <a:t>exchange, SIA, g-tensors defined as 3x3 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addmatrix</a:t>
            </a:r>
            <a:r>
              <a:rPr lang="en-GB" sz="2000" dirty="0"/>
              <a:t> method has the following shortcuts: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 scalar input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/>
              <a:t> means the matrix is the identity times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Courier New" panose="02070309020205020404" pitchFamily="49" charset="0"/>
              </a:rPr>
              <a:t>A vector input [</a:t>
            </a:r>
            <a:r>
              <a:rPr lang="en-GB" sz="2000" dirty="0" err="1">
                <a:cs typeface="Courier New" panose="02070309020205020404" pitchFamily="49" charset="0"/>
              </a:rPr>
              <a:t>M</a:t>
            </a:r>
            <a:r>
              <a:rPr lang="en-GB" sz="2000" baseline="-25000" dirty="0" err="1">
                <a:cs typeface="Courier New" panose="02070309020205020404" pitchFamily="49" charset="0"/>
              </a:rPr>
              <a:t>x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y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z</a:t>
            </a:r>
            <a:r>
              <a:rPr lang="en-GB" sz="2000" dirty="0">
                <a:cs typeface="Courier New" panose="02070309020205020404" pitchFamily="49" charset="0"/>
              </a:rPr>
              <a:t>] defines an antisymmetric matrix: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 adding a DM interaction with a DM vector along [110] 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55" y="3779425"/>
            <a:ext cx="2019048" cy="7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422" y="1321845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'J1', 'value', 1);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'J1', 'bond', 1);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01542" y="1537503"/>
            <a:ext cx="6318288" cy="1802922"/>
            <a:chOff x="-22459" y="1518249"/>
            <a:chExt cx="6318288" cy="1802922"/>
          </a:xfrm>
        </p:grpSpPr>
        <p:sp>
          <p:nvSpPr>
            <p:cNvPr id="7" name="Rectangle 6"/>
            <p:cNvSpPr/>
            <p:nvPr/>
          </p:nvSpPr>
          <p:spPr>
            <a:xfrm>
              <a:off x="4468483" y="1518249"/>
              <a:ext cx="1380226" cy="293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2459" y="2984740"/>
              <a:ext cx="6318288" cy="336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flipH="1">
              <a:off x="5149970" y="1811547"/>
              <a:ext cx="8626" cy="11731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86930" y="5168342"/>
            <a:ext cx="7336936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'DM', 'value', [1,1,0]);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'DM', 'bond', 1);</a:t>
            </a:r>
          </a:p>
        </p:txBody>
      </p:sp>
    </p:spTree>
    <p:extLst>
      <p:ext uri="{BB962C8B-B14F-4D97-AF65-F5344CB8AC3E}">
        <p14:creationId xmlns:p14="http://schemas.microsoft.com/office/powerpoint/2010/main" val="37121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Single-ion anisotropy terms can usually be specified using the </a:t>
            </a:r>
            <a:r>
              <a:rPr lang="en-GB" sz="2000" dirty="0" err="1"/>
              <a:t>Matlab</a:t>
            </a:r>
            <a:r>
              <a:rPr lang="en-GB" sz="2000" dirty="0"/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2000" dirty="0"/>
              <a:t> command – given a n-element vector it returns an n x n matrix with the diagonal elements being elements of that vector,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68422" y="2452546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'K', 'value',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0 -0.1]));</a:t>
            </a: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swobj.addaniso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('K');</a:t>
            </a:r>
          </a:p>
          <a:p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19" y="3399311"/>
            <a:ext cx="2564742" cy="30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410874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r>
              <a:rPr lang="en-GB" dirty="0" smtClean="0"/>
              <a:t> – Magnetic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4700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</a:t>
            </a:r>
            <a:r>
              <a:rPr lang="en-GB" sz="2000" dirty="0" err="1"/>
              <a:t>SpinW</a:t>
            </a:r>
            <a:r>
              <a:rPr lang="en-GB" sz="2000" dirty="0"/>
              <a:t>, the magnetic structure is stored as a structure with fields: 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buNone/>
            </a:pPr>
            <a:endParaRPr lang="en-GB" sz="1000" dirty="0"/>
          </a:p>
          <a:p>
            <a:pPr marL="1885950" indent="-342900">
              <a:buFont typeface="Arial" panose="020B0604020202020204" pitchFamily="34" charset="0"/>
              <a:buChar char="•"/>
            </a:pPr>
            <a:r>
              <a:rPr lang="en-GB" sz="2000" dirty="0"/>
              <a:t>Note that although </a:t>
            </a:r>
            <a:r>
              <a:rPr lang="en-GB" sz="2000" dirty="0" err="1"/>
              <a:t>SpinW</a:t>
            </a:r>
            <a:r>
              <a:rPr lang="en-GB" sz="2000" dirty="0"/>
              <a:t> uses these fields to store the magnetic structure, it can only truly handle incommensurate structures which can be represented by a rotation from one unit cell to the next.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89346" y="1681063"/>
            <a:ext cx="59010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 err="1" smtClean="0"/>
              <a:t>j</a:t>
            </a:r>
            <a:r>
              <a:rPr lang="en-GB" sz="2000" baseline="30000" dirty="0" err="1" smtClean="0"/>
              <a:t>th</a:t>
            </a:r>
            <a:r>
              <a:rPr lang="en-GB" sz="2000" dirty="0" smtClean="0"/>
              <a:t> moment in the l</a:t>
            </a:r>
            <a:r>
              <a:rPr lang="en-GB" sz="2000" baseline="30000" dirty="0" smtClean="0"/>
              <a:t>th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unit cell at </a:t>
            </a:r>
            <a:r>
              <a:rPr lang="en-GB" sz="2000" i="1" dirty="0" smtClean="0"/>
              <a:t>t</a:t>
            </a:r>
            <a:r>
              <a:rPr lang="en-GB" sz="2000" dirty="0" smtClean="0"/>
              <a:t> from the origin can be expressed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For a single-k structure, we omit the sum: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where </a:t>
            </a:r>
            <a:r>
              <a:rPr lang="el-GR" sz="2000" b="1" dirty="0" smtClean="0"/>
              <a:t>Ψ</a:t>
            </a:r>
            <a:r>
              <a:rPr lang="en-GB" sz="2000" dirty="0" smtClean="0"/>
              <a:t> is the complex basis vector and </a:t>
            </a:r>
            <a:r>
              <a:rPr lang="en-GB" sz="2000" b="1" i="1" dirty="0" smtClean="0"/>
              <a:t>k</a:t>
            </a:r>
            <a:r>
              <a:rPr lang="en-GB" sz="2000" dirty="0" smtClean="0"/>
              <a:t> is the propagation vector.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6" y="2450381"/>
            <a:ext cx="2657143" cy="4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70" y="3300661"/>
            <a:ext cx="2142857" cy="266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40648"/>
              </p:ext>
            </p:extLst>
          </p:nvPr>
        </p:nvGraphicFramePr>
        <p:xfrm>
          <a:off x="2462122" y="4343088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16" y="1476766"/>
            <a:ext cx="3236344" cy="24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supercell mode allows </a:t>
            </a:r>
            <a:r>
              <a:rPr lang="en-GB" sz="2000" dirty="0" err="1"/>
              <a:t>SpinW</a:t>
            </a:r>
            <a:r>
              <a:rPr lang="en-GB" sz="2000" dirty="0"/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E.g. 1D spin chain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48" y="2920023"/>
            <a:ext cx="2752725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4766" y="4696042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[1/2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5734" y="4696042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[2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 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1 -1;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4767" y="4326710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Single-k incommensurate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5734" y="432671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Supercell mode</a:t>
            </a:r>
          </a:p>
        </p:txBody>
      </p:sp>
    </p:spTree>
    <p:extLst>
      <p:ext uri="{BB962C8B-B14F-4D97-AF65-F5344CB8AC3E}">
        <p14:creationId xmlns:p14="http://schemas.microsoft.com/office/powerpoint/2010/main" val="22991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supercell mode allows </a:t>
            </a:r>
            <a:r>
              <a:rPr lang="en-GB" sz="2000" dirty="0" err="1"/>
              <a:t>SpinW</a:t>
            </a:r>
            <a:r>
              <a:rPr lang="en-GB" sz="2000" dirty="0"/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E.g. triangular lattice</a:t>
            </a:r>
          </a:p>
          <a:p>
            <a:r>
              <a:rPr lang="en-GB" sz="2000" dirty="0"/>
              <a:t>	</a:t>
            </a:r>
            <a:r>
              <a:rPr lang="en-GB" sz="2000" dirty="0" err="1"/>
              <a:t>antiferromagnet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64768" y="4705659"/>
            <a:ext cx="261789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[1/3 1/3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2076" y="4705659"/>
            <a:ext cx="531055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[3 3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[1 -0.5  -0.5  -0.5  -0.5     1  -0.5     1  -0.5;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0.86 -0.86  0.86 -0.86     0 -0.86     0  0.86;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   0     0     0     0     0     0     0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768" y="433632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Single-k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5736" y="432670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Supercell mode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16" y="2576260"/>
            <a:ext cx="2583106" cy="17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dirty="0"/>
              <a:t>Linear Spin Wave Theory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Magnetic Hamiltonian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Holstein-</a:t>
            </a:r>
            <a:r>
              <a:rPr lang="en-GB" sz="1600" dirty="0" err="1"/>
              <a:t>Primakoff</a:t>
            </a:r>
            <a:r>
              <a:rPr lang="en-GB" sz="1600" dirty="0"/>
              <a:t> expansion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Diagonalisation</a:t>
            </a: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Incommensurate single-k structure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dirty="0" err="1"/>
              <a:t>SpinW</a:t>
            </a: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Hamiltonian parameters (exchange, anisotropy)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Magnetic structure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Plotting the model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Dispersion calculation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4700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</a:t>
            </a:r>
            <a:r>
              <a:rPr lang="en-GB" sz="2000" dirty="0" err="1"/>
              <a:t>SpinW</a:t>
            </a:r>
            <a:r>
              <a:rPr lang="en-GB" sz="2000" dirty="0"/>
              <a:t>, the magnetic structure is stored as a structure with fields: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can directly set these fields, but it’s usually easier to 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genmagstr</a:t>
            </a:r>
            <a:r>
              <a:rPr lang="en-GB" sz="2000" dirty="0"/>
              <a:t> method. This has several modes:</a:t>
            </a:r>
          </a:p>
          <a:p>
            <a:pPr marL="2328863" lvl="1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/>
              <a:t> – extend a given structure by applying rotations between unit cells. Moments given either in the rotating frame notation as moments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/>
              <a:t> and a rotation axis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'n'</a:t>
            </a:r>
            <a:r>
              <a:rPr lang="en-GB" sz="1800" dirty="0"/>
              <a:t> or as complex vectors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/>
              <a:t>. Propagation vector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GB" sz="1800" dirty="0"/>
              <a:t> determines the rotation angle between cells.</a:t>
            </a:r>
          </a:p>
          <a:p>
            <a:pPr marL="2328863" lvl="1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/>
              <a:t> – similar to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/>
              <a:t> but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/>
              <a:t> denotes the Fourier components – useful for sinusoidal amplitude modulated structures.</a:t>
            </a:r>
          </a:p>
          <a:p>
            <a:pPr marL="2328863" lvl="1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/>
              <a:t> – input the structure directly (every moment specified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/>
              <a:t>) – supercell structures usually specified by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/>
              <a:t>.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28863" lvl="1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800" dirty="0"/>
              <a:t> – spins chosen at random. Used for simulated annealing determination of structures from exchange.</a:t>
            </a:r>
          </a:p>
          <a:p>
            <a:pPr marL="2328863" lvl="1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/>
              <a:t> – generates a structure using a function (either user defined or there are built-in functions for planar and spherical single-</a:t>
            </a:r>
            <a:r>
              <a:rPr lang="en-GB" sz="1800" i="1" dirty="0"/>
              <a:t>k</a:t>
            </a:r>
            <a:r>
              <a:rPr lang="en-GB" sz="1800" dirty="0"/>
              <a:t> structures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63820"/>
              </p:ext>
            </p:extLst>
          </p:nvPr>
        </p:nvGraphicFramePr>
        <p:xfrm>
          <a:off x="2462122" y="1824548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examples: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65549" y="204994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'n', [0 0 1], 'k', [1/3 1/3 0])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41" y="3385357"/>
            <a:ext cx="3927362" cy="26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examples: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65549" y="2049942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'y');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[0; 1; 0], 'k', [0.07 0 0])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05" y="3865354"/>
            <a:ext cx="5076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examples: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465549" y="2059574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'y');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[0 0 0 0; 1 -1 -1 1; 0 0 0 0],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   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[2 2 1])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03" y="3563444"/>
            <a:ext cx="2244827" cy="26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examples: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465549" y="2069195"/>
            <a:ext cx="733693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'k');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@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gm_planar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'x0', [0 pi/2 1/2 1/2 1 0 0])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4" y="3847848"/>
            <a:ext cx="2580017" cy="23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SpinW</a:t>
            </a:r>
            <a:r>
              <a:rPr lang="en-GB" dirty="0"/>
              <a:t> – Magnetic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examples: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465549" y="2078820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90]);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[0.5 0.5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 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[2 2 1])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055" y="3694836"/>
            <a:ext cx="2622406" cy="2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Magnetic Structures Optimisation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Often the initial magnetic structure you input doesn’t quite agree with the exchange parameters you put in – this will result in a “non-Hermitian Hamiltonian” error.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/>
              <a:t>SpinW</a:t>
            </a:r>
            <a:r>
              <a:rPr lang="en-GB" sz="2000" dirty="0"/>
              <a:t> contains several functions to optimise the magnetic structure to minimise the classical magnetic ground state energy: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optmagsteep</a:t>
            </a:r>
            <a:r>
              <a:rPr lang="en-GB" sz="2000" dirty="0"/>
              <a:t> – optimise a magnetic structure </a:t>
            </a:r>
            <a:r>
              <a:rPr lang="en-GB" sz="2000" dirty="0" err="1"/>
              <a:t>succesively</a:t>
            </a:r>
            <a:r>
              <a:rPr lang="en-GB" sz="2000" dirty="0"/>
              <a:t> rotating each moment to the Weiss field direction.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/>
              <a:t>Fast, but will not change the super-cell size or the propagation vector.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optmagk</a:t>
            </a:r>
            <a:r>
              <a:rPr lang="en-GB" sz="2000" dirty="0"/>
              <a:t> – optimises the propagation vector by finding the </a:t>
            </a:r>
            <a:r>
              <a:rPr lang="en-GB" sz="2000" i="1" dirty="0"/>
              <a:t>k</a:t>
            </a:r>
            <a:r>
              <a:rPr lang="en-GB" sz="2000" dirty="0"/>
              <a:t> which minimises the eigenvalues of the (Fourier transformed) Hamiltonian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optmagstr</a:t>
            </a:r>
            <a:r>
              <a:rPr lang="en-GB" sz="2000" dirty="0"/>
              <a:t> – nonlinear search for optimal structure (using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fminsearch</a:t>
            </a:r>
            <a:r>
              <a:rPr lang="en-GB" sz="2000" dirty="0"/>
              <a:t>) but needs a function to set the structure.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/>
              <a:t> – performs simulated annealing using the Metropolis algorithm, can be used to calculate thermodynamic properties.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788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05943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Dispersion Calculations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Once the Hamiltonian (exchange, SIA, </a:t>
            </a:r>
            <a:r>
              <a:rPr lang="en-GB" sz="2000" dirty="0" err="1"/>
              <a:t>etc</a:t>
            </a:r>
            <a:r>
              <a:rPr lang="en-GB" sz="2000" dirty="0"/>
              <a:t>) and magnetic structure is set, </a:t>
            </a:r>
            <a:r>
              <a:rPr lang="en-GB" sz="2000" dirty="0" err="1"/>
              <a:t>SpinW</a:t>
            </a:r>
            <a:r>
              <a:rPr lang="en-GB" sz="2000" dirty="0"/>
              <a:t> can calculate the spin wave dispersion and the INS spectrum: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sz="2000" dirty="0"/>
              <a:t> can be a 3xN array of Q points to calculate 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Or a </a:t>
            </a:r>
            <a:r>
              <a:rPr lang="en-GB" sz="2000" dirty="0" err="1"/>
              <a:t>Matlab</a:t>
            </a:r>
            <a:r>
              <a:rPr lang="en-GB" sz="2000" dirty="0"/>
              <a:t> cell-array with Q points to plot along, and the number of points per segment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65549" y="2206212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(Q, 'parameter', 'value', ...)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7273" y="3415078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5" y="4057938"/>
            <a:ext cx="7946887" cy="22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Dispersion Calculations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2000" dirty="0"/>
              <a:t> to plot the spectrum returned by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Need to 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/>
              <a:t> to bin the dispersion and calculate the INS intensity: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45564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6" y="3309502"/>
            <a:ext cx="7946886" cy="22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1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Hamiltonian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 err="1"/>
              <a:t>SpinW</a:t>
            </a:r>
            <a:r>
              <a:rPr lang="en-GB" dirty="0"/>
              <a:t> can solve the magnetic Hamiltonian: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It uses the convention that: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Positive values of the exchange J means an </a:t>
            </a:r>
            <a:r>
              <a:rPr lang="en-GB" sz="1600" b="1" dirty="0"/>
              <a:t>anti</a:t>
            </a:r>
            <a:r>
              <a:rPr lang="en-GB" sz="1600" dirty="0"/>
              <a:t>ferromagnetic interaction.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Positive values of the single ion anisotropy A means an </a:t>
            </a:r>
            <a:r>
              <a:rPr lang="en-GB" sz="1600" b="1" dirty="0"/>
              <a:t>easy-plane</a:t>
            </a:r>
            <a:r>
              <a:rPr lang="en-GB" sz="1600" dirty="0"/>
              <a:t> anisotropy.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Hamiltonian above usually leads to magnetic ordering below a critical temperature.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Spin waves are the collective excitations of this ordered state.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96" y="1931451"/>
            <a:ext cx="4123809" cy="47619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35881" y="1831865"/>
            <a:ext cx="1699403" cy="1236145"/>
            <a:chOff x="2311880" y="1745604"/>
            <a:chExt cx="1699403" cy="1236145"/>
          </a:xfrm>
        </p:grpSpPr>
        <p:sp>
          <p:nvSpPr>
            <p:cNvPr id="6" name="TextBox 5"/>
            <p:cNvSpPr txBox="1"/>
            <p:nvPr/>
          </p:nvSpPr>
          <p:spPr>
            <a:xfrm>
              <a:off x="2311880" y="2458529"/>
              <a:ext cx="1556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General bi-linear </a:t>
              </a:r>
            </a:p>
            <a:p>
              <a:r>
                <a:rPr lang="en-GB" dirty="0">
                  <a:solidFill>
                    <a:srgbClr val="FF0000"/>
                  </a:solidFill>
                </a:rPr>
                <a:t>interactions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89849" y="1745604"/>
              <a:ext cx="1121434" cy="643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77354" y="1828990"/>
            <a:ext cx="1039748" cy="1239019"/>
            <a:chOff x="4153354" y="1742729"/>
            <a:chExt cx="1039748" cy="1239019"/>
          </a:xfrm>
        </p:grpSpPr>
        <p:sp>
          <p:nvSpPr>
            <p:cNvPr id="9" name="TextBox 8"/>
            <p:cNvSpPr txBox="1"/>
            <p:nvPr/>
          </p:nvSpPr>
          <p:spPr>
            <a:xfrm>
              <a:off x="4153354" y="2458528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Single-ion</a:t>
              </a:r>
            </a:p>
            <a:p>
              <a:r>
                <a:rPr lang="en-GB" dirty="0" err="1">
                  <a:solidFill>
                    <a:schemeClr val="accent5"/>
                  </a:solidFill>
                </a:rPr>
                <a:t>anistropy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9557" y="1742729"/>
              <a:ext cx="1003545" cy="64391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44257" y="1826114"/>
            <a:ext cx="1628546" cy="1250520"/>
            <a:chOff x="5420257" y="1739854"/>
            <a:chExt cx="1628546" cy="1250520"/>
          </a:xfrm>
        </p:grpSpPr>
        <p:sp>
          <p:nvSpPr>
            <p:cNvPr id="12" name="TextBox 11"/>
            <p:cNvSpPr txBox="1"/>
            <p:nvPr/>
          </p:nvSpPr>
          <p:spPr>
            <a:xfrm>
              <a:off x="5490363" y="2467154"/>
              <a:ext cx="1558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Applied magnetic</a:t>
              </a:r>
            </a:p>
            <a:p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field (Zeeman)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20257" y="1739854"/>
              <a:ext cx="1213647" cy="64391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92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Dispersion Calculations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parameters which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/>
              <a:t> accepts include: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/>
              <a:t> – (default: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800" dirty="0"/>
              <a:t>) whether to include the magnetic form factor in the calculation of the spin wave intensity.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/>
              <a:t> – (default: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/>
              <a:t>) whether to use a Hermitian only algorithm to </a:t>
            </a:r>
            <a:r>
              <a:rPr lang="en-GB" sz="1800" dirty="0" err="1"/>
              <a:t>diagonalise</a:t>
            </a:r>
            <a:r>
              <a:rPr lang="en-GB" sz="1800" dirty="0"/>
              <a:t> the Hamiltonian. In cases where the magnetic structure does not match the Hamiltonian parameters, you can get a non-Hermitian Hamiltonian and if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/>
              <a:t> is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/>
              <a:t> then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1800" dirty="0"/>
              <a:t> will return an error. Set to false if you want to force the calculation – but plot the result and check that the maximum energy of the imaginary modes is low.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optmem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/>
              <a:t> – (default: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/>
              <a:t> [auto]) how many chunks to split the input Q vectors into – </a:t>
            </a:r>
            <a:r>
              <a:rPr lang="en-GB" sz="1800" dirty="0" err="1"/>
              <a:t>SpinW</a:t>
            </a:r>
            <a:r>
              <a:rPr lang="en-GB" sz="1800" dirty="0"/>
              <a:t> runs fastest when it can load everything into memory to run through all the Q-vectors at once; but sometimes this is not possible due memory constraints; by default it checks how much free memory there is and picks a suitable number of chunks. But you can also override it if you are running out of memory or </a:t>
            </a:r>
            <a:r>
              <a:rPr lang="en-GB" sz="1800" dirty="0" err="1"/>
              <a:t>SpinW</a:t>
            </a:r>
            <a:r>
              <a:rPr lang="en-GB" sz="1800" dirty="0"/>
              <a:t> underestimates the amount of free memory.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Other parameters – type: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6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 Average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powspec</a:t>
            </a:r>
            <a:r>
              <a:rPr lang="en-GB" sz="2000" dirty="0"/>
              <a:t> instead of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to calculate a powder averaged spectrum.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1983101"/>
            <a:ext cx="7336936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swobj.powspec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(0,4,200));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71" y="3072052"/>
            <a:ext cx="4127140" cy="30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60044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/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Polarised neutron intensities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/>
              <a:t>Twinned crystals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/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Calculating magnetisation, susceptibility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2574" y="1114753"/>
            <a:ext cx="7336936" cy="16927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[4 4 6], 'angled', [90 90 120]);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 0 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'gold');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[1; 0; 0],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'n', [0 0 1], 'k', [1/3 1/3 0])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tri.addmatrix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'J', 'value', 1)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tri.gencoupling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tri.addcoupling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'J', 'bond', 1);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49" y="4460488"/>
            <a:ext cx="2782386" cy="2086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28" y="4554840"/>
            <a:ext cx="2826810" cy="1898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36" y="4460488"/>
            <a:ext cx="2782385" cy="2086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4298" y="2897041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({[0,0,0], [1,1,1], [1,0,0] 200});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4298" y="3682039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(0,3,100);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tri.powspec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(0,4,200));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</a:p>
        </p:txBody>
      </p:sp>
    </p:spTree>
    <p:extLst>
      <p:ext uri="{BB962C8B-B14F-4D97-AF65-F5344CB8AC3E}">
        <p14:creationId xmlns:p14="http://schemas.microsoft.com/office/powerpoint/2010/main" val="13670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Spin-spin correlation function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6785743" cy="4017776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/>
              <a:t> returns a spectrum </a:t>
            </a:r>
            <a:r>
              <a:rPr lang="en-GB" sz="2000" dirty="0" err="1"/>
              <a:t>struct</a:t>
            </a:r>
            <a:endParaRPr lang="en-GB" sz="20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Initially only has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/>
              <a:t> – a 3x3xMxN array, M=# modes, N=# Q-pts.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/>
              <a:t> to calculate interesting cross-sections.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/>
              <a:t> internally calls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/>
              <a:t> to calculate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/>
              <a:t> – the component of S perpendicular to Q which is measured in unpolarised neutron scattering.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844" y="1825625"/>
            <a:ext cx="2857500" cy="3381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0910" y="2968532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2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Spin-spin correlation function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6716006" cy="4017776"/>
          </a:xfrm>
        </p:spPr>
        <p:txBody>
          <a:bodyPr>
            <a:normAutofit lnSpcReduction="10000"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/>
              <a:t> returns a spectrum </a:t>
            </a:r>
            <a:r>
              <a:rPr lang="en-GB" sz="2000" dirty="0" err="1"/>
              <a:t>struct</a:t>
            </a:r>
            <a:endParaRPr lang="en-GB" sz="20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Initially only has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Sab</a:t>
            </a:r>
            <a:r>
              <a:rPr lang="en-GB" sz="2000" dirty="0"/>
              <a:t> – a 3x3xMxN array, M=# modes, N=# Q-pts.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/>
              <a:t> to calculate interesting cross-sections.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/>
              <a:t> internally calls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/>
              <a:t> to calculate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2000" dirty="0"/>
              <a:t> – the component of S perpendicular to Q which is measured in unpolarised neutron scattering.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But can use either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/>
              <a:t> or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2000" dirty="0"/>
              <a:t>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'component'</a:t>
            </a:r>
            <a:r>
              <a:rPr lang="en-GB" sz="2000" dirty="0"/>
              <a:t> option to calculate other quantities.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19" y="1796750"/>
            <a:ext cx="2790825" cy="487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9910" y="2974162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9910" y="5399525"/>
            <a:ext cx="2018581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Spin-spin correlation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Individual components of </a:t>
            </a:r>
            <a:r>
              <a:rPr lang="en-GB" sz="1800" i="1" dirty="0"/>
              <a:t>S</a:t>
            </a:r>
            <a:r>
              <a:rPr lang="el-GR" sz="1800" baseline="30000" dirty="0"/>
              <a:t>αβ</a:t>
            </a:r>
            <a:r>
              <a:rPr lang="en-GB" sz="1800" dirty="0"/>
              <a:t>  or their sum. E.g.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Polarised neutron cross-sections – first have to run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800" dirty="0"/>
              <a:t> with 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pol',true</a:t>
            </a:r>
            <a:r>
              <a:rPr lang="en-GB" sz="1800" dirty="0"/>
              <a:t> option and to define the horizontal scattering plane.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This is because polarised cross-sections use the Blume-</a:t>
            </a:r>
            <a:r>
              <a:rPr lang="en-GB" sz="1800" dirty="0" err="1"/>
              <a:t>Maleyev</a:t>
            </a:r>
            <a:r>
              <a:rPr lang="en-GB" sz="1800" dirty="0"/>
              <a:t> coordinate system where x||Q, z is vertical and y⊥(</a:t>
            </a:r>
            <a:r>
              <a:rPr lang="en-GB" sz="1800" dirty="0" err="1"/>
              <a:t>x,z</a:t>
            </a:r>
            <a:r>
              <a:rPr lang="en-GB" sz="1800" dirty="0"/>
              <a:t>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Can specify the horizontal plane either by a </a:t>
            </a:r>
            <a:r>
              <a:rPr lang="en-GB" sz="1800" b="1" dirty="0"/>
              <a:t>u</a:t>
            </a:r>
            <a:r>
              <a:rPr lang="en-GB" sz="1800" dirty="0"/>
              <a:t> and </a:t>
            </a:r>
            <a:r>
              <a:rPr lang="en-GB" sz="1800" b="1" dirty="0"/>
              <a:t>v</a:t>
            </a:r>
            <a:r>
              <a:rPr lang="en-GB" sz="1800" dirty="0"/>
              <a:t> matrix (like Horace) – these are reciprocal lattice vectors. Or, can specify the direction of the plane normal in the </a:t>
            </a:r>
            <a:r>
              <a:rPr lang="en-GB" sz="1800" dirty="0" err="1"/>
              <a:t>SpinW</a:t>
            </a:r>
            <a:r>
              <a:rPr lang="en-GB" sz="1800" dirty="0"/>
              <a:t> </a:t>
            </a:r>
            <a:r>
              <a:rPr lang="en-GB" sz="1800" i="1" dirty="0"/>
              <a:t>Cartesian</a:t>
            </a:r>
            <a:r>
              <a:rPr lang="en-GB" sz="1800" dirty="0"/>
              <a:t> coordinate system: x||</a:t>
            </a:r>
            <a:r>
              <a:rPr lang="en-GB" sz="1800" i="1" dirty="0"/>
              <a:t>a</a:t>
            </a:r>
            <a:r>
              <a:rPr lang="en-GB" sz="1800" dirty="0"/>
              <a:t>, z⊥(</a:t>
            </a:r>
            <a:r>
              <a:rPr lang="en-GB" sz="1800" dirty="0" err="1"/>
              <a:t>a,b</a:t>
            </a:r>
            <a:r>
              <a:rPr lang="en-GB" sz="1800" dirty="0"/>
              <a:t>) and y⊥(</a:t>
            </a:r>
            <a:r>
              <a:rPr lang="en-GB" sz="1800" dirty="0" err="1"/>
              <a:t>x,z</a:t>
            </a:r>
            <a:r>
              <a:rPr lang="en-GB" sz="1800" dirty="0"/>
              <a:t>).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226730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Sxx+Syy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1655" y="3750723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'pol', true,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{[1,0,0], [0,1,0]})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7413" y="5241126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>
                <a:latin typeface="Courier New" panose="02070309020205020404" pitchFamily="49" charset="0"/>
                <a:cs typeface="Courier New" panose="02070309020205020404" pitchFamily="49" charset="0"/>
              </a:rPr>
              <a:t>(spec, 'pol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true, 'n', [0,0,1])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</p:spTree>
    <p:extLst>
      <p:ext uri="{BB962C8B-B14F-4D97-AF65-F5344CB8AC3E}">
        <p14:creationId xmlns:p14="http://schemas.microsoft.com/office/powerpoint/2010/main" val="7014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Spin-spin correlation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Can calculate and plot: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'Pa'</a:t>
            </a:r>
            <a:r>
              <a:rPr lang="en-GB" sz="1800" dirty="0"/>
              <a:t> – a=</a:t>
            </a:r>
            <a:r>
              <a:rPr lang="en-GB" sz="1800" dirty="0" err="1"/>
              <a:t>x,y,z</a:t>
            </a:r>
            <a:r>
              <a:rPr lang="en-GB" sz="1800" dirty="0"/>
              <a:t> – half polarized intensity with incident beam polarised along a certain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/>
              <a:t> – </a:t>
            </a:r>
            <a:r>
              <a:rPr lang="en-GB" sz="1800" dirty="0" err="1"/>
              <a:t>a,b</a:t>
            </a:r>
            <a:r>
              <a:rPr lang="en-GB" sz="1800" dirty="0"/>
              <a:t>=</a:t>
            </a:r>
            <a:r>
              <a:rPr lang="en-GB" sz="1800" dirty="0" err="1"/>
              <a:t>x,y,z</a:t>
            </a:r>
            <a:r>
              <a:rPr lang="en-GB" sz="1800" dirty="0"/>
              <a:t> – xyz polarized intensity </a:t>
            </a:r>
            <a:r>
              <a:rPr lang="el-GR" sz="1800" i="1" dirty="0"/>
              <a:t>σ</a:t>
            </a:r>
            <a:r>
              <a:rPr lang="el-GR" sz="1800" baseline="30000" dirty="0"/>
              <a:t>αβ</a:t>
            </a:r>
            <a:r>
              <a:rPr lang="en-GB" sz="1800" dirty="0"/>
              <a:t> with incident and scattered beam polarized along the specified direction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'Mab'</a:t>
            </a:r>
            <a:r>
              <a:rPr lang="en-GB" sz="1800" dirty="0"/>
              <a:t> – </a:t>
            </a:r>
            <a:r>
              <a:rPr lang="en-GB" sz="1800" dirty="0" err="1"/>
              <a:t>a,b</a:t>
            </a:r>
            <a:r>
              <a:rPr lang="en-GB" sz="1800" dirty="0"/>
              <a:t>=</a:t>
            </a:r>
            <a:r>
              <a:rPr lang="en-GB" sz="1800" dirty="0" err="1"/>
              <a:t>x,y,z</a:t>
            </a:r>
            <a:r>
              <a:rPr lang="en-GB" sz="1800" dirty="0"/>
              <a:t> – magnetisation component                      along the specified direction.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83519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1655" y="3446799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Pyy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43" y="3821675"/>
            <a:ext cx="971429" cy="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7408" y="4308198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(spec, 'component',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Myz-Mzy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</a:p>
        </p:txBody>
      </p:sp>
    </p:spTree>
    <p:extLst>
      <p:ext uri="{BB962C8B-B14F-4D97-AF65-F5344CB8AC3E}">
        <p14:creationId xmlns:p14="http://schemas.microsoft.com/office/powerpoint/2010/main" val="2380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7424" y="5625245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Loire et al., </a:t>
            </a:r>
            <a:r>
              <a:rPr lang="en-GB" i="1" dirty="0">
                <a:hlinkClick r:id="rId2"/>
              </a:rPr>
              <a:t>Phys. Rev. Lett.</a:t>
            </a:r>
            <a:r>
              <a:rPr lang="en-GB" dirty="0">
                <a:hlinkClick r:id="rId2"/>
              </a:rPr>
              <a:t>, </a:t>
            </a:r>
            <a:r>
              <a:rPr lang="en-GB" b="1" dirty="0">
                <a:hlinkClick r:id="rId2"/>
              </a:rPr>
              <a:t>106</a:t>
            </a:r>
            <a:r>
              <a:rPr lang="en-GB" dirty="0">
                <a:hlinkClick r:id="rId2"/>
              </a:rPr>
              <a:t> 207201 (2011)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59" y="2281823"/>
            <a:ext cx="3529642" cy="264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58" y="2489261"/>
            <a:ext cx="4762500" cy="192405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Polarised neutron example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is iron-</a:t>
            </a:r>
            <a:r>
              <a:rPr lang="en-GB" dirty="0" err="1"/>
              <a:t>langasite</a:t>
            </a:r>
            <a:r>
              <a:rPr lang="en-GB" dirty="0"/>
              <a:t> Ba</a:t>
            </a:r>
            <a:r>
              <a:rPr lang="en-GB" baseline="-25000" dirty="0"/>
              <a:t>3</a:t>
            </a:r>
            <a:r>
              <a:rPr lang="en-GB" dirty="0"/>
              <a:t>NbFe</a:t>
            </a:r>
            <a:r>
              <a:rPr lang="en-GB" baseline="-25000" dirty="0"/>
              <a:t>3</a:t>
            </a:r>
            <a:r>
              <a:rPr lang="en-GB" dirty="0"/>
              <a:t>Si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14</a:t>
            </a:r>
            <a:r>
              <a:rPr lang="en-GB" dirty="0"/>
              <a:t>. (</a:t>
            </a:r>
            <a:r>
              <a:rPr lang="en-GB" dirty="0" err="1">
                <a:hlinkClick r:id="rId5"/>
              </a:rPr>
              <a:t>SpinW</a:t>
            </a:r>
            <a:r>
              <a:rPr lang="en-GB" dirty="0">
                <a:hlinkClick r:id="rId5"/>
              </a:rPr>
              <a:t> tutorial 15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Steps in a Spin Wave </a:t>
            </a:r>
            <a:r>
              <a:rPr lang="en-GB" dirty="0" smtClean="0"/>
              <a:t>Calculation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Spin waves arise from deviations of the ordered magnetic state.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We use the spin deviations as the basis states for calculating the magnetic Hamiltonian.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Hamiltonian is then partly solved by a Fourier transform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For a </a:t>
            </a:r>
            <a:r>
              <a:rPr lang="en-GB" sz="1600" dirty="0" err="1"/>
              <a:t>ferromagnet</a:t>
            </a:r>
            <a:r>
              <a:rPr lang="en-GB" sz="1600" dirty="0"/>
              <a:t> the FT </a:t>
            </a:r>
            <a:r>
              <a:rPr lang="en-GB" sz="1600" dirty="0" err="1"/>
              <a:t>diagonalises</a:t>
            </a:r>
            <a:r>
              <a:rPr lang="en-GB" sz="1600" dirty="0"/>
              <a:t> the Hamiltonian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More generally another transformation is required to </a:t>
            </a:r>
            <a:r>
              <a:rPr lang="en-GB" sz="1600" dirty="0" err="1"/>
              <a:t>diagonalise</a:t>
            </a:r>
            <a:r>
              <a:rPr lang="en-GB" sz="1600" dirty="0"/>
              <a:t> </a:t>
            </a:r>
            <a:r>
              <a:rPr lang="en-GB" sz="1600" i="1" dirty="0"/>
              <a:t>H</a:t>
            </a:r>
            <a:r>
              <a:rPr lang="en-GB" sz="1600" dirty="0"/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eigenvalues of </a:t>
            </a:r>
            <a:r>
              <a:rPr lang="en-GB" i="1" dirty="0"/>
              <a:t>H</a:t>
            </a:r>
            <a:r>
              <a:rPr lang="en-GB" dirty="0"/>
              <a:t>(</a:t>
            </a:r>
            <a:r>
              <a:rPr lang="en-GB" b="1" i="1" dirty="0"/>
              <a:t>q</a:t>
            </a:r>
            <a:r>
              <a:rPr lang="en-GB" dirty="0"/>
              <a:t>) gives the magnon energies and the eigenvectors can be used to calculate the spin-spin correlation function and INS intensity.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830049" y="1713557"/>
            <a:ext cx="4399638" cy="991867"/>
            <a:chOff x="3782258" y="2154773"/>
            <a:chExt cx="4865722" cy="10969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258" y="2154773"/>
              <a:ext cx="4865722" cy="109694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6" name="Oval 5"/>
            <p:cNvSpPr/>
            <p:nvPr/>
          </p:nvSpPr>
          <p:spPr>
            <a:xfrm>
              <a:off x="3994030" y="2449900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767524" y="245565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541018" y="247003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6285774" y="2490157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7059268" y="251316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832762" y="252754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19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24" y="1281277"/>
            <a:ext cx="4908431" cy="368132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Polarised neutron example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is iron-</a:t>
            </a:r>
            <a:r>
              <a:rPr lang="en-GB" dirty="0" err="1"/>
              <a:t>langasite</a:t>
            </a:r>
            <a:r>
              <a:rPr lang="en-GB" dirty="0"/>
              <a:t> Ba</a:t>
            </a:r>
            <a:r>
              <a:rPr lang="en-GB" baseline="-25000" dirty="0"/>
              <a:t>3</a:t>
            </a:r>
            <a:r>
              <a:rPr lang="en-GB" dirty="0"/>
              <a:t>NbFe</a:t>
            </a:r>
            <a:r>
              <a:rPr lang="en-GB" baseline="-25000" dirty="0"/>
              <a:t>3</a:t>
            </a:r>
            <a:r>
              <a:rPr lang="en-GB" dirty="0"/>
              <a:t>Si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14</a:t>
            </a:r>
            <a:r>
              <a:rPr lang="en-GB" dirty="0"/>
              <a:t>. (</a:t>
            </a:r>
            <a:r>
              <a:rPr lang="en-GB" dirty="0" err="1">
                <a:hlinkClick r:id="rId3"/>
              </a:rPr>
              <a:t>SpinW</a:t>
            </a:r>
            <a:r>
              <a:rPr lang="en-GB" dirty="0">
                <a:hlinkClick r:id="rId3"/>
              </a:rPr>
              <a:t> tutorial 15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57424" y="5625245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Loire et al., </a:t>
            </a:r>
            <a:r>
              <a:rPr lang="en-GB" i="1" dirty="0">
                <a:hlinkClick r:id="rId4"/>
              </a:rPr>
              <a:t>Phys. Rev. Lett.</a:t>
            </a:r>
            <a:r>
              <a:rPr lang="en-GB" dirty="0">
                <a:hlinkClick r:id="rId4"/>
              </a:rPr>
              <a:t>, </a:t>
            </a:r>
            <a:r>
              <a:rPr lang="en-GB" b="1" dirty="0">
                <a:hlinkClick r:id="rId4"/>
              </a:rPr>
              <a:t>106</a:t>
            </a:r>
            <a:r>
              <a:rPr lang="en-GB" dirty="0">
                <a:hlinkClick r:id="rId4"/>
              </a:rPr>
              <a:t> 207201 (2011)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58" y="2489261"/>
            <a:ext cx="4762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7424" y="6125759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Loire et al., </a:t>
            </a:r>
            <a:r>
              <a:rPr lang="en-GB" i="1" dirty="0">
                <a:hlinkClick r:id="rId2"/>
              </a:rPr>
              <a:t>Phys. Rev. Lett.</a:t>
            </a:r>
            <a:r>
              <a:rPr lang="en-GB" dirty="0">
                <a:hlinkClick r:id="rId2"/>
              </a:rPr>
              <a:t>, </a:t>
            </a:r>
            <a:r>
              <a:rPr lang="en-GB" b="1" dirty="0">
                <a:hlinkClick r:id="rId2"/>
              </a:rPr>
              <a:t>106</a:t>
            </a:r>
            <a:r>
              <a:rPr lang="en-GB" dirty="0">
                <a:hlinkClick r:id="rId2"/>
              </a:rPr>
              <a:t> 207201 (2011)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Polarised neutron example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is iron-</a:t>
            </a:r>
            <a:r>
              <a:rPr lang="en-GB" dirty="0" err="1"/>
              <a:t>langasite</a:t>
            </a:r>
            <a:r>
              <a:rPr lang="en-GB" dirty="0"/>
              <a:t> Ba</a:t>
            </a:r>
            <a:r>
              <a:rPr lang="en-GB" baseline="-25000" dirty="0"/>
              <a:t>3</a:t>
            </a:r>
            <a:r>
              <a:rPr lang="en-GB" dirty="0"/>
              <a:t>NbFe</a:t>
            </a:r>
            <a:r>
              <a:rPr lang="en-GB" baseline="-25000" dirty="0"/>
              <a:t>3</a:t>
            </a:r>
            <a:r>
              <a:rPr lang="en-GB" dirty="0"/>
              <a:t>Si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14</a:t>
            </a:r>
            <a:r>
              <a:rPr lang="en-GB" dirty="0"/>
              <a:t>. (</a:t>
            </a:r>
            <a:r>
              <a:rPr lang="en-GB" dirty="0" err="1">
                <a:hlinkClick r:id="rId3"/>
              </a:rPr>
              <a:t>SpinW</a:t>
            </a:r>
            <a:r>
              <a:rPr lang="en-GB" dirty="0">
                <a:hlinkClick r:id="rId3"/>
              </a:rPr>
              <a:t> tutorial 15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77274" y="1911099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1]});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,'component',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(banbSpec,'mode','color','dE',0.25,'axLim',[0 10]);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(jet)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31" y="3593795"/>
            <a:ext cx="2990464" cy="2776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749" y="3582123"/>
            <a:ext cx="2948047" cy="2815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174" y="3593732"/>
            <a:ext cx="3055189" cy="22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7424" y="6125759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Loire et al., </a:t>
            </a:r>
            <a:r>
              <a:rPr lang="en-GB" i="1" dirty="0">
                <a:hlinkClick r:id="rId2"/>
              </a:rPr>
              <a:t>Phys. Rev. Lett.</a:t>
            </a:r>
            <a:r>
              <a:rPr lang="en-GB" dirty="0">
                <a:hlinkClick r:id="rId2"/>
              </a:rPr>
              <a:t>, </a:t>
            </a:r>
            <a:r>
              <a:rPr lang="en-GB" b="1" dirty="0">
                <a:hlinkClick r:id="rId2"/>
              </a:rPr>
              <a:t>106</a:t>
            </a:r>
            <a:r>
              <a:rPr lang="en-GB" dirty="0">
                <a:hlinkClick r:id="rId2"/>
              </a:rPr>
              <a:t> 207201 (2011)</a:t>
            </a:r>
            <a:endParaRPr lang="en-GB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Polarised neutron example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is iron-</a:t>
            </a:r>
            <a:r>
              <a:rPr lang="en-GB" dirty="0" err="1"/>
              <a:t>langasite</a:t>
            </a:r>
            <a:r>
              <a:rPr lang="en-GB" dirty="0"/>
              <a:t> Ba</a:t>
            </a:r>
            <a:r>
              <a:rPr lang="en-GB" baseline="-25000" dirty="0"/>
              <a:t>3</a:t>
            </a:r>
            <a:r>
              <a:rPr lang="en-GB" dirty="0"/>
              <a:t>NbFe</a:t>
            </a:r>
            <a:r>
              <a:rPr lang="en-GB" baseline="-25000" dirty="0"/>
              <a:t>3</a:t>
            </a:r>
            <a:r>
              <a:rPr lang="en-GB" dirty="0"/>
              <a:t>Si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14</a:t>
            </a:r>
            <a:r>
              <a:rPr lang="en-GB" dirty="0"/>
              <a:t>. (</a:t>
            </a:r>
            <a:r>
              <a:rPr lang="en-GB" dirty="0" err="1">
                <a:hlinkClick r:id="rId3"/>
              </a:rPr>
              <a:t>SpinW</a:t>
            </a:r>
            <a:r>
              <a:rPr lang="en-GB" dirty="0">
                <a:hlinkClick r:id="rId3"/>
              </a:rPr>
              <a:t> tutorial 15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477274" y="1918138"/>
            <a:ext cx="7733527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banb.spinwave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({[0 1 -1] [0 1 2] 500});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sw_neutron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,'pol',true,'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',{[0 1 0] [0 0 1]});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banbSpec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,'component',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Myz+Mzy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(0,6,500));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(banbSpec,'mode','color','dE',0.25,'axLim',[-10 10],'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',true);</a:t>
            </a: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makecolormap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([0 0.5 0],[0.5 0.8 0.5],[0 0 0.5],81));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174" y="3591147"/>
            <a:ext cx="3055190" cy="22913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706" y="3599832"/>
            <a:ext cx="2990464" cy="27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477853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Twinned Crystals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Polarised neutron intensities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Twinned crystals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Calculating magnetisation, susceptibility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2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Twinned Crystals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Twinned crystals can be handled by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Example for a cut integrating over energy, with a model of </a:t>
            </a:r>
            <a:r>
              <a:rPr lang="en-GB" sz="2000" dirty="0" err="1">
                <a:hlinkClick r:id="rId2"/>
              </a:rPr>
              <a:t>Pr</a:t>
            </a:r>
            <a:r>
              <a:rPr lang="en-GB" sz="2000" dirty="0">
                <a:hlinkClick r:id="rId2"/>
              </a:rPr>
              <a:t>(</a:t>
            </a:r>
            <a:r>
              <a:rPr lang="en-GB" sz="2000" dirty="0" err="1">
                <a:hlinkClick r:id="rId2"/>
              </a:rPr>
              <a:t>Ca,Sr</a:t>
            </a:r>
            <a:r>
              <a:rPr lang="en-GB" sz="2000" dirty="0">
                <a:hlinkClick r:id="rId2"/>
              </a:rPr>
              <a:t>)Mn</a:t>
            </a:r>
            <a:r>
              <a:rPr lang="en-GB" sz="2000" baseline="-25000" dirty="0">
                <a:hlinkClick r:id="rId2"/>
              </a:rPr>
              <a:t>2</a:t>
            </a:r>
            <a:r>
              <a:rPr lang="en-GB" sz="2000" dirty="0">
                <a:hlinkClick r:id="rId2"/>
              </a:rPr>
              <a:t>O</a:t>
            </a:r>
            <a:r>
              <a:rPr lang="en-GB" sz="2000" baseline="-25000" dirty="0">
                <a:hlinkClick r:id="rId2"/>
              </a:rPr>
              <a:t>7</a:t>
            </a:r>
            <a:endParaRPr lang="en-GB" sz="2000" baseline="-25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23779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201;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36];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4717" y="2423779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Twinned Crystals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Twinned crystals can be handled by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Example for a cut integrating over energy, with a model of </a:t>
            </a:r>
            <a:r>
              <a:rPr lang="en-GB" sz="2000" dirty="0" err="1">
                <a:hlinkClick r:id="rId2"/>
              </a:rPr>
              <a:t>Pr</a:t>
            </a:r>
            <a:r>
              <a:rPr lang="en-GB" sz="2000" dirty="0">
                <a:hlinkClick r:id="rId2"/>
              </a:rPr>
              <a:t>(</a:t>
            </a:r>
            <a:r>
              <a:rPr lang="en-GB" sz="2000" dirty="0" err="1">
                <a:hlinkClick r:id="rId2"/>
              </a:rPr>
              <a:t>Ca,Sr</a:t>
            </a:r>
            <a:r>
              <a:rPr lang="en-GB" sz="2000" dirty="0">
                <a:hlinkClick r:id="rId2"/>
              </a:rPr>
              <a:t>)Mn</a:t>
            </a:r>
            <a:r>
              <a:rPr lang="en-GB" sz="2000" baseline="-25000" dirty="0">
                <a:hlinkClick r:id="rId2"/>
              </a:rPr>
              <a:t>2</a:t>
            </a:r>
            <a:r>
              <a:rPr lang="en-GB" sz="2000" dirty="0">
                <a:hlinkClick r:id="rId2"/>
              </a:rPr>
              <a:t>O</a:t>
            </a:r>
            <a:r>
              <a:rPr lang="en-GB" sz="2000" baseline="-25000" dirty="0">
                <a:hlinkClick r:id="rId2"/>
              </a:rPr>
              <a:t>7</a:t>
            </a:r>
            <a:endParaRPr lang="en-GB" sz="2000" baseline="-25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23777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201;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36];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4717" y="2423777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88900"/>
            <a:ext cx="4084300" cy="306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41" y="2788900"/>
            <a:ext cx="4084300" cy="30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Twinned Crystals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Twinned crystals can be handled by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Example for a cut integrating over energy, with a model of </a:t>
            </a:r>
            <a:r>
              <a:rPr lang="en-GB" sz="2000" dirty="0" err="1">
                <a:hlinkClick r:id="rId2"/>
              </a:rPr>
              <a:t>Pr</a:t>
            </a:r>
            <a:r>
              <a:rPr lang="en-GB" sz="2000" dirty="0">
                <a:hlinkClick r:id="rId2"/>
              </a:rPr>
              <a:t>(</a:t>
            </a:r>
            <a:r>
              <a:rPr lang="en-GB" sz="2000" dirty="0" err="1">
                <a:hlinkClick r:id="rId2"/>
              </a:rPr>
              <a:t>Ca,Sr</a:t>
            </a:r>
            <a:r>
              <a:rPr lang="en-GB" sz="2000" dirty="0">
                <a:hlinkClick r:id="rId2"/>
              </a:rPr>
              <a:t>)Mn</a:t>
            </a:r>
            <a:r>
              <a:rPr lang="en-GB" sz="2000" baseline="-25000" dirty="0">
                <a:hlinkClick r:id="rId2"/>
              </a:rPr>
              <a:t>2</a:t>
            </a:r>
            <a:r>
              <a:rPr lang="en-GB" sz="2000" dirty="0">
                <a:hlinkClick r:id="rId2"/>
              </a:rPr>
              <a:t>O</a:t>
            </a:r>
            <a:r>
              <a:rPr lang="en-GB" sz="2000" baseline="-25000" dirty="0">
                <a:hlinkClick r:id="rId2"/>
              </a:rPr>
              <a:t>7</a:t>
            </a:r>
            <a:endParaRPr lang="en-GB" sz="2000" baseline="-25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23781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201;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36];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4717" y="2423781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88904"/>
            <a:ext cx="4084300" cy="3063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41" y="2788904"/>
            <a:ext cx="4084300" cy="3063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4066" y="5869144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twin calculation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0992" y="586914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Twin calculation</a:t>
            </a:r>
          </a:p>
        </p:txBody>
      </p:sp>
    </p:spTree>
    <p:extLst>
      <p:ext uri="{BB962C8B-B14F-4D97-AF65-F5344CB8AC3E}">
        <p14:creationId xmlns:p14="http://schemas.microsoft.com/office/powerpoint/2010/main" val="16964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Twinned Crystals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Twinned crystals can be handled by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addtwin</a:t>
            </a:r>
            <a:r>
              <a:rPr lang="en-GB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Example for a cut integrating over energy, with a model of </a:t>
            </a:r>
            <a:r>
              <a:rPr lang="en-GB" sz="2000" dirty="0" err="1">
                <a:hlinkClick r:id="rId2"/>
              </a:rPr>
              <a:t>Pr</a:t>
            </a:r>
            <a:r>
              <a:rPr lang="en-GB" sz="2000" dirty="0">
                <a:hlinkClick r:id="rId2"/>
              </a:rPr>
              <a:t>(</a:t>
            </a:r>
            <a:r>
              <a:rPr lang="en-GB" sz="2000" dirty="0" err="1">
                <a:hlinkClick r:id="rId2"/>
              </a:rPr>
              <a:t>Ca,Sr</a:t>
            </a:r>
            <a:r>
              <a:rPr lang="en-GB" sz="2000" dirty="0">
                <a:hlinkClick r:id="rId2"/>
              </a:rPr>
              <a:t>)Mn</a:t>
            </a:r>
            <a:r>
              <a:rPr lang="en-GB" sz="2000" baseline="-25000" dirty="0">
                <a:hlinkClick r:id="rId2"/>
              </a:rPr>
              <a:t>2</a:t>
            </a:r>
            <a:r>
              <a:rPr lang="en-GB" sz="2000" dirty="0">
                <a:hlinkClick r:id="rId2"/>
              </a:rPr>
              <a:t>O</a:t>
            </a:r>
            <a:r>
              <a:rPr lang="en-GB" sz="2000" baseline="-25000" dirty="0">
                <a:hlinkClick r:id="rId2"/>
              </a:rPr>
              <a:t>7</a:t>
            </a:r>
            <a:endParaRPr lang="en-GB" sz="2000" baseline="-25000" dirty="0"/>
          </a:p>
          <a:p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2423779"/>
            <a:ext cx="7336936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pcsmo.addtwin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('axis', [0 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90)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(-2,2,nQ);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201;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(0,100,nE);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[34 36];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Qhv,Qkv,Qlv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pcsmo.spinwave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(:)]',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sortMode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false, 'hermit', false);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(spec,'component','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Sperp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sw_instrument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(spec,'dE',5);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spec3D = reshape(spec.swConv,nE-1,nQ,nQ);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find(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cut1 = squeeze(sum(spec3D(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,:,:),1))/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(2)-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/2,Qkv/2,cut1);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4717" y="2423779"/>
            <a:ext cx="4330460" cy="290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69652"/>
            <a:ext cx="4084300" cy="3063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41" y="2769652"/>
            <a:ext cx="4084300" cy="3063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74066" y="5869142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twin calculation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0992" y="586914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Twin calculation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277" y="3116591"/>
            <a:ext cx="4663976" cy="2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Spin-spin correlation tensor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Polarised neutron intensities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Twinned crystals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400" dirty="0"/>
              <a:t>Simulated annealing and Monte Carlo calculations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Magnetic 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Calculating magnetisation, susceptibility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Holstein-</a:t>
            </a:r>
            <a:r>
              <a:rPr lang="en-GB" dirty="0" err="1"/>
              <a:t>Primakoff</a:t>
            </a:r>
            <a:r>
              <a:rPr lang="en-GB" dirty="0"/>
              <a:t> </a:t>
            </a:r>
            <a:r>
              <a:rPr lang="en-GB" dirty="0" smtClean="0"/>
              <a:t>Transformation</a:t>
            </a:r>
            <a:endParaRPr lang="en-GB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981200" y="1061058"/>
            <a:ext cx="8497019" cy="106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400" b="0" i="0" u="none" strike="noStrike" cap="non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Express </a:t>
            </a:r>
            <a:r>
              <a:rPr lang="en-GB" sz="2000" dirty="0" smtClean="0">
                <a:latin typeface="+mn-lt"/>
              </a:rPr>
              <a:t>the spin operators                           as the ladder operators: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Map the raising / lowering operators to bosonic creation and annihilation operators            taking only terms linear in </a:t>
            </a:r>
            <a:endParaRPr lang="en-GB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33080" y="1042593"/>
            <a:ext cx="5479020" cy="288157"/>
            <a:chOff x="3664701" y="934450"/>
            <a:chExt cx="5479020" cy="2881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701" y="941160"/>
              <a:ext cx="1689761" cy="2814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5261" y="934450"/>
              <a:ext cx="1058460" cy="28144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695243" y="1660951"/>
            <a:ext cx="3807465" cy="243742"/>
            <a:chOff x="1997985" y="1591309"/>
            <a:chExt cx="3807465" cy="24374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985" y="1591309"/>
              <a:ext cx="425303" cy="2437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147" y="1591309"/>
              <a:ext cx="425303" cy="24374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750575" y="3176508"/>
            <a:ext cx="3870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sz="1800" kern="1200" dirty="0">
                <a:latin typeface="Liberation Sans" pitchFamily="18"/>
                <a:ea typeface="Droid Sans Fallback" pitchFamily="2"/>
                <a:cs typeface="FreeSans" pitchFamily="2"/>
              </a:rPr>
              <a:t>vs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40723" y="2553179"/>
            <a:ext cx="1804523" cy="161511"/>
            <a:chOff x="5816722" y="2553178"/>
            <a:chExt cx="1804523" cy="161511"/>
          </a:xfrm>
        </p:grpSpPr>
        <p:sp>
          <p:nvSpPr>
            <p:cNvPr id="14" name="Freeform 13"/>
            <p:cNvSpPr/>
            <p:nvPr/>
          </p:nvSpPr>
          <p:spPr>
            <a:xfrm>
              <a:off x="5816722" y="2557247"/>
              <a:ext cx="1804523" cy="157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0" h="620">
                  <a:moveTo>
                    <a:pt x="3556" y="620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7110" y="0"/>
                  </a:lnTo>
                  <a:lnTo>
                    <a:pt x="7110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21798" y="2600487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032990" y="261371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25905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59423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75173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53863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87381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847298" y="2575052"/>
              <a:ext cx="119049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470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70" y="250"/>
                    <a:pt x="470" y="236"/>
                  </a:cubicBezTo>
                  <a:cubicBezTo>
                    <a:pt x="470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4"/>
                    <a:pt x="250" y="0"/>
                    <a:pt x="236" y="0"/>
                  </a:cubicBezTo>
                  <a:cubicBezTo>
                    <a:pt x="220" y="0"/>
                    <a:pt x="220" y="14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4" y="220"/>
                    <a:pt x="0" y="220"/>
                    <a:pt x="0" y="236"/>
                  </a:cubicBezTo>
                  <a:cubicBezTo>
                    <a:pt x="0" y="250"/>
                    <a:pt x="14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031583" y="2560300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20426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99622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278820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7358017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437214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510826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06791" y="3977532"/>
            <a:ext cx="1201832" cy="155336"/>
            <a:chOff x="5782791" y="3977532"/>
            <a:chExt cx="1201832" cy="155336"/>
          </a:xfrm>
        </p:grpSpPr>
        <p:sp>
          <p:nvSpPr>
            <p:cNvPr id="31" name="Freeform 30"/>
            <p:cNvSpPr/>
            <p:nvPr/>
          </p:nvSpPr>
          <p:spPr>
            <a:xfrm>
              <a:off x="5782791" y="3982548"/>
              <a:ext cx="1178055" cy="15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2" h="592">
                  <a:moveTo>
                    <a:pt x="2320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4642" y="0"/>
                  </a:lnTo>
                  <a:lnTo>
                    <a:pt x="4642" y="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821798" y="4017719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983238" y="403145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168539" y="3977532"/>
              <a:ext cx="75389" cy="1233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486">
                  <a:moveTo>
                    <a:pt x="298" y="244"/>
                  </a:moveTo>
                  <a:cubicBezTo>
                    <a:pt x="298" y="188"/>
                    <a:pt x="294" y="132"/>
                    <a:pt x="270" y="80"/>
                  </a:cubicBezTo>
                  <a:cubicBezTo>
                    <a:pt x="238" y="12"/>
                    <a:pt x="180" y="0"/>
                    <a:pt x="150" y="0"/>
                  </a:cubicBezTo>
                  <a:cubicBezTo>
                    <a:pt x="106" y="0"/>
                    <a:pt x="56" y="18"/>
                    <a:pt x="26" y="84"/>
                  </a:cubicBezTo>
                  <a:cubicBezTo>
                    <a:pt x="4" y="132"/>
                    <a:pt x="0" y="188"/>
                    <a:pt x="0" y="244"/>
                  </a:cubicBezTo>
                  <a:cubicBezTo>
                    <a:pt x="0" y="298"/>
                    <a:pt x="2" y="360"/>
                    <a:pt x="32" y="414"/>
                  </a:cubicBezTo>
                  <a:cubicBezTo>
                    <a:pt x="62" y="472"/>
                    <a:pt x="114" y="486"/>
                    <a:pt x="148" y="486"/>
                  </a:cubicBezTo>
                  <a:cubicBezTo>
                    <a:pt x="186" y="486"/>
                    <a:pt x="240" y="470"/>
                    <a:pt x="272" y="404"/>
                  </a:cubicBezTo>
                  <a:cubicBezTo>
                    <a:pt x="294" y="356"/>
                    <a:pt x="298" y="300"/>
                    <a:pt x="298" y="244"/>
                  </a:cubicBezTo>
                  <a:close/>
                  <a:moveTo>
                    <a:pt x="148" y="470"/>
                  </a:moveTo>
                  <a:cubicBezTo>
                    <a:pt x="122" y="470"/>
                    <a:pt x="80" y="452"/>
                    <a:pt x="66" y="384"/>
                  </a:cubicBezTo>
                  <a:cubicBezTo>
                    <a:pt x="58" y="342"/>
                    <a:pt x="58" y="278"/>
                    <a:pt x="58" y="236"/>
                  </a:cubicBezTo>
                  <a:cubicBezTo>
                    <a:pt x="58" y="190"/>
                    <a:pt x="58" y="144"/>
                    <a:pt x="64" y="106"/>
                  </a:cubicBezTo>
                  <a:cubicBezTo>
                    <a:pt x="78" y="22"/>
                    <a:pt x="130" y="16"/>
                    <a:pt x="148" y="16"/>
                  </a:cubicBezTo>
                  <a:cubicBezTo>
                    <a:pt x="172" y="16"/>
                    <a:pt x="218" y="28"/>
                    <a:pt x="232" y="98"/>
                  </a:cubicBezTo>
                  <a:cubicBezTo>
                    <a:pt x="240" y="138"/>
                    <a:pt x="240" y="192"/>
                    <a:pt x="240" y="236"/>
                  </a:cubicBezTo>
                  <a:cubicBezTo>
                    <a:pt x="240" y="288"/>
                    <a:pt x="240" y="336"/>
                    <a:pt x="232" y="382"/>
                  </a:cubicBezTo>
                  <a:cubicBezTo>
                    <a:pt x="220" y="448"/>
                    <a:pt x="180" y="470"/>
                    <a:pt x="148" y="4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6652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346225" y="3977532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643456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514264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593461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672658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751855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825975" y="4017719"/>
              <a:ext cx="158648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320">
                  <a:moveTo>
                    <a:pt x="320" y="120"/>
                  </a:moveTo>
                  <a:cubicBezTo>
                    <a:pt x="282" y="72"/>
                    <a:pt x="272" y="62"/>
                    <a:pt x="252" y="44"/>
                  </a:cubicBezTo>
                  <a:cubicBezTo>
                    <a:pt x="212" y="12"/>
                    <a:pt x="172" y="0"/>
                    <a:pt x="136" y="0"/>
                  </a:cubicBezTo>
                  <a:cubicBezTo>
                    <a:pt x="54" y="0"/>
                    <a:pt x="0" y="78"/>
                    <a:pt x="0" y="160"/>
                  </a:cubicBezTo>
                  <a:cubicBezTo>
                    <a:pt x="0" y="242"/>
                    <a:pt x="52" y="320"/>
                    <a:pt x="134" y="320"/>
                  </a:cubicBezTo>
                  <a:cubicBezTo>
                    <a:pt x="214" y="320"/>
                    <a:pt x="272" y="256"/>
                    <a:pt x="308" y="200"/>
                  </a:cubicBezTo>
                  <a:cubicBezTo>
                    <a:pt x="346" y="248"/>
                    <a:pt x="354" y="258"/>
                    <a:pt x="376" y="276"/>
                  </a:cubicBezTo>
                  <a:cubicBezTo>
                    <a:pt x="416" y="308"/>
                    <a:pt x="454" y="320"/>
                    <a:pt x="490" y="320"/>
                  </a:cubicBezTo>
                  <a:cubicBezTo>
                    <a:pt x="574" y="320"/>
                    <a:pt x="626" y="242"/>
                    <a:pt x="626" y="160"/>
                  </a:cubicBezTo>
                  <a:cubicBezTo>
                    <a:pt x="626" y="78"/>
                    <a:pt x="574" y="0"/>
                    <a:pt x="494" y="0"/>
                  </a:cubicBezTo>
                  <a:cubicBezTo>
                    <a:pt x="412" y="0"/>
                    <a:pt x="354" y="64"/>
                    <a:pt x="320" y="120"/>
                  </a:cubicBezTo>
                  <a:close/>
                  <a:moveTo>
                    <a:pt x="338" y="146"/>
                  </a:moveTo>
                  <a:cubicBezTo>
                    <a:pt x="366" y="94"/>
                    <a:pt x="418" y="22"/>
                    <a:pt x="498" y="22"/>
                  </a:cubicBezTo>
                  <a:cubicBezTo>
                    <a:pt x="574" y="22"/>
                    <a:pt x="612" y="96"/>
                    <a:pt x="612" y="160"/>
                  </a:cubicBezTo>
                  <a:cubicBezTo>
                    <a:pt x="612" y="230"/>
                    <a:pt x="564" y="286"/>
                    <a:pt x="502" y="286"/>
                  </a:cubicBezTo>
                  <a:cubicBezTo>
                    <a:pt x="462" y="286"/>
                    <a:pt x="430" y="256"/>
                    <a:pt x="414" y="242"/>
                  </a:cubicBezTo>
                  <a:cubicBezTo>
                    <a:pt x="398" y="222"/>
                    <a:pt x="380" y="200"/>
                    <a:pt x="338" y="146"/>
                  </a:cubicBezTo>
                  <a:close/>
                  <a:moveTo>
                    <a:pt x="290" y="176"/>
                  </a:moveTo>
                  <a:cubicBezTo>
                    <a:pt x="260" y="226"/>
                    <a:pt x="208" y="298"/>
                    <a:pt x="128" y="298"/>
                  </a:cubicBezTo>
                  <a:cubicBezTo>
                    <a:pt x="54" y="298"/>
                    <a:pt x="16" y="224"/>
                    <a:pt x="16" y="160"/>
                  </a:cubicBezTo>
                  <a:cubicBezTo>
                    <a:pt x="16" y="92"/>
                    <a:pt x="62" y="34"/>
                    <a:pt x="124" y="34"/>
                  </a:cubicBezTo>
                  <a:cubicBezTo>
                    <a:pt x="166" y="34"/>
                    <a:pt x="198" y="64"/>
                    <a:pt x="212" y="78"/>
                  </a:cubicBezTo>
                  <a:cubicBezTo>
                    <a:pt x="230" y="98"/>
                    <a:pt x="246" y="120"/>
                    <a:pt x="290" y="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7718684" y="2738344"/>
            <a:ext cx="1368940" cy="11758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94" h="4624">
                <a:moveTo>
                  <a:pt x="5394" y="0"/>
                </a:moveTo>
                <a:cubicBezTo>
                  <a:pt x="5394" y="3391"/>
                  <a:pt x="0" y="1234"/>
                  <a:pt x="0" y="4624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631504" y="4221452"/>
            <a:ext cx="1106473" cy="11420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0" h="4491">
                <a:moveTo>
                  <a:pt x="4360" y="0"/>
                </a:moveTo>
                <a:cubicBezTo>
                  <a:pt x="4360" y="4335"/>
                  <a:pt x="4360" y="4491"/>
                  <a:pt x="0" y="4491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631504" y="5105314"/>
            <a:ext cx="839437" cy="141164"/>
            <a:chOff x="5107503" y="5105314"/>
            <a:chExt cx="839437" cy="141164"/>
          </a:xfrm>
        </p:grpSpPr>
        <p:sp>
          <p:nvSpPr>
            <p:cNvPr id="46" name="Freeform 45"/>
            <p:cNvSpPr/>
            <p:nvPr/>
          </p:nvSpPr>
          <p:spPr>
            <a:xfrm>
              <a:off x="5107503" y="5109384"/>
              <a:ext cx="839437" cy="137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8" h="540">
                  <a:moveTo>
                    <a:pt x="1654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308" y="0"/>
                  </a:lnTo>
                  <a:lnTo>
                    <a:pt x="3308" y="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112579" y="5152624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323771" y="5165850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11103" y="5105314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2" y="304"/>
                    <a:pt x="302" y="362"/>
                  </a:cubicBezTo>
                  <a:cubicBezTo>
                    <a:pt x="302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2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676096" y="5183145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845151" y="5152624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598620" y="2842869"/>
            <a:ext cx="1720705" cy="9757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sz="1200" kern="1200" dirty="0">
                <a:latin typeface="Liberation Sans" pitchFamily="18"/>
                <a:ea typeface="Droid Sans Fallback" pitchFamily="2"/>
                <a:cs typeface="FreeSans" pitchFamily="2"/>
              </a:rPr>
              <a:t>ground state is fully</a:t>
            </a:r>
          </a:p>
          <a:p>
            <a:pPr hangingPunct="0"/>
            <a:r>
              <a:rPr lang="en-US" sz="1200" kern="1200" dirty="0">
                <a:latin typeface="Liberation Sans" pitchFamily="18"/>
                <a:ea typeface="Droid Sans Fallback" pitchFamily="2"/>
                <a:cs typeface="FreeSans" pitchFamily="2"/>
              </a:rPr>
              <a:t>saturated state.</a:t>
            </a:r>
          </a:p>
          <a:p>
            <a:pPr hangingPunct="0"/>
            <a:endParaRPr lang="en-US" sz="1200" kern="1200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hangingPunct="0"/>
            <a:r>
              <a:rPr lang="en-US" sz="1200" i="1" kern="1200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>
                <a:latin typeface="Liberation Sans" pitchFamily="18"/>
                <a:ea typeface="Droid Sans Fallback" pitchFamily="2"/>
                <a:cs typeface="FreeSans" pitchFamily="2"/>
              </a:rPr>
              <a:t>     </a:t>
            </a:r>
            <a:r>
              <a:rPr lang="en-US" sz="1200" i="1" kern="1200" dirty="0">
                <a:latin typeface="Liberation Sans" pitchFamily="18"/>
                <a:ea typeface="Droid Sans Fallback" pitchFamily="2"/>
                <a:cs typeface="FreeSans" pitchFamily="2"/>
              </a:rPr>
              <a:t>  n</a:t>
            </a:r>
            <a:r>
              <a:rPr lang="en-US" sz="1200" i="1" kern="1200" baseline="33000" dirty="0">
                <a:latin typeface="Liberation Sans" pitchFamily="18"/>
                <a:ea typeface="Droid Sans Fallback" pitchFamily="2"/>
                <a:cs typeface="FreeSans" pitchFamily="2"/>
              </a:rPr>
              <a:t>th </a:t>
            </a:r>
            <a:r>
              <a:rPr lang="en-US" sz="1200" kern="1200" dirty="0">
                <a:latin typeface="Liberation Sans" pitchFamily="18"/>
                <a:ea typeface="Droid Sans Fallback" pitchFamily="2"/>
                <a:cs typeface="FreeSans" pitchFamily="2"/>
              </a:rPr>
              <a:t> magnon is </a:t>
            </a:r>
            <a:r>
              <a:rPr lang="en-US" sz="1200" i="1" kern="1200" dirty="0">
                <a:latin typeface="Liberation Sans" pitchFamily="18"/>
                <a:ea typeface="Droid Sans Fallback" pitchFamily="2"/>
                <a:cs typeface="FreeSans" pitchFamily="2"/>
              </a:rPr>
              <a:t>n</a:t>
            </a:r>
            <a:r>
              <a:rPr lang="en-US" sz="1200" i="1" kern="1200" baseline="33000" dirty="0">
                <a:latin typeface="Liberation Sans" pitchFamily="18"/>
                <a:ea typeface="Droid Sans Fallback" pitchFamily="2"/>
                <a:cs typeface="FreeSans" pitchFamily="2"/>
              </a:rPr>
              <a:t>th</a:t>
            </a:r>
          </a:p>
          <a:p>
            <a:pPr hangingPunct="0"/>
            <a:r>
              <a:rPr lang="en-US" sz="1200" i="1" baseline="33000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>
                <a:latin typeface="Liberation Sans" pitchFamily="18"/>
                <a:ea typeface="Droid Sans Fallback" pitchFamily="2"/>
                <a:cs typeface="FreeSans" pitchFamily="2"/>
              </a:rPr>
              <a:t>        </a:t>
            </a:r>
            <a:r>
              <a:rPr lang="en-US" sz="1200" b="1" kern="1200" dirty="0">
                <a:latin typeface="Liberation Sans" pitchFamily="18"/>
                <a:ea typeface="Droid Sans Fallback" pitchFamily="2"/>
                <a:cs typeface="FreeSans" pitchFamily="2"/>
              </a:rPr>
              <a:t>deviation </a:t>
            </a:r>
            <a:r>
              <a:rPr lang="en-US" sz="1200" kern="1200" dirty="0">
                <a:latin typeface="Liberation Sans" pitchFamily="18"/>
                <a:ea typeface="Droid Sans Fallback" pitchFamily="2"/>
                <a:cs typeface="FreeSans" pitchFamily="2"/>
              </a:rPr>
              <a:t>from this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429494" y="2164280"/>
            <a:ext cx="4835076" cy="956097"/>
            <a:chOff x="905494" y="2164279"/>
            <a:chExt cx="4835076" cy="956097"/>
          </a:xfrm>
        </p:grpSpPr>
        <p:sp>
          <p:nvSpPr>
            <p:cNvPr id="54" name="Freeform 53"/>
            <p:cNvSpPr/>
            <p:nvPr/>
          </p:nvSpPr>
          <p:spPr>
            <a:xfrm>
              <a:off x="1205782" y="2746737"/>
              <a:ext cx="4324612" cy="301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8" h="1187">
                  <a:moveTo>
                    <a:pt x="8520" y="1187"/>
                  </a:moveTo>
                  <a:lnTo>
                    <a:pt x="0" y="1187"/>
                  </a:lnTo>
                  <a:lnTo>
                    <a:pt x="0" y="0"/>
                  </a:lnTo>
                  <a:lnTo>
                    <a:pt x="17038" y="0"/>
                  </a:lnTo>
                  <a:lnTo>
                    <a:pt x="17038" y="1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276856" y="274673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218474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387021" y="2755894"/>
              <a:ext cx="129710" cy="12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10">
                  <a:moveTo>
                    <a:pt x="272" y="272"/>
                  </a:moveTo>
                  <a:lnTo>
                    <a:pt x="484" y="272"/>
                  </a:lnTo>
                  <a:cubicBezTo>
                    <a:pt x="496" y="272"/>
                    <a:pt x="512" y="272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8" y="272"/>
                  </a:cubicBezTo>
                  <a:lnTo>
                    <a:pt x="238" y="272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10"/>
                    <a:pt x="17" y="510"/>
                    <a:pt x="28" y="510"/>
                  </a:cubicBezTo>
                  <a:lnTo>
                    <a:pt x="484" y="510"/>
                  </a:lnTo>
                  <a:cubicBezTo>
                    <a:pt x="496" y="510"/>
                    <a:pt x="512" y="510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71814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1877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844689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10951" y="289197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288141" y="2747501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5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1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10756" y="2747501"/>
              <a:ext cx="2203808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83" h="42">
                  <a:moveTo>
                    <a:pt x="4340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8683" y="0"/>
                  </a:lnTo>
                  <a:lnTo>
                    <a:pt x="868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535631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620921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844804" y="2858651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9"/>
                  </a:lnTo>
                  <a:lnTo>
                    <a:pt x="624" y="39"/>
                  </a:lnTo>
                  <a:cubicBezTo>
                    <a:pt x="641" y="39"/>
                    <a:pt x="658" y="39"/>
                    <a:pt x="658" y="20"/>
                  </a:cubicBezTo>
                  <a:cubicBezTo>
                    <a:pt x="658" y="0"/>
                    <a:pt x="641" y="0"/>
                    <a:pt x="624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0"/>
                  </a:cubicBezTo>
                  <a:cubicBezTo>
                    <a:pt x="0" y="39"/>
                    <a:pt x="17" y="39"/>
                    <a:pt x="34" y="39"/>
                  </a:cubicBezTo>
                  <a:lnTo>
                    <a:pt x="311" y="39"/>
                  </a:ln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24"/>
                  </a:lnTo>
                  <a:cubicBezTo>
                    <a:pt x="311" y="641"/>
                    <a:pt x="311" y="658"/>
                    <a:pt x="330" y="658"/>
                  </a:cubicBezTo>
                  <a:cubicBezTo>
                    <a:pt x="350" y="658"/>
                    <a:pt x="350" y="635"/>
                    <a:pt x="350" y="6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087726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3314656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3421775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07063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730947" y="2837794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0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0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4"/>
                  </a:lnTo>
                  <a:cubicBezTo>
                    <a:pt x="308" y="638"/>
                    <a:pt x="308" y="658"/>
                    <a:pt x="330" y="658"/>
                  </a:cubicBezTo>
                  <a:cubicBezTo>
                    <a:pt x="350" y="658"/>
                    <a:pt x="350" y="638"/>
                    <a:pt x="350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3989861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4160946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4404883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630797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4743755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479071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071458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5330116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446882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2474710" y="2237786"/>
              <a:ext cx="1629376" cy="258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20" h="1016">
                  <a:moveTo>
                    <a:pt x="3211" y="1016"/>
                  </a:moveTo>
                  <a:lnTo>
                    <a:pt x="0" y="1016"/>
                  </a:lnTo>
                  <a:lnTo>
                    <a:pt x="0" y="0"/>
                  </a:lnTo>
                  <a:lnTo>
                    <a:pt x="6420" y="0"/>
                  </a:lnTo>
                  <a:lnTo>
                    <a:pt x="6420" y="10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2545785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248740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2655950" y="2246942"/>
              <a:ext cx="129710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09">
                  <a:moveTo>
                    <a:pt x="272" y="271"/>
                  </a:moveTo>
                  <a:lnTo>
                    <a:pt x="484" y="271"/>
                  </a:lnTo>
                  <a:cubicBezTo>
                    <a:pt x="496" y="271"/>
                    <a:pt x="512" y="271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1"/>
                    <a:pt x="17" y="271"/>
                    <a:pt x="28" y="271"/>
                  </a:cubicBezTo>
                  <a:lnTo>
                    <a:pt x="238" y="271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09"/>
                    <a:pt x="17" y="509"/>
                    <a:pt x="28" y="509"/>
                  </a:cubicBezTo>
                  <a:lnTo>
                    <a:pt x="484" y="509"/>
                  </a:lnTo>
                  <a:cubicBezTo>
                    <a:pt x="496" y="509"/>
                    <a:pt x="512" y="509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2894049" y="2383019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15152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15702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3319732" y="2293997"/>
              <a:ext cx="94173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313">
                  <a:moveTo>
                    <a:pt x="140" y="232"/>
                  </a:moveTo>
                  <a:cubicBezTo>
                    <a:pt x="132" y="257"/>
                    <a:pt x="109" y="294"/>
                    <a:pt x="76" y="294"/>
                  </a:cubicBezTo>
                  <a:cubicBezTo>
                    <a:pt x="73" y="294"/>
                    <a:pt x="50" y="294"/>
                    <a:pt x="36" y="285"/>
                  </a:cubicBezTo>
                  <a:cubicBezTo>
                    <a:pt x="64" y="274"/>
                    <a:pt x="67" y="249"/>
                    <a:pt x="67" y="246"/>
                  </a:cubicBezTo>
                  <a:cubicBezTo>
                    <a:pt x="67" y="230"/>
                    <a:pt x="56" y="221"/>
                    <a:pt x="39" y="221"/>
                  </a:cubicBezTo>
                  <a:cubicBezTo>
                    <a:pt x="20" y="221"/>
                    <a:pt x="0" y="238"/>
                    <a:pt x="0" y="263"/>
                  </a:cubicBezTo>
                  <a:cubicBezTo>
                    <a:pt x="0" y="297"/>
                    <a:pt x="39" y="313"/>
                    <a:pt x="73" y="313"/>
                  </a:cubicBezTo>
                  <a:cubicBezTo>
                    <a:pt x="104" y="313"/>
                    <a:pt x="134" y="294"/>
                    <a:pt x="151" y="263"/>
                  </a:cubicBezTo>
                  <a:cubicBezTo>
                    <a:pt x="168" y="299"/>
                    <a:pt x="204" y="313"/>
                    <a:pt x="232" y="313"/>
                  </a:cubicBezTo>
                  <a:cubicBezTo>
                    <a:pt x="314" y="313"/>
                    <a:pt x="356" y="227"/>
                    <a:pt x="356" y="207"/>
                  </a:cubicBezTo>
                  <a:cubicBezTo>
                    <a:pt x="356" y="199"/>
                    <a:pt x="347" y="199"/>
                    <a:pt x="344" y="199"/>
                  </a:cubicBezTo>
                  <a:cubicBezTo>
                    <a:pt x="333" y="199"/>
                    <a:pt x="333" y="202"/>
                    <a:pt x="330" y="210"/>
                  </a:cubicBezTo>
                  <a:cubicBezTo>
                    <a:pt x="316" y="257"/>
                    <a:pt x="274" y="294"/>
                    <a:pt x="235" y="294"/>
                  </a:cubicBezTo>
                  <a:cubicBezTo>
                    <a:pt x="207" y="294"/>
                    <a:pt x="193" y="274"/>
                    <a:pt x="193" y="249"/>
                  </a:cubicBezTo>
                  <a:cubicBezTo>
                    <a:pt x="193" y="230"/>
                    <a:pt x="210" y="168"/>
                    <a:pt x="230" y="90"/>
                  </a:cubicBezTo>
                  <a:cubicBezTo>
                    <a:pt x="244" y="36"/>
                    <a:pt x="274" y="20"/>
                    <a:pt x="297" y="20"/>
                  </a:cubicBezTo>
                  <a:cubicBezTo>
                    <a:pt x="300" y="20"/>
                    <a:pt x="322" y="20"/>
                    <a:pt x="336" y="28"/>
                  </a:cubicBezTo>
                  <a:cubicBezTo>
                    <a:pt x="314" y="36"/>
                    <a:pt x="305" y="56"/>
                    <a:pt x="305" y="67"/>
                  </a:cubicBezTo>
                  <a:cubicBezTo>
                    <a:pt x="305" y="84"/>
                    <a:pt x="316" y="92"/>
                    <a:pt x="333" y="92"/>
                  </a:cubicBezTo>
                  <a:cubicBezTo>
                    <a:pt x="347" y="92"/>
                    <a:pt x="372" y="81"/>
                    <a:pt x="372" y="50"/>
                  </a:cubicBezTo>
                  <a:cubicBezTo>
                    <a:pt x="372" y="11"/>
                    <a:pt x="328" y="0"/>
                    <a:pt x="300" y="0"/>
                  </a:cubicBezTo>
                  <a:cubicBezTo>
                    <a:pt x="263" y="0"/>
                    <a:pt x="238" y="22"/>
                    <a:pt x="221" y="50"/>
                  </a:cubicBezTo>
                  <a:cubicBezTo>
                    <a:pt x="210" y="20"/>
                    <a:pt x="176" y="0"/>
                    <a:pt x="137" y="0"/>
                  </a:cubicBezTo>
                  <a:cubicBezTo>
                    <a:pt x="62" y="0"/>
                    <a:pt x="17" y="87"/>
                    <a:pt x="17" y="106"/>
                  </a:cubicBezTo>
                  <a:cubicBezTo>
                    <a:pt x="17" y="115"/>
                    <a:pt x="25" y="115"/>
                    <a:pt x="28" y="115"/>
                  </a:cubicBezTo>
                  <a:cubicBezTo>
                    <a:pt x="36" y="115"/>
                    <a:pt x="36" y="112"/>
                    <a:pt x="42" y="104"/>
                  </a:cubicBezTo>
                  <a:cubicBezTo>
                    <a:pt x="59" y="50"/>
                    <a:pt x="101" y="20"/>
                    <a:pt x="137" y="20"/>
                  </a:cubicBezTo>
                  <a:cubicBezTo>
                    <a:pt x="160" y="20"/>
                    <a:pt x="176" y="31"/>
                    <a:pt x="176" y="64"/>
                  </a:cubicBezTo>
                  <a:cubicBezTo>
                    <a:pt x="176" y="78"/>
                    <a:pt x="168" y="115"/>
                    <a:pt x="162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06556" y="2308240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749731" y="2309767"/>
              <a:ext cx="66505" cy="168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663">
                  <a:moveTo>
                    <a:pt x="255" y="36"/>
                  </a:moveTo>
                  <a:cubicBezTo>
                    <a:pt x="255" y="17"/>
                    <a:pt x="241" y="0"/>
                    <a:pt x="216" y="0"/>
                  </a:cubicBezTo>
                  <a:cubicBezTo>
                    <a:pt x="190" y="0"/>
                    <a:pt x="162" y="25"/>
                    <a:pt x="162" y="53"/>
                  </a:cubicBezTo>
                  <a:cubicBezTo>
                    <a:pt x="162" y="70"/>
                    <a:pt x="176" y="87"/>
                    <a:pt x="202" y="87"/>
                  </a:cubicBezTo>
                  <a:cubicBezTo>
                    <a:pt x="224" y="87"/>
                    <a:pt x="255" y="64"/>
                    <a:pt x="255" y="36"/>
                  </a:cubicBezTo>
                  <a:close/>
                  <a:moveTo>
                    <a:pt x="179" y="406"/>
                  </a:moveTo>
                  <a:cubicBezTo>
                    <a:pt x="190" y="378"/>
                    <a:pt x="190" y="375"/>
                    <a:pt x="199" y="350"/>
                  </a:cubicBezTo>
                  <a:cubicBezTo>
                    <a:pt x="207" y="330"/>
                    <a:pt x="213" y="316"/>
                    <a:pt x="213" y="297"/>
                  </a:cubicBezTo>
                  <a:cubicBezTo>
                    <a:pt x="213" y="252"/>
                    <a:pt x="182" y="216"/>
                    <a:pt x="132" y="216"/>
                  </a:cubicBezTo>
                  <a:cubicBezTo>
                    <a:pt x="36" y="216"/>
                    <a:pt x="0" y="358"/>
                    <a:pt x="0" y="369"/>
                  </a:cubicBezTo>
                  <a:cubicBezTo>
                    <a:pt x="0" y="378"/>
                    <a:pt x="11" y="378"/>
                    <a:pt x="11" y="378"/>
                  </a:cubicBezTo>
                  <a:cubicBezTo>
                    <a:pt x="22" y="378"/>
                    <a:pt x="22" y="375"/>
                    <a:pt x="28" y="361"/>
                  </a:cubicBezTo>
                  <a:cubicBezTo>
                    <a:pt x="56" y="269"/>
                    <a:pt x="95" y="238"/>
                    <a:pt x="129" y="238"/>
                  </a:cubicBezTo>
                  <a:cubicBezTo>
                    <a:pt x="137" y="238"/>
                    <a:pt x="154" y="238"/>
                    <a:pt x="154" y="269"/>
                  </a:cubicBezTo>
                  <a:cubicBezTo>
                    <a:pt x="154" y="291"/>
                    <a:pt x="146" y="311"/>
                    <a:pt x="143" y="322"/>
                  </a:cubicBezTo>
                  <a:cubicBezTo>
                    <a:pt x="134" y="347"/>
                    <a:pt x="90" y="462"/>
                    <a:pt x="73" y="504"/>
                  </a:cubicBezTo>
                  <a:cubicBezTo>
                    <a:pt x="64" y="529"/>
                    <a:pt x="50" y="563"/>
                    <a:pt x="50" y="582"/>
                  </a:cubicBezTo>
                  <a:cubicBezTo>
                    <a:pt x="50" y="630"/>
                    <a:pt x="84" y="663"/>
                    <a:pt x="132" y="663"/>
                  </a:cubicBezTo>
                  <a:cubicBezTo>
                    <a:pt x="227" y="663"/>
                    <a:pt x="263" y="521"/>
                    <a:pt x="263" y="512"/>
                  </a:cubicBezTo>
                  <a:cubicBezTo>
                    <a:pt x="263" y="501"/>
                    <a:pt x="255" y="501"/>
                    <a:pt x="252" y="501"/>
                  </a:cubicBezTo>
                  <a:cubicBezTo>
                    <a:pt x="241" y="501"/>
                    <a:pt x="241" y="504"/>
                    <a:pt x="235" y="521"/>
                  </a:cubicBezTo>
                  <a:cubicBezTo>
                    <a:pt x="218" y="582"/>
                    <a:pt x="185" y="641"/>
                    <a:pt x="134" y="641"/>
                  </a:cubicBezTo>
                  <a:cubicBezTo>
                    <a:pt x="118" y="641"/>
                    <a:pt x="109" y="633"/>
                    <a:pt x="109" y="610"/>
                  </a:cubicBezTo>
                  <a:cubicBezTo>
                    <a:pt x="109" y="585"/>
                    <a:pt x="118" y="571"/>
                    <a:pt x="140" y="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3899749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3841366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4004075" y="2293997"/>
              <a:ext cx="90112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448">
                  <a:moveTo>
                    <a:pt x="353" y="45"/>
                  </a:moveTo>
                  <a:cubicBezTo>
                    <a:pt x="356" y="34"/>
                    <a:pt x="356" y="34"/>
                    <a:pt x="356" y="28"/>
                  </a:cubicBezTo>
                  <a:cubicBezTo>
                    <a:pt x="356" y="14"/>
                    <a:pt x="344" y="6"/>
                    <a:pt x="333" y="6"/>
                  </a:cubicBezTo>
                  <a:cubicBezTo>
                    <a:pt x="325" y="6"/>
                    <a:pt x="314" y="11"/>
                    <a:pt x="305" y="22"/>
                  </a:cubicBezTo>
                  <a:cubicBezTo>
                    <a:pt x="302" y="28"/>
                    <a:pt x="297" y="50"/>
                    <a:pt x="294" y="64"/>
                  </a:cubicBezTo>
                  <a:lnTo>
                    <a:pt x="280" y="120"/>
                  </a:lnTo>
                  <a:cubicBezTo>
                    <a:pt x="274" y="137"/>
                    <a:pt x="255" y="224"/>
                    <a:pt x="252" y="232"/>
                  </a:cubicBezTo>
                  <a:cubicBezTo>
                    <a:pt x="252" y="232"/>
                    <a:pt x="221" y="294"/>
                    <a:pt x="165" y="294"/>
                  </a:cubicBezTo>
                  <a:cubicBezTo>
                    <a:pt x="118" y="294"/>
                    <a:pt x="118" y="249"/>
                    <a:pt x="118" y="235"/>
                  </a:cubicBezTo>
                  <a:cubicBezTo>
                    <a:pt x="118" y="199"/>
                    <a:pt x="134" y="154"/>
                    <a:pt x="157" y="101"/>
                  </a:cubicBezTo>
                  <a:cubicBezTo>
                    <a:pt x="165" y="78"/>
                    <a:pt x="168" y="70"/>
                    <a:pt x="168" y="59"/>
                  </a:cubicBezTo>
                  <a:cubicBezTo>
                    <a:pt x="168" y="25"/>
                    <a:pt x="140" y="0"/>
                    <a:pt x="101" y="0"/>
                  </a:cubicBezTo>
                  <a:cubicBezTo>
                    <a:pt x="31" y="0"/>
                    <a:pt x="0" y="95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5" y="104"/>
                  </a:cubicBezTo>
                  <a:cubicBezTo>
                    <a:pt x="42" y="48"/>
                    <a:pt x="73" y="20"/>
                    <a:pt x="98" y="20"/>
                  </a:cubicBezTo>
                  <a:cubicBezTo>
                    <a:pt x="112" y="20"/>
                    <a:pt x="118" y="28"/>
                    <a:pt x="118" y="45"/>
                  </a:cubicBezTo>
                  <a:cubicBezTo>
                    <a:pt x="118" y="59"/>
                    <a:pt x="109" y="76"/>
                    <a:pt x="106" y="84"/>
                  </a:cubicBezTo>
                  <a:cubicBezTo>
                    <a:pt x="73" y="168"/>
                    <a:pt x="67" y="193"/>
                    <a:pt x="67" y="224"/>
                  </a:cubicBezTo>
                  <a:cubicBezTo>
                    <a:pt x="67" y="235"/>
                    <a:pt x="67" y="269"/>
                    <a:pt x="92" y="291"/>
                  </a:cubicBezTo>
                  <a:cubicBezTo>
                    <a:pt x="115" y="308"/>
                    <a:pt x="146" y="313"/>
                    <a:pt x="162" y="313"/>
                  </a:cubicBezTo>
                  <a:cubicBezTo>
                    <a:pt x="190" y="313"/>
                    <a:pt x="216" y="302"/>
                    <a:pt x="238" y="283"/>
                  </a:cubicBezTo>
                  <a:cubicBezTo>
                    <a:pt x="230" y="319"/>
                    <a:pt x="221" y="350"/>
                    <a:pt x="193" y="383"/>
                  </a:cubicBezTo>
                  <a:cubicBezTo>
                    <a:pt x="174" y="406"/>
                    <a:pt x="146" y="428"/>
                    <a:pt x="109" y="428"/>
                  </a:cubicBezTo>
                  <a:cubicBezTo>
                    <a:pt x="104" y="428"/>
                    <a:pt x="73" y="428"/>
                    <a:pt x="59" y="406"/>
                  </a:cubicBezTo>
                  <a:cubicBezTo>
                    <a:pt x="95" y="400"/>
                    <a:pt x="95" y="367"/>
                    <a:pt x="95" y="367"/>
                  </a:cubicBezTo>
                  <a:cubicBezTo>
                    <a:pt x="95" y="344"/>
                    <a:pt x="76" y="341"/>
                    <a:pt x="67" y="341"/>
                  </a:cubicBezTo>
                  <a:cubicBezTo>
                    <a:pt x="50" y="341"/>
                    <a:pt x="28" y="355"/>
                    <a:pt x="28" y="386"/>
                  </a:cubicBezTo>
                  <a:cubicBezTo>
                    <a:pt x="28" y="423"/>
                    <a:pt x="62" y="448"/>
                    <a:pt x="109" y="448"/>
                  </a:cubicBezTo>
                  <a:cubicBezTo>
                    <a:pt x="179" y="448"/>
                    <a:pt x="266" y="392"/>
                    <a:pt x="288" y="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905494" y="2164279"/>
              <a:ext cx="4835076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429749" y="3588887"/>
            <a:ext cx="4834823" cy="956097"/>
            <a:chOff x="905748" y="3588886"/>
            <a:chExt cx="4834823" cy="956097"/>
          </a:xfrm>
        </p:grpSpPr>
        <p:sp>
          <p:nvSpPr>
            <p:cNvPr id="96" name="Freeform 95"/>
            <p:cNvSpPr/>
            <p:nvPr/>
          </p:nvSpPr>
          <p:spPr>
            <a:xfrm>
              <a:off x="2221128" y="4172363"/>
              <a:ext cx="2451045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7" h="1134">
                  <a:moveTo>
                    <a:pt x="4827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9657" y="0"/>
                  </a:lnTo>
                  <a:lnTo>
                    <a:pt x="9657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50319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986"/>
                  </a:moveTo>
                  <a:lnTo>
                    <a:pt x="137" y="947"/>
                  </a:lnTo>
                  <a:lnTo>
                    <a:pt x="39" y="947"/>
                  </a:lnTo>
                  <a:lnTo>
                    <a:pt x="39" y="39"/>
                  </a:lnTo>
                  <a:lnTo>
                    <a:pt x="137" y="39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2300833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>
              <a:off x="2444250" y="4371010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543754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678795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775507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98" y="39"/>
                  </a:lnTo>
                  <a:lnTo>
                    <a:pt x="98" y="947"/>
                  </a:lnTo>
                  <a:lnTo>
                    <a:pt x="0" y="947"/>
                  </a:lnTo>
                  <a:lnTo>
                    <a:pt x="0" y="986"/>
                  </a:lnTo>
                  <a:lnTo>
                    <a:pt x="137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922732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3182152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314148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449950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616213" y="4329804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3855835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990876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4091649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4297257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4569369" y="4230609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002713" y="3663665"/>
              <a:ext cx="4667799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90" h="1134">
                  <a:moveTo>
                    <a:pt x="9195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18390" y="0"/>
                  </a:lnTo>
                  <a:lnTo>
                    <a:pt x="18390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1012613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164661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21162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367984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534247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802298" y="3686302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992675" y="3686302"/>
              <a:ext cx="15052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42">
                  <a:moveTo>
                    <a:pt x="29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94" y="0"/>
                  </a:lnTo>
                  <a:lnTo>
                    <a:pt x="59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999783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171884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221884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2437651" y="3821107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689203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2805713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910294" y="3862312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3260080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395122" y="3662139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515948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6265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719017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3886041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4153331" y="3670024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4343962" y="3670024"/>
              <a:ext cx="580524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8" h="42">
                  <a:moveTo>
                    <a:pt x="114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288" y="0"/>
                  </a:lnTo>
                  <a:lnTo>
                    <a:pt x="22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35107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4562770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4820667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953677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000637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5212337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470234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587000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905748" y="3588886"/>
              <a:ext cx="4834823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012811" y="4743886"/>
            <a:ext cx="3524773" cy="1225961"/>
            <a:chOff x="1488810" y="4743885"/>
            <a:chExt cx="3524773" cy="1225961"/>
          </a:xfrm>
        </p:grpSpPr>
        <p:sp>
          <p:nvSpPr>
            <p:cNvPr id="146" name="Freeform 145"/>
            <p:cNvSpPr/>
            <p:nvPr/>
          </p:nvSpPr>
          <p:spPr>
            <a:xfrm>
              <a:off x="1687817" y="4806709"/>
              <a:ext cx="304933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14" h="1859">
                  <a:moveTo>
                    <a:pt x="6008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014" y="0"/>
                  </a:lnTo>
                  <a:lnTo>
                    <a:pt x="12014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1743662" y="4937699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697970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1829205" y="4957284"/>
              <a:ext cx="101281" cy="101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400">
                  <a:moveTo>
                    <a:pt x="213" y="213"/>
                  </a:moveTo>
                  <a:lnTo>
                    <a:pt x="381" y="213"/>
                  </a:lnTo>
                  <a:cubicBezTo>
                    <a:pt x="387" y="213"/>
                    <a:pt x="400" y="213"/>
                    <a:pt x="400" y="200"/>
                  </a:cubicBezTo>
                  <a:cubicBezTo>
                    <a:pt x="400" y="187"/>
                    <a:pt x="387" y="187"/>
                    <a:pt x="381" y="187"/>
                  </a:cubicBezTo>
                  <a:lnTo>
                    <a:pt x="213" y="187"/>
                  </a:lnTo>
                  <a:lnTo>
                    <a:pt x="213" y="20"/>
                  </a:lnTo>
                  <a:cubicBezTo>
                    <a:pt x="213" y="13"/>
                    <a:pt x="213" y="0"/>
                    <a:pt x="200" y="0"/>
                  </a:cubicBezTo>
                  <a:cubicBezTo>
                    <a:pt x="187" y="0"/>
                    <a:pt x="187" y="13"/>
                    <a:pt x="187" y="20"/>
                  </a:cubicBezTo>
                  <a:lnTo>
                    <a:pt x="187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0"/>
                  </a:cubicBezTo>
                  <a:cubicBezTo>
                    <a:pt x="0" y="213"/>
                    <a:pt x="13" y="213"/>
                    <a:pt x="20" y="213"/>
                  </a:cubicBezTo>
                  <a:lnTo>
                    <a:pt x="187" y="213"/>
                  </a:lnTo>
                  <a:lnTo>
                    <a:pt x="187" y="381"/>
                  </a:lnTo>
                  <a:cubicBezTo>
                    <a:pt x="187" y="387"/>
                    <a:pt x="187" y="400"/>
                    <a:pt x="200" y="400"/>
                  </a:cubicBezTo>
                  <a:cubicBezTo>
                    <a:pt x="213" y="400"/>
                    <a:pt x="213" y="389"/>
                    <a:pt x="213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1973130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2009935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13279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264026" y="5051138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481818" y="4806709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2656204" y="4806709"/>
              <a:ext cx="1494081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7" h="33">
                  <a:moveTo>
                    <a:pt x="294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5887" y="0"/>
                  </a:lnTo>
                  <a:lnTo>
                    <a:pt x="588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26757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742761" y="4992384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2840997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2968423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091787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176061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3250181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3391060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3600475" y="4903616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772323" y="4937699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3969554" y="4859359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3717240" y="5127443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3815983" y="5120066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594383" y="5070214"/>
              <a:ext cx="455890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7" h="33">
                  <a:moveTo>
                    <a:pt x="900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797" y="0"/>
                  </a:lnTo>
                  <a:lnTo>
                    <a:pt x="1797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40850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4173384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4210191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4382292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4580030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467141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673349" y="5449703"/>
              <a:ext cx="3163818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5" h="1859">
                  <a:moveTo>
                    <a:pt x="6233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465" y="0"/>
                  </a:lnTo>
                  <a:lnTo>
                    <a:pt x="12465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1729192" y="5559327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1683502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819559" y="5626475"/>
              <a:ext cx="92904" cy="7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29">
                  <a:moveTo>
                    <a:pt x="345" y="29"/>
                  </a:moveTo>
                  <a:cubicBezTo>
                    <a:pt x="354" y="29"/>
                    <a:pt x="367" y="29"/>
                    <a:pt x="367" y="15"/>
                  </a:cubicBezTo>
                  <a:cubicBezTo>
                    <a:pt x="367" y="0"/>
                    <a:pt x="356" y="0"/>
                    <a:pt x="345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9"/>
                    <a:pt x="13" y="29"/>
                    <a:pt x="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1960946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199775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2120609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2251842" y="5673530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2469634" y="5449703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2644020" y="5449703"/>
              <a:ext cx="1606277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9" h="33">
                  <a:moveTo>
                    <a:pt x="316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6329" y="0"/>
                  </a:lnTo>
                  <a:lnTo>
                    <a:pt x="632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2653919" y="5614775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2752153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893541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2955985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122501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332506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417206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501732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357585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3716733" y="5692606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3981992" y="552575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3929955" y="5749580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4028698" y="5741695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3920563" y="5692606"/>
              <a:ext cx="230484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33">
                  <a:moveTo>
                    <a:pt x="453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909" y="0"/>
                  </a:lnTo>
                  <a:lnTo>
                    <a:pt x="909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4184553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4273395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431020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4476718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4679280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4770915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1488810" y="4743885"/>
              <a:ext cx="3524773" cy="1225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223786">
                <a:alpha val="20000"/>
              </a:srgbClr>
            </a:solidFill>
            <a:ln w="0">
              <a:solidFill>
                <a:srgbClr val="666465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7727569" y="5218501"/>
            <a:ext cx="2323158" cy="798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hangingPunct="0"/>
            <a:r>
              <a:rPr lang="en-US" sz="1600" b="1" kern="1200" dirty="0">
                <a:latin typeface="Liberation Sans" pitchFamily="18"/>
                <a:ea typeface="Droid Sans Fallback" pitchFamily="2"/>
                <a:cs typeface="FreeSans" pitchFamily="2"/>
              </a:rPr>
              <a:t>linear </a:t>
            </a:r>
            <a:r>
              <a:rPr lang="en-US" sz="1600" kern="1200" dirty="0">
                <a:latin typeface="Liberation Sans" pitchFamily="18"/>
                <a:ea typeface="Droid Sans Fallback" pitchFamily="2"/>
                <a:cs typeface="FreeSans" pitchFamily="2"/>
              </a:rPr>
              <a:t>spin wave theory means ignoring the terms</a:t>
            </a:r>
          </a:p>
          <a:p>
            <a:pPr hangingPunct="0"/>
            <a:r>
              <a:rPr lang="en-US" sz="1600" kern="1200" dirty="0">
                <a:latin typeface="Liberation Sans" pitchFamily="18"/>
                <a:ea typeface="Droid Sans Fallback" pitchFamily="2"/>
                <a:cs typeface="FreeSans" pitchFamily="2"/>
              </a:rPr>
              <a:t>in </a:t>
            </a:r>
            <a:r>
              <a:rPr lang="en-US" sz="1600" kern="1200" dirty="0">
                <a:solidFill>
                  <a:srgbClr val="0000FF"/>
                </a:solidFill>
                <a:latin typeface="Liberation Sans" pitchFamily="18"/>
                <a:ea typeface="Droid Sans Fallback" pitchFamily="2"/>
                <a:cs typeface="FreeSans" pitchFamily="2"/>
              </a:rPr>
              <a:t>blue</a:t>
            </a:r>
            <a:r>
              <a:rPr lang="en-US" sz="1600" kern="1200" dirty="0">
                <a:latin typeface="Liberation Sans" pitchFamily="18"/>
                <a:ea typeface="Droid Sans Fallback" pitchFamily="2"/>
                <a:cs typeface="FreeSans" pitchFamily="2"/>
              </a:rPr>
              <a:t>.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2425941" y="6221398"/>
            <a:ext cx="6079383" cy="300895"/>
            <a:chOff x="901940" y="6221397"/>
            <a:chExt cx="6079383" cy="300895"/>
          </a:xfrm>
        </p:grpSpPr>
        <p:sp>
          <p:nvSpPr>
            <p:cNvPr id="209" name="Freeform 208"/>
            <p:cNvSpPr/>
            <p:nvPr/>
          </p:nvSpPr>
          <p:spPr>
            <a:xfrm>
              <a:off x="901940" y="6221397"/>
              <a:ext cx="6079383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51" h="1184">
                  <a:moveTo>
                    <a:pt x="11976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23951" y="0"/>
                  </a:lnTo>
                  <a:lnTo>
                    <a:pt x="23951" y="1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9730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914632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1088256" y="6330259"/>
              <a:ext cx="118542" cy="8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8" h="36">
                  <a:moveTo>
                    <a:pt x="440" y="36"/>
                  </a:moveTo>
                  <a:cubicBezTo>
                    <a:pt x="451" y="36"/>
                    <a:pt x="468" y="36"/>
                    <a:pt x="468" y="20"/>
                  </a:cubicBezTo>
                  <a:cubicBezTo>
                    <a:pt x="468" y="0"/>
                    <a:pt x="454" y="0"/>
                    <a:pt x="440" y="0"/>
                  </a:cubicBezTo>
                  <a:lnTo>
                    <a:pt x="28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6"/>
                    <a:pt x="17" y="36"/>
                    <a:pt x="28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1321278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158146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1716501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1834534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2056896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2069588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2194729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2425720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266458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2800383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29011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3344101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3285718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3452743" y="6269724"/>
              <a:ext cx="129203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509">
                  <a:moveTo>
                    <a:pt x="272" y="272"/>
                  </a:moveTo>
                  <a:lnTo>
                    <a:pt x="484" y="272"/>
                  </a:lnTo>
                  <a:cubicBezTo>
                    <a:pt x="493" y="272"/>
                    <a:pt x="510" y="272"/>
                    <a:pt x="510" y="255"/>
                  </a:cubicBezTo>
                  <a:cubicBezTo>
                    <a:pt x="510" y="238"/>
                    <a:pt x="493" y="238"/>
                    <a:pt x="484" y="238"/>
                  </a:cubicBezTo>
                  <a:lnTo>
                    <a:pt x="272" y="238"/>
                  </a:lnTo>
                  <a:lnTo>
                    <a:pt x="272" y="25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5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5" y="272"/>
                  </a:cubicBezTo>
                  <a:lnTo>
                    <a:pt x="238" y="272"/>
                  </a:lnTo>
                  <a:lnTo>
                    <a:pt x="238" y="484"/>
                  </a:lnTo>
                  <a:cubicBezTo>
                    <a:pt x="238" y="493"/>
                    <a:pt x="238" y="509"/>
                    <a:pt x="255" y="509"/>
                  </a:cubicBezTo>
                  <a:cubicBezTo>
                    <a:pt x="272" y="509"/>
                    <a:pt x="272" y="495"/>
                    <a:pt x="272" y="4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36895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3949501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4098756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4321371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1" name="Freeform 230"/>
            <p:cNvSpPr/>
            <p:nvPr/>
          </p:nvSpPr>
          <p:spPr>
            <a:xfrm>
              <a:off x="4333301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4459204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4690195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49290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5064604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516487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56078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5550193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5714933" y="6301009"/>
              <a:ext cx="80720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" h="313">
                  <a:moveTo>
                    <a:pt x="76" y="246"/>
                  </a:moveTo>
                  <a:cubicBezTo>
                    <a:pt x="92" y="227"/>
                    <a:pt x="104" y="213"/>
                    <a:pt x="165" y="168"/>
                  </a:cubicBezTo>
                  <a:cubicBezTo>
                    <a:pt x="179" y="154"/>
                    <a:pt x="230" y="112"/>
                    <a:pt x="252" y="95"/>
                  </a:cubicBezTo>
                  <a:cubicBezTo>
                    <a:pt x="294" y="53"/>
                    <a:pt x="319" y="17"/>
                    <a:pt x="319" y="8"/>
                  </a:cubicBezTo>
                  <a:cubicBezTo>
                    <a:pt x="319" y="0"/>
                    <a:pt x="311" y="0"/>
                    <a:pt x="308" y="0"/>
                  </a:cubicBezTo>
                  <a:cubicBezTo>
                    <a:pt x="302" y="0"/>
                    <a:pt x="300" y="0"/>
                    <a:pt x="297" y="6"/>
                  </a:cubicBezTo>
                  <a:cubicBezTo>
                    <a:pt x="274" y="39"/>
                    <a:pt x="260" y="50"/>
                    <a:pt x="244" y="50"/>
                  </a:cubicBezTo>
                  <a:cubicBezTo>
                    <a:pt x="235" y="50"/>
                    <a:pt x="224" y="48"/>
                    <a:pt x="204" y="28"/>
                  </a:cubicBezTo>
                  <a:cubicBezTo>
                    <a:pt x="179" y="6"/>
                    <a:pt x="165" y="0"/>
                    <a:pt x="148" y="0"/>
                  </a:cubicBezTo>
                  <a:cubicBezTo>
                    <a:pt x="92" y="0"/>
                    <a:pt x="56" y="62"/>
                    <a:pt x="56" y="81"/>
                  </a:cubicBezTo>
                  <a:cubicBezTo>
                    <a:pt x="56" y="87"/>
                    <a:pt x="62" y="90"/>
                    <a:pt x="67" y="90"/>
                  </a:cubicBezTo>
                  <a:cubicBezTo>
                    <a:pt x="76" y="90"/>
                    <a:pt x="78" y="87"/>
                    <a:pt x="81" y="81"/>
                  </a:cubicBezTo>
                  <a:cubicBezTo>
                    <a:pt x="90" y="56"/>
                    <a:pt x="129" y="53"/>
                    <a:pt x="140" y="53"/>
                  </a:cubicBezTo>
                  <a:cubicBezTo>
                    <a:pt x="157" y="53"/>
                    <a:pt x="174" y="59"/>
                    <a:pt x="185" y="62"/>
                  </a:cubicBezTo>
                  <a:cubicBezTo>
                    <a:pt x="221" y="70"/>
                    <a:pt x="227" y="70"/>
                    <a:pt x="244" y="70"/>
                  </a:cubicBezTo>
                  <a:cubicBezTo>
                    <a:pt x="227" y="87"/>
                    <a:pt x="213" y="101"/>
                    <a:pt x="148" y="154"/>
                  </a:cubicBezTo>
                  <a:cubicBezTo>
                    <a:pt x="95" y="196"/>
                    <a:pt x="76" y="213"/>
                    <a:pt x="62" y="227"/>
                  </a:cubicBezTo>
                  <a:cubicBezTo>
                    <a:pt x="20" y="269"/>
                    <a:pt x="0" y="299"/>
                    <a:pt x="0" y="305"/>
                  </a:cubicBezTo>
                  <a:cubicBezTo>
                    <a:pt x="0" y="313"/>
                    <a:pt x="8" y="313"/>
                    <a:pt x="11" y="313"/>
                  </a:cubicBezTo>
                  <a:cubicBezTo>
                    <a:pt x="20" y="313"/>
                    <a:pt x="20" y="311"/>
                    <a:pt x="22" y="305"/>
                  </a:cubicBezTo>
                  <a:cubicBezTo>
                    <a:pt x="42" y="280"/>
                    <a:pt x="64" y="263"/>
                    <a:pt x="87" y="263"/>
                  </a:cubicBezTo>
                  <a:cubicBezTo>
                    <a:pt x="95" y="263"/>
                    <a:pt x="106" y="266"/>
                    <a:pt x="126" y="283"/>
                  </a:cubicBezTo>
                  <a:cubicBezTo>
                    <a:pt x="146" y="302"/>
                    <a:pt x="160" y="313"/>
                    <a:pt x="182" y="313"/>
                  </a:cubicBezTo>
                  <a:cubicBezTo>
                    <a:pt x="258" y="313"/>
                    <a:pt x="302" y="230"/>
                    <a:pt x="302" y="204"/>
                  </a:cubicBezTo>
                  <a:cubicBezTo>
                    <a:pt x="302" y="196"/>
                    <a:pt x="297" y="196"/>
                    <a:pt x="291" y="196"/>
                  </a:cubicBezTo>
                  <a:cubicBezTo>
                    <a:pt x="283" y="196"/>
                    <a:pt x="283" y="199"/>
                    <a:pt x="280" y="207"/>
                  </a:cubicBezTo>
                  <a:cubicBezTo>
                    <a:pt x="266" y="244"/>
                    <a:pt x="224" y="260"/>
                    <a:pt x="190" y="260"/>
                  </a:cubicBezTo>
                  <a:cubicBezTo>
                    <a:pt x="176" y="260"/>
                    <a:pt x="157" y="255"/>
                    <a:pt x="140" y="252"/>
                  </a:cubicBezTo>
                  <a:cubicBezTo>
                    <a:pt x="109" y="244"/>
                    <a:pt x="104" y="244"/>
                    <a:pt x="90" y="244"/>
                  </a:cubicBezTo>
                  <a:cubicBezTo>
                    <a:pt x="90" y="244"/>
                    <a:pt x="78" y="244"/>
                    <a:pt x="76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59027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6165747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6396738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6635344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6767593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6902634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hangingPunct="0"/>
              <a:endParaRPr lang="en-US" sz="1800" kern="1200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4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/>
      <p:bldP spid="43" grpId="0" animBg="1"/>
      <p:bldP spid="44" grpId="0" animBg="1"/>
      <p:bldP spid="52" grpId="0"/>
      <p:bldP spid="20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060983"/>
          </a:xfrm>
        </p:spPr>
        <p:txBody>
          <a:bodyPr>
            <a:normAutofit fontScale="92500" lnSpcReduction="10000"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 err="1"/>
              <a:t>SpinW</a:t>
            </a:r>
            <a:r>
              <a:rPr lang="en-GB" sz="2000" dirty="0"/>
              <a:t> has a routine for running a Monte Carlo simulated annealing calculation to: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Optimise a magnetic structure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800" dirty="0"/>
              <a:t>Calculate physical properties (magnetisation, susceptibility, heat capacity)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GB" sz="2000" dirty="0"/>
              <a:t>Algorithm is: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Create a large ensemble / box of random spins using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en-GB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Partition this into non-interacting </a:t>
            </a:r>
            <a:r>
              <a:rPr lang="en-GB" sz="2000" dirty="0" err="1"/>
              <a:t>sublattices</a:t>
            </a:r>
            <a:r>
              <a:rPr lang="en-GB" sz="2000" dirty="0"/>
              <a:t>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Choose a starting simulated temperature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endParaRPr lang="en-GB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Calculate the initial energy </a:t>
            </a:r>
            <a:endParaRPr lang="en-GB" sz="2000" dirty="0" smtClean="0"/>
          </a:p>
          <a:p>
            <a:pPr marL="685800" lvl="1" indent="0">
              <a:spcAft>
                <a:spcPts val="600"/>
              </a:spcAft>
              <a:buNone/>
            </a:pPr>
            <a:endParaRPr lang="en-GB" sz="1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For each spin, choose a new random orientation</a:t>
            </a:r>
          </a:p>
          <a:p>
            <a:pPr marL="11430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Calculate the change in energy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Apply the Metropolis criteria: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Loop for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nMC</a:t>
            </a:r>
            <a:r>
              <a:rPr lang="en-GB" sz="2000" dirty="0"/>
              <a:t> steps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Lower the simulated temperature </a:t>
            </a:r>
            <a:r>
              <a:rPr lang="en-GB" sz="2000" i="1" dirty="0"/>
              <a:t>T </a:t>
            </a:r>
            <a:r>
              <a:rPr lang="en-GB" sz="2000" dirty="0"/>
              <a:t>by step</a:t>
            </a:r>
            <a:endParaRPr lang="en-GB" sz="2000" i="1" dirty="0"/>
          </a:p>
          <a:p>
            <a:pPr lvl="1" indent="0">
              <a:buNone/>
            </a:pPr>
            <a:r>
              <a:rPr lang="en-GB" sz="2000" dirty="0"/>
              <a:t>	    determined by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</a:t>
            </a:r>
            <a:r>
              <a:rPr lang="en-GB" sz="2000" dirty="0"/>
              <a:t> and loop until </a:t>
            </a:r>
            <a:r>
              <a:rPr lang="en-GB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endParaRPr lang="en-GB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95" y="3685107"/>
            <a:ext cx="1419048" cy="4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45" y="5018558"/>
            <a:ext cx="2857143" cy="2190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024480" y="4292868"/>
            <a:ext cx="4261442" cy="1031364"/>
            <a:chOff x="3679555" y="4266628"/>
            <a:chExt cx="4912354" cy="116801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679555" y="5434642"/>
              <a:ext cx="4912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574657" y="4266628"/>
              <a:ext cx="0" cy="11680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173339" y="4266628"/>
              <a:ext cx="141857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14174" y="3801978"/>
            <a:ext cx="2210296" cy="2098307"/>
            <a:chOff x="5382445" y="3641560"/>
            <a:chExt cx="3209464" cy="179308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58628" y="5434642"/>
              <a:ext cx="2133281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574657" y="3641560"/>
              <a:ext cx="17252" cy="1793082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82445" y="3641560"/>
              <a:ext cx="3202158" cy="0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22" y="4506645"/>
            <a:ext cx="3057143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dirty="0"/>
              <a:t> method of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dirty="0"/>
              <a:t> object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27530" y="1883950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8" y="3207665"/>
            <a:ext cx="4087483" cy="3065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80" y="3301684"/>
            <a:ext cx="3840192" cy="28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dirty="0"/>
              <a:t> method of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dirty="0"/>
              <a:t> object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27530" y="1883950"/>
            <a:ext cx="7336936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[-4 16]);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Removes units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0]);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',[50 50 1],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spinDim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2);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8" y="3207665"/>
            <a:ext cx="4087483" cy="3065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80" y="3301684"/>
            <a:ext cx="3840192" cy="2880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58" y="1261207"/>
            <a:ext cx="3689675" cy="55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4" y="3749288"/>
            <a:ext cx="3519313" cy="2639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dirty="0"/>
              <a:t> method to calculate physical properties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1960936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257" y="251046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844" y="3982549"/>
            <a:ext cx="2469284" cy="23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4" y="3749288"/>
            <a:ext cx="3519313" cy="2639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annealoop</a:t>
            </a:r>
            <a:r>
              <a:rPr lang="en-GB" dirty="0"/>
              <a:t> method to calculate physical properties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77273" y="1960936"/>
            <a:ext cx="7336936" cy="1954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sw_model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('chain', 2);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hChain.addmatrix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0 -0.2]), 'label', 'A');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hChain.addaniso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hChain.unit.kB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hChain.unit.muB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('verbosity',2, 'cool',@(T)(0.8*T),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100,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'nMC',1e3, 'nStat',0,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random',true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',[150 1 1]);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(0,5,40)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(5,0,40)];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hChain.annealloop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('x' ,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fieldSweep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',@(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obj.field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([0 0 x]), ...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'nMC',2e4 ,'nStat',1e4, 'tid',2, 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1e-2);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squeeze(sum(pStat.avgM,2))/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hChain.nmagext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pStat.x,M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(3,:),'g.-')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Field (T)');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('Magnetic moment'); legend('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M_z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257" y="2510466"/>
            <a:ext cx="7608498" cy="33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975" y="3955958"/>
            <a:ext cx="2000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948551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890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575304" y="-9144"/>
            <a:ext cx="8622792" cy="6867144"/>
          </a:xfrm>
          <a:custGeom>
            <a:avLst/>
            <a:gdLst>
              <a:gd name="connsiteX0" fmla="*/ 0 w 8622792"/>
              <a:gd name="connsiteY0" fmla="*/ 0 h 6867144"/>
              <a:gd name="connsiteX1" fmla="*/ 5276088 w 8622792"/>
              <a:gd name="connsiteY1" fmla="*/ 6867144 h 6867144"/>
              <a:gd name="connsiteX2" fmla="*/ 7708392 w 8622792"/>
              <a:gd name="connsiteY2" fmla="*/ 6848856 h 6867144"/>
              <a:gd name="connsiteX3" fmla="*/ 7690104 w 8622792"/>
              <a:gd name="connsiteY3" fmla="*/ 1289304 h 6867144"/>
              <a:gd name="connsiteX4" fmla="*/ 8622792 w 8622792"/>
              <a:gd name="connsiteY4" fmla="*/ 1280160 h 6867144"/>
              <a:gd name="connsiteX5" fmla="*/ 8613648 w 8622792"/>
              <a:gd name="connsiteY5" fmla="*/ 9144 h 6867144"/>
              <a:gd name="connsiteX6" fmla="*/ 0 w 8622792"/>
              <a:gd name="connsiteY6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2792" h="6867144">
                <a:moveTo>
                  <a:pt x="0" y="0"/>
                </a:moveTo>
                <a:lnTo>
                  <a:pt x="5276088" y="6867144"/>
                </a:lnTo>
                <a:lnTo>
                  <a:pt x="7708392" y="6848856"/>
                </a:lnTo>
                <a:lnTo>
                  <a:pt x="7690104" y="1289304"/>
                </a:lnTo>
                <a:lnTo>
                  <a:pt x="8622792" y="1280160"/>
                </a:lnTo>
                <a:lnTo>
                  <a:pt x="8613648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3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" name="Google Shape;41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800" y="5912400"/>
            <a:ext cx="394693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446" y="1750741"/>
            <a:ext cx="12192000" cy="51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356" y="2813050"/>
            <a:ext cx="74422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/>
          <p:nvPr/>
        </p:nvSpPr>
        <p:spPr>
          <a:xfrm>
            <a:off x="2448506" y="5904254"/>
            <a:ext cx="20753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@ISISNeutronMuon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278393" y="5904254"/>
            <a:ext cx="146945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isis.stfc.ac.uk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5263239" y="5904000"/>
            <a:ext cx="25333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STFC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1" descr="A close-up of a person's fac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75166" y="5994000"/>
            <a:ext cx="23633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00" y="138900"/>
            <a:ext cx="3626894" cy="186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Hamiltonian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10719460" cy="5320865"/>
          </a:xfrm>
        </p:spPr>
        <p:txBody>
          <a:bodyPr>
            <a:normAutofit fontScale="92500"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We could now substitute the Holstein-</a:t>
            </a:r>
            <a:r>
              <a:rPr lang="en-GB" dirty="0" err="1"/>
              <a:t>Primakoff</a:t>
            </a:r>
            <a:r>
              <a:rPr lang="en-GB" dirty="0"/>
              <a:t> operators back into the Hamiltonian, but then the maths gets complicated because of the dependence of the operators on the magnetic structure (spin orientation).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Instead we define a set of 3x3 rotation matrices </a:t>
            </a:r>
            <a:r>
              <a:rPr lang="en-GB" b="1" dirty="0" err="1"/>
              <a:t>R</a:t>
            </a:r>
            <a:r>
              <a:rPr lang="en-GB" baseline="-25000" dirty="0" err="1"/>
              <a:t>i</a:t>
            </a:r>
            <a:r>
              <a:rPr lang="en-GB" dirty="0"/>
              <a:t> which rotates all the spin to ferromagnetic alignment, e.g.: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Where </a:t>
            </a:r>
            <a:r>
              <a:rPr lang="en-GB" b="1" i="1" dirty="0"/>
              <a:t>S</a:t>
            </a:r>
            <a:r>
              <a:rPr lang="en-GB" i="1" baseline="-25000" dirty="0"/>
              <a:t>i</a:t>
            </a:r>
            <a:r>
              <a:rPr lang="en-GB" dirty="0"/>
              <a:t>’ are all ferromagnetic.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Remembering that: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If we define two sets of vectors </a:t>
            </a:r>
            <a:r>
              <a:rPr lang="en-GB" b="1" dirty="0" err="1"/>
              <a:t>u</a:t>
            </a:r>
            <a:r>
              <a:rPr lang="en-GB" baseline="-25000" dirty="0" err="1"/>
              <a:t>i</a:t>
            </a:r>
            <a:r>
              <a:rPr lang="en-GB" dirty="0"/>
              <a:t> formed from the first two columns of the matrix </a:t>
            </a:r>
            <a:r>
              <a:rPr lang="en-GB" b="1" dirty="0" err="1"/>
              <a:t>R</a:t>
            </a:r>
            <a:r>
              <a:rPr lang="en-GB" b="1" baseline="-25000" dirty="0" err="1"/>
              <a:t>i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v</a:t>
            </a:r>
            <a:r>
              <a:rPr lang="en-GB" baseline="-25000" dirty="0"/>
              <a:t>i</a:t>
            </a:r>
            <a:r>
              <a:rPr lang="en-GB" dirty="0"/>
              <a:t> formed from the third column as: 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2243138">
              <a:buFont typeface="Arial" panose="020B0604020202020204" pitchFamily="34" charset="0"/>
              <a:buChar char="•"/>
            </a:pPr>
            <a:r>
              <a:rPr lang="en-GB" dirty="0"/>
              <a:t>Then we have:</a:t>
            </a:r>
          </a:p>
          <a:p>
            <a:pPr marL="2243138">
              <a:buFont typeface="Arial" panose="020B0604020202020204" pitchFamily="34" charset="0"/>
              <a:buChar char="•"/>
            </a:pPr>
            <a:r>
              <a:rPr lang="en-GB" dirty="0"/>
              <a:t>Where the bar indicates complex conjugation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06" y="2788831"/>
            <a:ext cx="2256172" cy="539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53" y="3671153"/>
            <a:ext cx="5864308" cy="496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23" y="4669909"/>
            <a:ext cx="1333333" cy="4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16" y="5369601"/>
            <a:ext cx="360952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Hamiltonian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2"/>
            <a:ext cx="10719460" cy="5282365"/>
          </a:xfrm>
        </p:spPr>
        <p:txBody>
          <a:bodyPr>
            <a:normAutofit fontScale="77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Hamiltonian thus becomes: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terms in curly braces can be expressed as a vector of the H-P operators (basis states), giving: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sz="1050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Where </a:t>
            </a:r>
            <a:r>
              <a:rPr lang="en-GB" dirty="0" err="1"/>
              <a:t>H</a:t>
            </a:r>
            <a:r>
              <a:rPr lang="en-GB" baseline="-25000" dirty="0" err="1"/>
              <a:t>ij</a:t>
            </a:r>
            <a:r>
              <a:rPr lang="en-GB" i="1" dirty="0"/>
              <a:t> </a:t>
            </a:r>
            <a:r>
              <a:rPr lang="en-GB" dirty="0"/>
              <a:t>is a 2n x 2n matrix </a:t>
            </a:r>
            <a:r>
              <a:rPr lang="en-GB" dirty="0" err="1"/>
              <a:t>whoes</a:t>
            </a:r>
            <a:r>
              <a:rPr lang="en-GB" dirty="0"/>
              <a:t> matrix elements can be determined by the braced expressions above and is given in the </a:t>
            </a:r>
            <a:r>
              <a:rPr lang="en-GB" dirty="0" err="1"/>
              <a:t>SpinW</a:t>
            </a:r>
            <a:r>
              <a:rPr lang="en-GB" dirty="0"/>
              <a:t> paper.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The expression above will contain terms which mix spins at </a:t>
            </a:r>
            <a:r>
              <a:rPr lang="en-GB" i="1" dirty="0" err="1"/>
              <a:t>i</a:t>
            </a:r>
            <a:r>
              <a:rPr lang="en-GB" dirty="0"/>
              <a:t> and </a:t>
            </a:r>
            <a:r>
              <a:rPr lang="en-GB" i="1" dirty="0"/>
              <a:t>j</a:t>
            </a:r>
            <a:r>
              <a:rPr lang="en-GB" dirty="0"/>
              <a:t> – a Fourier Transform will separate this, e.g. as in: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2511425">
              <a:buFont typeface="Arial" panose="020B0604020202020204" pitchFamily="34" charset="0"/>
              <a:buChar char="•"/>
            </a:pPr>
            <a:r>
              <a:rPr lang="en-GB" dirty="0"/>
              <a:t>We now Fourier transform the Hamiltonian                                  and </a:t>
            </a:r>
            <a:r>
              <a:rPr lang="en-GB" dirty="0" err="1"/>
              <a:t>diagonalise</a:t>
            </a:r>
            <a:r>
              <a:rPr lang="en-GB" dirty="0"/>
              <a:t> it for every </a:t>
            </a:r>
            <a:r>
              <a:rPr lang="en-GB" b="1" i="1" dirty="0"/>
              <a:t>q</a:t>
            </a:r>
            <a:r>
              <a:rPr lang="en-GB" dirty="0"/>
              <a:t> point.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42" y="1686596"/>
            <a:ext cx="8733333" cy="6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31" y="2816167"/>
            <a:ext cx="1580952" cy="47619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55554" y="4540115"/>
            <a:ext cx="6230628" cy="1077347"/>
            <a:chOff x="1455508" y="4910412"/>
            <a:chExt cx="7363522" cy="12732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5508" y="4910412"/>
              <a:ext cx="6500397" cy="7292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8170" y="5641509"/>
              <a:ext cx="5750860" cy="54214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33" y="5897927"/>
            <a:ext cx="1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Incommensurate Structures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/>
              <a:t>Remember that we introduced a rotation matrix which rotates every spin into the ferromagnetic state – actually </a:t>
            </a:r>
            <a:r>
              <a:rPr lang="en-GB" sz="2000" dirty="0" err="1"/>
              <a:t>SpinW</a:t>
            </a:r>
            <a:r>
              <a:rPr lang="en-GB" sz="2000" dirty="0"/>
              <a:t> introduces two such rotations.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/>
              <a:t>The first applies to all spins within a crystalline unit cell and is used for the “incommensurate” (single-q) calculations.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/>
              <a:t>The second then rotates the spins within a unit cell into the ferromagnetic state.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/>
              <a:t>It turns out that for structures which can be described by a rotation from one unit cell to another, that the spin-spin correlation function (and hence INS intensity S(</a:t>
            </a:r>
            <a:r>
              <a:rPr lang="en-GB" sz="2000" b="1" i="1" dirty="0"/>
              <a:t>Q</a:t>
            </a:r>
            <a:r>
              <a:rPr lang="en-GB" sz="2000" dirty="0"/>
              <a:t>,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2000" dirty="0"/>
              <a:t>)) has three branches: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At </a:t>
            </a:r>
            <a:r>
              <a:rPr lang="en-GB" sz="1600" b="1" i="1" dirty="0"/>
              <a:t>Q</a:t>
            </a:r>
            <a:endParaRPr lang="en-GB" sz="16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GB" sz="1600" dirty="0"/>
              <a:t>At </a:t>
            </a:r>
            <a:r>
              <a:rPr lang="en-GB" sz="1600" b="1" i="1" dirty="0"/>
              <a:t>Q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± </a:t>
            </a:r>
            <a:r>
              <a:rPr lang="en-GB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GB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ordering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wavevector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 magnetic propagation vector</a:t>
            </a:r>
            <a:endParaRPr lang="en-GB" sz="1600" b="1" i="1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sz="2000" dirty="0"/>
              <a:t>Expressions for the spin-spin correlation function can be found in the </a:t>
            </a:r>
            <a:r>
              <a:rPr lang="en-GB" sz="2000" dirty="0" err="1"/>
              <a:t>SpinW</a:t>
            </a:r>
            <a:r>
              <a:rPr lang="en-GB" sz="2000" dirty="0"/>
              <a:t> paper: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9254" y="5325922"/>
            <a:ext cx="6361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S. </a:t>
            </a:r>
            <a:r>
              <a:rPr lang="en-GB" dirty="0" err="1">
                <a:hlinkClick r:id="rId2"/>
              </a:rPr>
              <a:t>Toth</a:t>
            </a:r>
            <a:r>
              <a:rPr lang="en-GB" dirty="0">
                <a:hlinkClick r:id="rId2"/>
              </a:rPr>
              <a:t> and B. Lake, </a:t>
            </a:r>
            <a:r>
              <a:rPr lang="en-GB" i="1" dirty="0">
                <a:hlinkClick r:id="rId2"/>
              </a:rPr>
              <a:t>J. Phys.: </a:t>
            </a:r>
            <a:r>
              <a:rPr lang="en-GB" i="1" dirty="0" err="1">
                <a:hlinkClick r:id="rId2"/>
              </a:rPr>
              <a:t>Condens</a:t>
            </a:r>
            <a:r>
              <a:rPr lang="en-GB" i="1" dirty="0">
                <a:hlinkClick r:id="rId2"/>
              </a:rPr>
              <a:t>. Matter</a:t>
            </a:r>
            <a:r>
              <a:rPr lang="en-GB" dirty="0">
                <a:hlinkClick r:id="rId2"/>
              </a:rPr>
              <a:t>, </a:t>
            </a:r>
            <a:r>
              <a:rPr lang="en-GB" b="1" dirty="0">
                <a:hlinkClick r:id="rId2"/>
              </a:rPr>
              <a:t>27 </a:t>
            </a:r>
            <a:r>
              <a:rPr lang="en-GB" dirty="0">
                <a:hlinkClick r:id="rId2"/>
              </a:rPr>
              <a:t>(2015) 166002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7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algn="ctr"/>
            <a:r>
              <a:rPr lang="en-GB" sz="4800" dirty="0" smtClean="0"/>
              <a:t>Questions so far?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94932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8DED1542C1943A1290884108DB0E9" ma:contentTypeVersion="2" ma:contentTypeDescription="Create a new document." ma:contentTypeScope="" ma:versionID="75948dd912159fd788ffcd9de450d66e">
  <xsd:schema xmlns:xsd="http://www.w3.org/2001/XMLSchema" xmlns:xs="http://www.w3.org/2001/XMLSchema" xmlns:p="http://schemas.microsoft.com/office/2006/metadata/properties" xmlns:ns2="84978530-c7a6-42d8-babd-8b8d2b751aa6" targetNamespace="http://schemas.microsoft.com/office/2006/metadata/properties" ma:root="true" ma:fieldsID="c49709bdc75a7754cac99811eaeb298a" ns2:_="">
    <xsd:import namespace="84978530-c7a6-42d8-babd-8b8d2b751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78530-c7a6-42d8-babd-8b8d2b751a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BFA9FD-3FBA-4858-A828-8FC9E7876A58}">
  <ds:schemaRefs>
    <ds:schemaRef ds:uri="84978530-c7a6-42d8-babd-8b8d2b751a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4A9CD3-1715-40A4-A7ED-40D8563902F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84978530-c7a6-42d8-babd-8b8d2b751aa6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40F081-B534-46A2-819D-E57C6B079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4864</Words>
  <Application>Microsoft Office PowerPoint</Application>
  <PresentationFormat>Widescreen</PresentationFormat>
  <Paragraphs>588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Liberation Serif</vt:lpstr>
      <vt:lpstr>Noto Sans Symbols</vt:lpstr>
      <vt:lpstr>Font and logo master</vt:lpstr>
      <vt:lpstr>PowerPoint Presentation</vt:lpstr>
      <vt:lpstr>Overview</vt:lpstr>
      <vt:lpstr>Hamiltonian</vt:lpstr>
      <vt:lpstr>Steps in a Spin Wave Calculation</vt:lpstr>
      <vt:lpstr>Holstein-Primakoff Transformation</vt:lpstr>
      <vt:lpstr>Hamiltonian</vt:lpstr>
      <vt:lpstr>Hamiltonian</vt:lpstr>
      <vt:lpstr>Incommensurate Structures</vt:lpstr>
      <vt:lpstr>PowerPoint Presentation</vt:lpstr>
      <vt:lpstr>SpinW</vt:lpstr>
      <vt:lpstr>SpinW</vt:lpstr>
      <vt:lpstr>SpinW – Getting Started</vt:lpstr>
      <vt:lpstr>SpinW – Getting Started</vt:lpstr>
      <vt:lpstr>SpinW – Getting Started</vt:lpstr>
      <vt:lpstr>SpinW – Getting Started</vt:lpstr>
      <vt:lpstr>PowerPoint Presentation</vt:lpstr>
      <vt:lpstr>SpinW – Magnetic Structures</vt:lpstr>
      <vt:lpstr>SpinW – Magnetic Structures</vt:lpstr>
      <vt:lpstr>SpinW – Magnetic Structures</vt:lpstr>
      <vt:lpstr>SpinW – Magnetic Structures</vt:lpstr>
      <vt:lpstr>SpinW – Magnetic Structures</vt:lpstr>
      <vt:lpstr>SpinW – Magnetic Structures</vt:lpstr>
      <vt:lpstr>SpinW – Magnetic Structures</vt:lpstr>
      <vt:lpstr>SpinW – Magnetic Structures</vt:lpstr>
      <vt:lpstr>SpinW – Magnetic Structures</vt:lpstr>
      <vt:lpstr>Magnetic Structures Optimisation</vt:lpstr>
      <vt:lpstr>PowerPoint Presentation</vt:lpstr>
      <vt:lpstr>Dispersion Calculations</vt:lpstr>
      <vt:lpstr>Dispersion Calculations</vt:lpstr>
      <vt:lpstr>Dispersion Calculations</vt:lpstr>
      <vt:lpstr>Powder Average</vt:lpstr>
      <vt:lpstr>PowerPoint Presentation</vt:lpstr>
      <vt:lpstr>Overview</vt:lpstr>
      <vt:lpstr>Recap</vt:lpstr>
      <vt:lpstr>Spin-spin correlation function</vt:lpstr>
      <vt:lpstr>Spin-spin correlation function</vt:lpstr>
      <vt:lpstr>Spin-spin correlation function</vt:lpstr>
      <vt:lpstr>Spin-spin correlation function</vt:lpstr>
      <vt:lpstr>Polarised neutron example</vt:lpstr>
      <vt:lpstr>Polarised neutron example</vt:lpstr>
      <vt:lpstr>Polarised neutron example</vt:lpstr>
      <vt:lpstr>Polarised neutron example</vt:lpstr>
      <vt:lpstr>PowerPoint Presentation</vt:lpstr>
      <vt:lpstr>Twinned Crystals</vt:lpstr>
      <vt:lpstr>Twinned Crystals</vt:lpstr>
      <vt:lpstr>Twinned Crystals</vt:lpstr>
      <vt:lpstr>Twinned Crystals</vt:lpstr>
      <vt:lpstr>Twinned Crystals</vt:lpstr>
      <vt:lpstr>Monte Carlo Simulations</vt:lpstr>
      <vt:lpstr>Monte Carlo Simulations</vt:lpstr>
      <vt:lpstr>Monte Carlo Simulations</vt:lpstr>
      <vt:lpstr>Monte Carlo Simulations</vt:lpstr>
      <vt:lpstr>Monte Carlo Simulations</vt:lpstr>
      <vt:lpstr>Monte Carlo Simulations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Le, Duc (STFC,RAL,ISIS)</cp:lastModifiedBy>
  <cp:revision>27</cp:revision>
  <dcterms:created xsi:type="dcterms:W3CDTF">2019-09-17T08:04:08Z</dcterms:created>
  <dcterms:modified xsi:type="dcterms:W3CDTF">2023-06-15T02:23:23Z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0x0101005038DED1542C1943A1290884108DB0E9</vt:lpwstr>
  </property>
  <property fmtid="{D5CDD505-2E9C-101B-9397-08002B2CF9AE}" pid="3" name="_dlc_DocIdItemGuid">
    <vt:lpwstr>7d6dd9f8-2757-4d2f-b6c5-c8fdb553a0d1</vt:lpwstr>
  </property>
</Properties>
</file>