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40"/>
  </p:notesMasterIdLst>
  <p:sldIdLst>
    <p:sldId id="331" r:id="rId5"/>
    <p:sldId id="370" r:id="rId6"/>
    <p:sldId id="333" r:id="rId7"/>
    <p:sldId id="371" r:id="rId8"/>
    <p:sldId id="372" r:id="rId9"/>
    <p:sldId id="373" r:id="rId10"/>
    <p:sldId id="376" r:id="rId11"/>
    <p:sldId id="375" r:id="rId12"/>
    <p:sldId id="377" r:id="rId13"/>
    <p:sldId id="378" r:id="rId14"/>
    <p:sldId id="379" r:id="rId15"/>
    <p:sldId id="380" r:id="rId16"/>
    <p:sldId id="382" r:id="rId17"/>
    <p:sldId id="344" r:id="rId18"/>
    <p:sldId id="345" r:id="rId19"/>
    <p:sldId id="346" r:id="rId20"/>
    <p:sldId id="347" r:id="rId21"/>
    <p:sldId id="348" r:id="rId22"/>
    <p:sldId id="349" r:id="rId23"/>
    <p:sldId id="350" r:id="rId24"/>
    <p:sldId id="351" r:id="rId25"/>
    <p:sldId id="352" r:id="rId26"/>
    <p:sldId id="383" r:id="rId27"/>
    <p:sldId id="354" r:id="rId28"/>
    <p:sldId id="355" r:id="rId29"/>
    <p:sldId id="356" r:id="rId30"/>
    <p:sldId id="357" r:id="rId31"/>
    <p:sldId id="358" r:id="rId32"/>
    <p:sldId id="359" r:id="rId33"/>
    <p:sldId id="360" r:id="rId34"/>
    <p:sldId id="361" r:id="rId35"/>
    <p:sldId id="362" r:id="rId36"/>
    <p:sldId id="363" r:id="rId37"/>
    <p:sldId id="381" r:id="rId38"/>
    <p:sldId id="276"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54">
          <p15:clr>
            <a:srgbClr val="A4A3A4"/>
          </p15:clr>
        </p15:guide>
        <p15:guide id="2" pos="688">
          <p15:clr>
            <a:srgbClr val="A4A3A4"/>
          </p15:clr>
        </p15:guide>
        <p15:guide id="3" orient="horz" pos="3997">
          <p15:clr>
            <a:srgbClr val="A4A3A4"/>
          </p15:clr>
        </p15:guide>
        <p15:guide id="4" pos="7355">
          <p15:clr>
            <a:srgbClr val="A4A3A4"/>
          </p15:clr>
        </p15:guide>
        <p15:guide id="5" pos="3840">
          <p15:clr>
            <a:srgbClr val="A4A3A4"/>
          </p15:clr>
        </p15:guide>
        <p15:guide id="6" orient="horz" pos="4065">
          <p15:clr>
            <a:srgbClr val="A4A3A4"/>
          </p15:clr>
        </p15:guide>
        <p15:guide id="7" pos="1980">
          <p15:clr>
            <a:srgbClr val="A4A3A4"/>
          </p15:clr>
        </p15:guide>
        <p15:guide id="8" orient="horz" pos="686">
          <p15:clr>
            <a:srgbClr val="A4A3A4"/>
          </p15:clr>
        </p15:guide>
        <p15:guide id="9" orient="horz" pos="232">
          <p15:clr>
            <a:srgbClr val="A4A3A4"/>
          </p15:clr>
        </p15:guide>
        <p15:guide id="10" pos="2275">
          <p15:clr>
            <a:srgbClr val="A4A3A4"/>
          </p15:clr>
        </p15:guide>
        <p15:guide id="11" pos="5790">
          <p15:clr>
            <a:srgbClr val="A4A3A4"/>
          </p15:clr>
        </p15:guide>
        <p15:guide id="12" orient="horz" pos="4156">
          <p15:clr>
            <a:srgbClr val="A4A3A4"/>
          </p15:clr>
        </p15:guide>
        <p15:guide id="13" orient="horz" pos="3657">
          <p15:clr>
            <a:srgbClr val="A4A3A4"/>
          </p15:clr>
        </p15:guide>
        <p15:guide id="14" pos="23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hFeZ9bPB5pZ+vMpCVUqb0ZtJqU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262"/>
    <a:srgbClr val="F08900"/>
    <a:srgbClr val="003088"/>
    <a:srgbClr val="1E5D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84F51-2D09-4FAC-8DA1-92910151F1A3}" v="31" dt="2022-11-18T11:00:11.346"/>
    <p1510:client id="{4B3354B3-F5B3-EAE2-D8F1-9EF0396B46B7}" v="62" dt="2022-11-18T11:01:15.288"/>
    <p1510:client id="{5D0201BC-B6D6-1D36-3A78-4F71B8B0BB2E}" v="167" dt="2022-11-17T09:58:51.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5" autoAdjust="0"/>
  </p:normalViewPr>
  <p:slideViewPr>
    <p:cSldViewPr snapToGrid="0">
      <p:cViewPr varScale="1">
        <p:scale>
          <a:sx n="105" d="100"/>
          <a:sy n="105" d="100"/>
        </p:scale>
        <p:origin x="714" y="108"/>
      </p:cViewPr>
      <p:guideLst>
        <p:guide orient="horz" pos="2954"/>
        <p:guide pos="688"/>
        <p:guide orient="horz" pos="3997"/>
        <p:guide pos="7355"/>
        <p:guide pos="3840"/>
        <p:guide orient="horz" pos="4065"/>
        <p:guide pos="1980"/>
        <p:guide orient="horz" pos="686"/>
        <p:guide orient="horz" pos="232"/>
        <p:guide pos="2275"/>
        <p:guide pos="5790"/>
        <p:guide orient="horz" pos="4156"/>
        <p:guide orient="horz" pos="3657"/>
        <p:guide pos="2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63" Type="http://customschemas.google.com/relationships/presentationmetadata" Target="metadata"/><Relationship Id="rId68"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6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6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a:t>The abstract pattern can be removed or repositioned if required. Be careful to ‘Send to Back’ so that it does not obscure any important information.</a:t>
            </a:r>
            <a:endParaRPr/>
          </a:p>
          <a:p>
            <a:pPr marL="0" lvl="0" indent="0" algn="l" rtl="0">
              <a:lnSpc>
                <a:spcPct val="100000"/>
              </a:lnSpc>
              <a:spcBef>
                <a:spcPts val="0"/>
              </a:spcBef>
              <a:spcAft>
                <a:spcPts val="0"/>
              </a:spcAft>
              <a:buSzPts val="1400"/>
              <a:buNone/>
            </a:pPr>
            <a:endParaRPr/>
          </a:p>
        </p:txBody>
      </p:sp>
      <p:sp>
        <p:nvSpPr>
          <p:cNvPr id="252" name="Google Shape;25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extLst>
      <p:ext uri="{BB962C8B-B14F-4D97-AF65-F5344CB8AC3E}">
        <p14:creationId xmlns:p14="http://schemas.microsoft.com/office/powerpoint/2010/main" val="42147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12</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354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a:t>The abstract pattern can be removed or repositioned if required. Be careful to ‘Send to Back’ so that it does not obscure any important information.</a:t>
            </a:r>
            <a:endParaRPr/>
          </a:p>
          <a:p>
            <a:pPr marL="0" lvl="0" indent="0" algn="l" rtl="0">
              <a:lnSpc>
                <a:spcPct val="100000"/>
              </a:lnSpc>
              <a:spcBef>
                <a:spcPts val="0"/>
              </a:spcBef>
              <a:spcAft>
                <a:spcPts val="0"/>
              </a:spcAft>
              <a:buSzPts val="1400"/>
              <a:buNone/>
            </a:pPr>
            <a:endParaRPr/>
          </a:p>
        </p:txBody>
      </p:sp>
      <p:sp>
        <p:nvSpPr>
          <p:cNvPr id="408" name="Google Shape;40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FFFFF"/>
        </a:solidFill>
        <a:effectLst/>
      </p:bgPr>
    </p:bg>
    <p:spTree>
      <p:nvGrpSpPr>
        <p:cNvPr id="1" name="Shape 17"/>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lvl1pPr>
              <a:defRPr sz="5600"/>
            </a:lvl1pPr>
          </a:lstStyle>
          <a:p>
            <a:pPr lvl="0"/>
            <a:r>
              <a:rPr/>
              <a:t>Title Text</a:t>
            </a:r>
          </a:p>
        </p:txBody>
      </p:sp>
      <p:sp>
        <p:nvSpPr>
          <p:cNvPr id="9" name="Shape 9"/>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Tree>
    <p:extLst>
      <p:ext uri="{BB962C8B-B14F-4D97-AF65-F5344CB8AC3E}">
        <p14:creationId xmlns:p14="http://schemas.microsoft.com/office/powerpoint/2010/main" val="34708872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9"/>
        <p:cNvGrpSpPr/>
        <p:nvPr/>
      </p:nvGrpSpPr>
      <p:grpSpPr>
        <a:xfrm>
          <a:off x="0" y="0"/>
          <a:ext cx="0" cy="0"/>
          <a:chOff x="0" y="0"/>
          <a:chExt cx="0" cy="0"/>
        </a:xfrm>
      </p:grpSpPr>
      <p:sp>
        <p:nvSpPr>
          <p:cNvPr id="32" name="Google Shape;3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 name="Google Shape;30;p30"/>
          <p:cNvSpPr txBox="1">
            <a:spLocks noGrp="1"/>
          </p:cNvSpPr>
          <p:nvPr>
            <p:ph type="title"/>
          </p:nvPr>
        </p:nvSpPr>
        <p:spPr>
          <a:xfrm>
            <a:off x="403172" y="345182"/>
            <a:ext cx="10732602" cy="74949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Google Shape;31;p30"/>
          <p:cNvSpPr txBox="1">
            <a:spLocks noGrp="1"/>
          </p:cNvSpPr>
          <p:nvPr>
            <p:ph type="body" idx="1"/>
          </p:nvPr>
        </p:nvSpPr>
        <p:spPr>
          <a:xfrm>
            <a:off x="416314" y="1387943"/>
            <a:ext cx="10719460" cy="4017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1000"/>
              </a:spcAft>
              <a:buSzPct val="100000"/>
              <a:buFont typeface="Courier New" panose="02070309020205020404" pitchFamily="49" charset="0"/>
              <a:buChar char="o"/>
              <a:defRPr sz="2400">
                <a:solidFill>
                  <a:srgbClr val="62626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Noto Sans Symbols"/>
              <a:buNone/>
              <a:defRPr sz="3200" b="0" i="0" u="none" strike="noStrike" cap="none">
                <a:solidFill>
                  <a:schemeClr val="accent4"/>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Noto Sans Symbols"/>
              <a:buNone/>
              <a:defRPr sz="2800" b="0" i="0" u="none" strike="noStrike" cap="none">
                <a:solidFill>
                  <a:schemeClr val="accent4"/>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Noto Sans Symbols"/>
              <a:buNone/>
              <a:defRPr sz="2400" b="0" i="0" u="none" strike="noStrike" cap="none">
                <a:solidFill>
                  <a:schemeClr val="accent4"/>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Noto Sans Symbols"/>
              <a:buNone/>
              <a:defRPr sz="2000" b="0" i="0" u="none" strike="noStrike" cap="none">
                <a:solidFill>
                  <a:schemeClr val="accent4"/>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Noto Sans Symbols"/>
              <a:buNone/>
              <a:defRPr sz="2000" b="0" i="0" u="none" strike="noStrike" cap="none">
                <a:solidFill>
                  <a:schemeClr val="accent4"/>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B78E2EC-DD22-41A3-B4A4-FD2687C6A93E}" type="slidenum">
              <a:t>‹#›</a:t>
            </a:fld>
            <a:endParaRPr lang="en-US"/>
          </a:p>
        </p:txBody>
      </p:sp>
    </p:spTree>
    <p:extLst>
      <p:ext uri="{BB962C8B-B14F-4D97-AF65-F5344CB8AC3E}">
        <p14:creationId xmlns:p14="http://schemas.microsoft.com/office/powerpoint/2010/main" val="409551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accent4"/>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accent4"/>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accent4"/>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accent4"/>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accent4"/>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C8C9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C8C9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C8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2" name="Picture 1"/>
          <p:cNvPicPr>
            <a:picLocks noChangeAspect="1"/>
          </p:cNvPicPr>
          <p:nvPr userDrawn="1"/>
        </p:nvPicPr>
        <p:blipFill>
          <a:blip r:embed="rId12"/>
          <a:stretch>
            <a:fillRect/>
          </a:stretch>
        </p:blipFill>
        <p:spPr>
          <a:xfrm>
            <a:off x="97200" y="5558685"/>
            <a:ext cx="2353242" cy="1213200"/>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4" r:id="rId2"/>
    <p:sldLayoutId id="2147483656" r:id="rId3"/>
    <p:sldLayoutId id="2147483657" r:id="rId4"/>
    <p:sldLayoutId id="2147483658" r:id="rId5"/>
    <p:sldLayoutId id="2147483660" r:id="rId6"/>
    <p:sldLayoutId id="2147483661" r:id="rId7"/>
    <p:sldLayoutId id="2147483662" r:id="rId8"/>
    <p:sldLayoutId id="2147483663" r:id="rId9"/>
    <p:sldLayoutId id="2147483664"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3657">
          <p15:clr>
            <a:srgbClr val="F26B43"/>
          </p15:clr>
        </p15:guide>
        <p15:guide id="4" orient="horz" pos="3997">
          <p15:clr>
            <a:srgbClr val="F26B43"/>
          </p15:clr>
        </p15:guide>
        <p15:guide id="5" orient="horz" pos="4156">
          <p15:clr>
            <a:srgbClr val="F26B43"/>
          </p15:clr>
        </p15:guide>
        <p15:guide id="6" pos="166">
          <p15:clr>
            <a:srgbClr val="F26B43"/>
          </p15:clr>
        </p15:guide>
        <p15:guide id="7" pos="778">
          <p15:clr>
            <a:srgbClr val="F26B43"/>
          </p15:clr>
        </p15:guide>
        <p15:guide id="8" pos="1504">
          <p15:clr>
            <a:srgbClr val="F26B43"/>
          </p15:clr>
        </p15:guide>
        <p15:guide id="9"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88/0370-1298/65/3/30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7" name="Freeform 6"/>
          <p:cNvSpPr/>
          <p:nvPr/>
        </p:nvSpPr>
        <p:spPr>
          <a:xfrm>
            <a:off x="4163568" y="-18288"/>
            <a:ext cx="8028432" cy="6876288"/>
          </a:xfrm>
          <a:custGeom>
            <a:avLst/>
            <a:gdLst>
              <a:gd name="connsiteX0" fmla="*/ 0 w 8028432"/>
              <a:gd name="connsiteY0" fmla="*/ 9144 h 6876288"/>
              <a:gd name="connsiteX1" fmla="*/ 5266944 w 8028432"/>
              <a:gd name="connsiteY1" fmla="*/ 6876288 h 6876288"/>
              <a:gd name="connsiteX2" fmla="*/ 5760720 w 8028432"/>
              <a:gd name="connsiteY2" fmla="*/ 6867144 h 6876288"/>
              <a:gd name="connsiteX3" fmla="*/ 5760720 w 8028432"/>
              <a:gd name="connsiteY3" fmla="*/ 1883664 h 6876288"/>
              <a:gd name="connsiteX4" fmla="*/ 8028432 w 8028432"/>
              <a:gd name="connsiteY4" fmla="*/ 1874520 h 6876288"/>
              <a:gd name="connsiteX5" fmla="*/ 8019288 w 8028432"/>
              <a:gd name="connsiteY5" fmla="*/ 0 h 6876288"/>
              <a:gd name="connsiteX6" fmla="*/ 0 w 8028432"/>
              <a:gd name="connsiteY6" fmla="*/ 9144 h 68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28432" h="6876288">
                <a:moveTo>
                  <a:pt x="0" y="9144"/>
                </a:moveTo>
                <a:lnTo>
                  <a:pt x="5266944" y="6876288"/>
                </a:lnTo>
                <a:lnTo>
                  <a:pt x="5760720" y="6867144"/>
                </a:lnTo>
                <a:lnTo>
                  <a:pt x="5760720" y="1883664"/>
                </a:lnTo>
                <a:lnTo>
                  <a:pt x="8028432" y="1874520"/>
                </a:lnTo>
                <a:lnTo>
                  <a:pt x="8019288" y="0"/>
                </a:lnTo>
                <a:lnTo>
                  <a:pt x="0" y="9144"/>
                </a:lnTo>
                <a:close/>
              </a:path>
            </a:pathLst>
          </a:custGeom>
          <a:solidFill>
            <a:srgbClr val="1E5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Google Shape;254;p2"/>
          <p:cNvSpPr txBox="1"/>
          <p:nvPr/>
        </p:nvSpPr>
        <p:spPr>
          <a:xfrm>
            <a:off x="970992" y="2339208"/>
            <a:ext cx="5745669" cy="1200288"/>
          </a:xfrm>
          <a:prstGeom prst="rect">
            <a:avLst/>
          </a:prstGeom>
          <a:noFill/>
          <a:ln>
            <a:noFill/>
          </a:ln>
        </p:spPr>
        <p:txBody>
          <a:bodyPr spcFirstLastPara="1" wrap="square" lIns="91425" tIns="45700" rIns="91425" bIns="45700" anchor="t" anchorCtr="0">
            <a:spAutoFit/>
          </a:bodyPr>
          <a:lstStyle/>
          <a:p>
            <a:pPr lvl="0">
              <a:buSzPts val="4800"/>
            </a:pPr>
            <a:r>
              <a:rPr lang="en-GB" sz="3600" b="1" dirty="0">
                <a:solidFill>
                  <a:srgbClr val="002060"/>
                </a:solidFill>
              </a:rPr>
              <a:t>Crystal field fitting with </a:t>
            </a:r>
            <a:r>
              <a:rPr lang="en-GB" sz="3600" b="1" dirty="0" err="1">
                <a:solidFill>
                  <a:srgbClr val="002060"/>
                </a:solidFill>
              </a:rPr>
              <a:t>Mantid</a:t>
            </a:r>
            <a:endParaRPr lang="en-GB" sz="3600" dirty="0"/>
          </a:p>
        </p:txBody>
      </p:sp>
      <p:sp>
        <p:nvSpPr>
          <p:cNvPr id="255" name="Google Shape;255;p2"/>
          <p:cNvSpPr/>
          <p:nvPr/>
        </p:nvSpPr>
        <p:spPr>
          <a:xfrm>
            <a:off x="970992" y="5002119"/>
            <a:ext cx="6975144"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rgbClr val="626262"/>
                </a:solidFill>
                <a:latin typeface="Arial"/>
                <a:ea typeface="Arial"/>
                <a:cs typeface="Arial"/>
                <a:sym typeface="Arial"/>
              </a:rPr>
              <a:t>M. D. </a:t>
            </a:r>
            <a:r>
              <a:rPr lang="en-GB" sz="2400" b="1" i="0" u="none" strike="noStrike" cap="none" dirty="0" smtClean="0">
                <a:solidFill>
                  <a:srgbClr val="626262"/>
                </a:solidFill>
                <a:latin typeface="Arial"/>
                <a:ea typeface="Arial"/>
                <a:cs typeface="Arial"/>
                <a:sym typeface="Arial"/>
              </a:rPr>
              <a:t>Le</a:t>
            </a:r>
            <a:endParaRPr lang="en-GB" sz="2400" dirty="0">
              <a:solidFill>
                <a:srgbClr val="626262"/>
              </a:solidFill>
            </a:endParaRPr>
          </a:p>
          <a:p>
            <a:pPr marL="0" marR="0" lvl="0" indent="0" algn="l" rtl="0">
              <a:lnSpc>
                <a:spcPct val="100000"/>
              </a:lnSpc>
              <a:spcBef>
                <a:spcPts val="0"/>
              </a:spcBef>
              <a:spcAft>
                <a:spcPts val="0"/>
              </a:spcAft>
              <a:buClr>
                <a:srgbClr val="000000"/>
              </a:buClr>
              <a:buSzPts val="2400"/>
              <a:buFont typeface="Arial"/>
              <a:buNone/>
            </a:pPr>
            <a:endParaRPr lang="en-GB" sz="2400" dirty="0">
              <a:solidFill>
                <a:srgbClr val="626262"/>
              </a:solidFill>
            </a:endParaRPr>
          </a:p>
          <a:p>
            <a:pPr lvl="0">
              <a:buSzPts val="2400"/>
            </a:pPr>
            <a:r>
              <a:rPr lang="en-GB" sz="2400" dirty="0">
                <a:solidFill>
                  <a:srgbClr val="626262"/>
                </a:solidFill>
              </a:rPr>
              <a:t>India-RAL Neutron and Muon Science Meeting</a:t>
            </a:r>
            <a:endParaRPr lang="en-GB" dirty="0"/>
          </a:p>
        </p:txBody>
      </p:sp>
      <p:pic>
        <p:nvPicPr>
          <p:cNvPr id="13" name="Picture 12"/>
          <p:cNvPicPr>
            <a:picLocks noChangeAspect="1"/>
          </p:cNvPicPr>
          <p:nvPr/>
        </p:nvPicPr>
        <p:blipFill>
          <a:blip r:embed="rId3"/>
          <a:stretch>
            <a:fillRect/>
          </a:stretch>
        </p:blipFill>
        <p:spPr>
          <a:xfrm>
            <a:off x="151200" y="138900"/>
            <a:ext cx="3626894" cy="18684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55011" y="2228849"/>
            <a:ext cx="5925314" cy="3332988"/>
          </a:xfrm>
          <a:prstGeom prst="rect">
            <a:avLst/>
          </a:prstGeom>
        </p:spPr>
      </p:pic>
    </p:spTree>
    <p:extLst>
      <p:ext uri="{BB962C8B-B14F-4D97-AF65-F5344CB8AC3E}">
        <p14:creationId xmlns:p14="http://schemas.microsoft.com/office/powerpoint/2010/main" val="192241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Charge Model</a:t>
            </a:r>
            <a:endParaRPr lang="en-GB" dirty="0"/>
          </a:p>
        </p:txBody>
      </p:sp>
      <p:sp>
        <p:nvSpPr>
          <p:cNvPr id="3" name="Text Placeholder 2"/>
          <p:cNvSpPr>
            <a:spLocks noGrp="1"/>
          </p:cNvSpPr>
          <p:nvPr>
            <p:ph type="body" idx="1"/>
          </p:nvPr>
        </p:nvSpPr>
        <p:spPr>
          <a:xfrm>
            <a:off x="416314" y="1387941"/>
            <a:ext cx="10566111" cy="5725127"/>
          </a:xfrm>
        </p:spPr>
        <p:txBody>
          <a:bodyPr>
            <a:normAutofit/>
          </a:bodyPr>
          <a:lstStyle/>
          <a:p>
            <a:pPr indent="-457200">
              <a:buFont typeface="Arial" panose="020B0604020202020204" pitchFamily="34" charset="0"/>
              <a:buChar char="•"/>
            </a:pPr>
            <a:r>
              <a:rPr lang="en-GB" sz="2200" dirty="0"/>
              <a:t>In the </a:t>
            </a:r>
            <a:r>
              <a:rPr lang="en-GB" sz="2200" i="1" dirty="0"/>
              <a:t>point charge model</a:t>
            </a:r>
            <a:r>
              <a:rPr lang="en-GB" sz="2200" dirty="0"/>
              <a:t>, the neighbouring atoms are treated as point charges, so the potential acting on the electrons of the </a:t>
            </a:r>
            <a:r>
              <a:rPr lang="en-GB" sz="2200" dirty="0" err="1"/>
              <a:t>i</a:t>
            </a:r>
            <a:r>
              <a:rPr lang="en-GB" sz="2200" baseline="30000" dirty="0" err="1"/>
              <a:t>th</a:t>
            </a:r>
            <a:r>
              <a:rPr lang="en-GB" sz="2200" dirty="0"/>
              <a:t> atom is: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The potential can be expanded in terms of spherical harmonics: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So the Hamiltonian can be expressed as</a:t>
            </a:r>
            <a:r>
              <a:rPr lang="en-GB" sz="2200" dirty="0" smtClean="0"/>
              <a:t>:</a:t>
            </a:r>
          </a:p>
          <a:p>
            <a:pPr marL="0" indent="0">
              <a:buNone/>
            </a:pPr>
            <a:endParaRPr lang="en-GB" sz="2200" dirty="0" smtClean="0"/>
          </a:p>
          <a:p>
            <a:pPr marL="0" indent="0">
              <a:buNone/>
            </a:pPr>
            <a:endParaRPr lang="en-GB" sz="1500" dirty="0" smtClean="0"/>
          </a:p>
          <a:p>
            <a:pPr marL="2511425" indent="-457200">
              <a:buFont typeface="Arial" panose="020B0604020202020204" pitchFamily="34" charset="0"/>
              <a:buChar char="•"/>
            </a:pPr>
            <a:r>
              <a:rPr lang="en-GB" sz="2200" dirty="0"/>
              <a:t>The radial term can be separated from the angular term.</a:t>
            </a:r>
          </a:p>
          <a:p>
            <a:pPr marL="2511425" indent="-457200">
              <a:buFont typeface="Arial" panose="020B0604020202020204" pitchFamily="34" charset="0"/>
              <a:buChar char="•"/>
            </a:pPr>
            <a:r>
              <a:rPr lang="en-GB" sz="2200" dirty="0"/>
              <a:t>Actually the potential here is just like for the Hydrogen atom – the functions Ψ(</a:t>
            </a:r>
            <a:r>
              <a:rPr lang="en-GB" sz="2200" dirty="0" err="1"/>
              <a:t>θ,φ</a:t>
            </a:r>
            <a:r>
              <a:rPr lang="en-GB" sz="2200" dirty="0"/>
              <a:t>) are also spherical harmonics</a:t>
            </a:r>
            <a:r>
              <a:rPr lang="en-GB" sz="2200" dirty="0" smtClean="0"/>
              <a:t>.</a:t>
            </a:r>
          </a:p>
          <a:p>
            <a:pPr marL="2511425" indent="-457200">
              <a:buFont typeface="Arial" panose="020B0604020202020204" pitchFamily="34" charset="0"/>
              <a:buChar char="•"/>
            </a:pPr>
            <a:r>
              <a:rPr lang="en-GB" sz="2200" dirty="0"/>
              <a:t>We use the </a:t>
            </a:r>
            <a:r>
              <a:rPr lang="en-GB" sz="2200" i="1" dirty="0"/>
              <a:t>Wigner-</a:t>
            </a:r>
            <a:r>
              <a:rPr lang="en-GB" sz="2200" i="1" dirty="0" err="1"/>
              <a:t>Eckart</a:t>
            </a:r>
            <a:r>
              <a:rPr lang="en-GB" sz="2200" i="1" dirty="0"/>
              <a:t> Theorem</a:t>
            </a:r>
            <a:r>
              <a:rPr lang="en-GB" sz="2200" dirty="0"/>
              <a:t> to express this in terms of the angular momentum states</a:t>
            </a:r>
            <a:r>
              <a:rPr lang="en-GB" sz="2200" dirty="0" smtClean="0"/>
              <a:t>.</a:t>
            </a:r>
            <a:endParaRPr lang="en-GB"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476" y="2109621"/>
            <a:ext cx="2419048" cy="5619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5" y="3157168"/>
            <a:ext cx="2276190" cy="447619"/>
          </a:xfrm>
          <a:prstGeom prst="rect">
            <a:avLst/>
          </a:prstGeom>
        </p:spPr>
      </p:pic>
      <p:sp>
        <p:nvSpPr>
          <p:cNvPr id="10" name="Rectangle 9"/>
          <p:cNvSpPr/>
          <p:nvPr/>
        </p:nvSpPr>
        <p:spPr>
          <a:xfrm>
            <a:off x="6058680" y="4139773"/>
            <a:ext cx="2270747" cy="652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047" y="4220673"/>
            <a:ext cx="5352381" cy="571429"/>
          </a:xfrm>
          <a:prstGeom prst="rect">
            <a:avLst/>
          </a:prstGeom>
        </p:spPr>
      </p:pic>
    </p:spTree>
    <p:extLst>
      <p:ext uri="{BB962C8B-B14F-4D97-AF65-F5344CB8AC3E}">
        <p14:creationId xmlns:p14="http://schemas.microsoft.com/office/powerpoint/2010/main" val="972482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Charge Model</a:t>
            </a:r>
            <a:endParaRPr lang="en-GB" dirty="0"/>
          </a:p>
        </p:txBody>
      </p:sp>
      <p:sp>
        <p:nvSpPr>
          <p:cNvPr id="3" name="Text Placeholder 2"/>
          <p:cNvSpPr>
            <a:spLocks noGrp="1"/>
          </p:cNvSpPr>
          <p:nvPr>
            <p:ph type="body" idx="1"/>
          </p:nvPr>
        </p:nvSpPr>
        <p:spPr>
          <a:xfrm>
            <a:off x="416314" y="1387943"/>
            <a:ext cx="10719460" cy="4473842"/>
          </a:xfrm>
        </p:spPr>
        <p:txBody>
          <a:bodyPr>
            <a:normAutofit fontScale="92500" lnSpcReduction="20000"/>
          </a:bodyPr>
          <a:lstStyle/>
          <a:p>
            <a:pPr indent="-457200">
              <a:buFont typeface="Arial" panose="020B0604020202020204" pitchFamily="34" charset="0"/>
              <a:buChar char="•"/>
            </a:pPr>
            <a:endParaRPr lang="en-GB" dirty="0" smtClean="0"/>
          </a:p>
          <a:p>
            <a:pPr indent="-457200">
              <a:buFont typeface="Arial" panose="020B0604020202020204" pitchFamily="34" charset="0"/>
              <a:buChar char="•"/>
            </a:pPr>
            <a:r>
              <a:rPr lang="en-GB" dirty="0" smtClean="0"/>
              <a:t>In </a:t>
            </a:r>
            <a:r>
              <a:rPr lang="en-GB" dirty="0"/>
              <a:t>the </a:t>
            </a:r>
            <a:r>
              <a:rPr lang="en-GB" i="1" dirty="0"/>
              <a:t>point charge model</a:t>
            </a:r>
            <a:r>
              <a:rPr lang="en-GB" dirty="0"/>
              <a:t>, there is an expression for the radial term:</a:t>
            </a:r>
          </a:p>
          <a:p>
            <a:pPr indent="-457200">
              <a:buFont typeface="Arial" panose="020B0604020202020204" pitchFamily="34" charset="0"/>
              <a:buChar char="•"/>
            </a:pPr>
            <a:endParaRPr lang="en-GB" dirty="0"/>
          </a:p>
          <a:p>
            <a:pPr indent="-457200">
              <a:buFont typeface="Arial" panose="020B0604020202020204" pitchFamily="34" charset="0"/>
              <a:buChar char="•"/>
            </a:pPr>
            <a:endParaRPr lang="en-GB" dirty="0"/>
          </a:p>
          <a:p>
            <a:pPr indent="-457200">
              <a:buFont typeface="Arial" panose="020B0604020202020204" pitchFamily="34" charset="0"/>
              <a:buChar char="•"/>
            </a:pPr>
            <a:r>
              <a:rPr lang="en-GB" dirty="0"/>
              <a:t>But actually, it turns out to be not very accurate for most materials – instead the radial term is usually take as a </a:t>
            </a:r>
            <a:r>
              <a:rPr lang="en-GB" dirty="0" err="1"/>
              <a:t>fittable</a:t>
            </a:r>
            <a:r>
              <a:rPr lang="en-GB" dirty="0"/>
              <a:t> </a:t>
            </a:r>
            <a:r>
              <a:rPr lang="en-GB" i="1" dirty="0"/>
              <a:t>crystal field parameter</a:t>
            </a:r>
            <a:r>
              <a:rPr lang="en-GB" dirty="0"/>
              <a:t>.</a:t>
            </a:r>
          </a:p>
          <a:p>
            <a:pPr indent="-457200">
              <a:buFont typeface="Arial" panose="020B0604020202020204" pitchFamily="34" charset="0"/>
              <a:buChar char="•"/>
            </a:pPr>
            <a:r>
              <a:rPr lang="en-GB" dirty="0"/>
              <a:t>In addition, it turns out that if we use the spherical harmonic operators we need imaginary parameters, so instead Hermitian combinations called </a:t>
            </a:r>
            <a:r>
              <a:rPr lang="en-GB" i="1" dirty="0"/>
              <a:t>Stevens Operators </a:t>
            </a:r>
            <a:r>
              <a:rPr lang="en-GB" dirty="0"/>
              <a:t>are used instead:</a:t>
            </a:r>
          </a:p>
          <a:p>
            <a:pPr indent="-457200">
              <a:buFont typeface="Arial" panose="020B0604020202020204" pitchFamily="34" charset="0"/>
              <a:buChar char="•"/>
            </a:pPr>
            <a:endParaRPr lang="en-GB" dirty="0"/>
          </a:p>
          <a:p>
            <a:pPr indent="-457200">
              <a:buFont typeface="Arial" panose="020B0604020202020204" pitchFamily="34" charset="0"/>
              <a:buChar char="•"/>
            </a:pPr>
            <a:r>
              <a:rPr lang="en-GB" dirty="0"/>
              <a:t>This defines a matrix whose eigenvalues are the crystal field energies and eigenvectors can be used to compute the inelastic neutron cross-sections.</a:t>
            </a:r>
          </a:p>
          <a:p>
            <a:endParaRPr lang="en-GB" dirty="0"/>
          </a:p>
          <a:p>
            <a:pPr indent="-457200">
              <a:buFont typeface="Arial" panose="020B0604020202020204" pitchFamily="34" charset="0"/>
              <a:buChar char="•"/>
            </a:pPr>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286" y="2184299"/>
            <a:ext cx="3971429" cy="6380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668" y="4453303"/>
            <a:ext cx="1866666" cy="447619"/>
          </a:xfrm>
          <a:prstGeom prst="rect">
            <a:avLst/>
          </a:prstGeom>
        </p:spPr>
      </p:pic>
      <p:grpSp>
        <p:nvGrpSpPr>
          <p:cNvPr id="6" name="Group 5"/>
          <p:cNvGrpSpPr/>
          <p:nvPr/>
        </p:nvGrpSpPr>
        <p:grpSpPr>
          <a:xfrm>
            <a:off x="6553200" y="1086043"/>
            <a:ext cx="2218990" cy="3670150"/>
            <a:chOff x="5029200" y="1028292"/>
            <a:chExt cx="2218990" cy="3670150"/>
          </a:xfrm>
        </p:grpSpPr>
        <p:sp>
          <p:nvSpPr>
            <p:cNvPr id="7" name="Rectangle 6"/>
            <p:cNvSpPr/>
            <p:nvPr/>
          </p:nvSpPr>
          <p:spPr>
            <a:xfrm>
              <a:off x="5029200" y="1028292"/>
              <a:ext cx="2218990" cy="66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216102" y="4375425"/>
              <a:ext cx="289231" cy="323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a:stCxn id="7" idx="2"/>
              <a:endCxn id="8" idx="0"/>
            </p:cNvCxnSpPr>
            <p:nvPr/>
          </p:nvCxnSpPr>
          <p:spPr>
            <a:xfrm flipH="1">
              <a:off x="5360718" y="1697892"/>
              <a:ext cx="777977" cy="2677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042913" y="1075667"/>
            <a:ext cx="2676120" cy="3693017"/>
            <a:chOff x="2518913" y="1017917"/>
            <a:chExt cx="2676120" cy="3693017"/>
          </a:xfrm>
        </p:grpSpPr>
        <p:sp>
          <p:nvSpPr>
            <p:cNvPr id="11" name="Rectangle 10"/>
            <p:cNvSpPr/>
            <p:nvPr/>
          </p:nvSpPr>
          <p:spPr>
            <a:xfrm>
              <a:off x="2518913" y="1017917"/>
              <a:ext cx="2441277" cy="66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606506" y="4387917"/>
              <a:ext cx="588527" cy="32301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a:stCxn id="11" idx="2"/>
              <a:endCxn id="12" idx="0"/>
            </p:cNvCxnSpPr>
            <p:nvPr/>
          </p:nvCxnSpPr>
          <p:spPr>
            <a:xfrm>
              <a:off x="3739552" y="1687517"/>
              <a:ext cx="1161218" cy="27004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10" y="1173829"/>
            <a:ext cx="5352381" cy="571429"/>
          </a:xfrm>
          <a:prstGeom prst="rect">
            <a:avLst/>
          </a:prstGeom>
        </p:spPr>
      </p:pic>
    </p:spTree>
    <p:extLst>
      <p:ext uri="{BB962C8B-B14F-4D97-AF65-F5344CB8AC3E}">
        <p14:creationId xmlns:p14="http://schemas.microsoft.com/office/powerpoint/2010/main" val="40460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Crystal Field Hamiltonian</a:t>
            </a:r>
            <a:endParaRPr lang="en-GB" dirty="0"/>
          </a:p>
        </p:txBody>
      </p:sp>
      <p:sp>
        <p:nvSpPr>
          <p:cNvPr id="3" name="Text Placeholder 2"/>
          <p:cNvSpPr>
            <a:spLocks noGrp="1"/>
          </p:cNvSpPr>
          <p:nvPr>
            <p:ph type="body" idx="1"/>
          </p:nvPr>
        </p:nvSpPr>
        <p:spPr/>
        <p:txBody>
          <a:bodyPr>
            <a:normAutofit fontScale="85000" lnSpcReduction="20000"/>
          </a:bodyPr>
          <a:lstStyle/>
          <a:p>
            <a:pPr indent="-457200">
              <a:buFont typeface="Arial" panose="020B0604020202020204" pitchFamily="34" charset="0"/>
              <a:buChar char="•"/>
            </a:pPr>
            <a:r>
              <a:rPr lang="en-GB" dirty="0"/>
              <a:t>The crystal field Hamiltonian:</a:t>
            </a:r>
          </a:p>
          <a:p>
            <a:pPr indent="-457200">
              <a:buFont typeface="Arial" panose="020B0604020202020204" pitchFamily="34" charset="0"/>
              <a:buChar char="•"/>
            </a:pPr>
            <a:endParaRPr lang="en-GB" dirty="0"/>
          </a:p>
          <a:p>
            <a:pPr marL="114300" indent="0">
              <a:buNone/>
              <a:tabLst>
                <a:tab pos="449263" algn="l"/>
                <a:tab pos="1484313" algn="l"/>
                <a:tab pos="2398713" algn="l"/>
                <a:tab pos="3313113" algn="l"/>
                <a:tab pos="4227513" algn="l"/>
                <a:tab pos="5141913" algn="l"/>
                <a:tab pos="6056313" algn="l"/>
                <a:tab pos="6970713" algn="l"/>
                <a:tab pos="7885113" algn="l"/>
                <a:tab pos="8799513" algn="l"/>
                <a:tab pos="9713913" algn="l"/>
              </a:tabLst>
            </a:pPr>
            <a:r>
              <a:rPr lang="en-GB" dirty="0"/>
              <a:t>	</a:t>
            </a:r>
            <a:r>
              <a:rPr lang="en-GB" dirty="0" smtClean="0"/>
              <a:t>is </a:t>
            </a:r>
            <a:r>
              <a:rPr lang="en-GB" dirty="0"/>
              <a:t>generally applicable – even though the point charge model is not. </a:t>
            </a:r>
          </a:p>
          <a:p>
            <a:pPr indent="-457200">
              <a:buFont typeface="Arial" panose="020B0604020202020204" pitchFamily="34" charset="0"/>
              <a:buChar char="•"/>
            </a:pPr>
            <a:r>
              <a:rPr lang="en-GB" dirty="0"/>
              <a:t>This is because the spherical harmonic functions form a complete basis so it is possible to express the Hamiltonian in it and still be valid – the restrictions imposed by the symmetries of the crystal only limit the allowed angular terms (which </a:t>
            </a:r>
            <a:r>
              <a:rPr lang="en-GB" i="1" dirty="0" err="1"/>
              <a:t>A</a:t>
            </a:r>
            <a:r>
              <a:rPr lang="en-GB" i="1" baseline="-25000" dirty="0" err="1"/>
              <a:t>l</a:t>
            </a:r>
            <a:r>
              <a:rPr lang="en-GB" i="1" baseline="30000" dirty="0" err="1"/>
              <a:t>m</a:t>
            </a:r>
            <a:r>
              <a:rPr lang="en-GB" dirty="0"/>
              <a:t> are non-zero).</a:t>
            </a:r>
          </a:p>
          <a:p>
            <a:pPr indent="-457200">
              <a:buFont typeface="Arial" panose="020B0604020202020204" pitchFamily="34" charset="0"/>
              <a:buChar char="•"/>
            </a:pPr>
            <a:r>
              <a:rPr lang="en-GB" dirty="0"/>
              <a:t>So, the term </a:t>
            </a:r>
            <a:r>
              <a:rPr lang="en-GB" i="1" dirty="0" err="1"/>
              <a:t>A</a:t>
            </a:r>
            <a:r>
              <a:rPr lang="en-GB" i="1" baseline="-25000" dirty="0" err="1"/>
              <a:t>l</a:t>
            </a:r>
            <a:r>
              <a:rPr lang="en-GB" i="1" baseline="30000" dirty="0" err="1"/>
              <a:t>m</a:t>
            </a:r>
            <a:r>
              <a:rPr lang="en-GB" dirty="0"/>
              <a:t>&lt;</a:t>
            </a:r>
            <a:r>
              <a:rPr lang="en-GB" i="1" dirty="0" err="1"/>
              <a:t>r</a:t>
            </a:r>
            <a:r>
              <a:rPr lang="en-GB" i="1" baseline="30000" dirty="0" err="1"/>
              <a:t>l</a:t>
            </a:r>
            <a:r>
              <a:rPr lang="en-GB" dirty="0"/>
              <a:t>&gt; is usually taken as a single scalar </a:t>
            </a:r>
            <a:r>
              <a:rPr lang="en-GB" i="1" dirty="0" err="1"/>
              <a:t>B</a:t>
            </a:r>
            <a:r>
              <a:rPr lang="en-GB" i="1" baseline="-25000" dirty="0" err="1"/>
              <a:t>l</a:t>
            </a:r>
            <a:r>
              <a:rPr lang="en-GB" i="1" baseline="30000" dirty="0" err="1"/>
              <a:t>m</a:t>
            </a:r>
            <a:r>
              <a:rPr lang="en-GB" dirty="0"/>
              <a:t> and this is the quantity fitted to INS data.</a:t>
            </a:r>
          </a:p>
          <a:p>
            <a:pPr indent="-457200">
              <a:buFont typeface="Arial" panose="020B0604020202020204" pitchFamily="34" charset="0"/>
              <a:buChar char="•"/>
            </a:pPr>
            <a:endParaRPr lang="en-GB" dirty="0"/>
          </a:p>
          <a:p>
            <a:pPr indent="-457200">
              <a:buFont typeface="Arial" panose="020B0604020202020204" pitchFamily="34" charset="0"/>
              <a:buChar char="•"/>
            </a:pPr>
            <a:r>
              <a:rPr lang="en-GB" dirty="0">
                <a:solidFill>
                  <a:schemeClr val="bg1">
                    <a:lumMod val="65000"/>
                  </a:schemeClr>
                </a:solidFill>
              </a:rPr>
              <a:t>Mathematical expressions for the </a:t>
            </a:r>
            <a:r>
              <a:rPr lang="en-GB" i="1" dirty="0">
                <a:solidFill>
                  <a:schemeClr val="bg1">
                    <a:lumMod val="65000"/>
                  </a:schemeClr>
                </a:solidFill>
              </a:rPr>
              <a:t>O</a:t>
            </a:r>
            <a:r>
              <a:rPr lang="en-GB" i="1" baseline="-25000" dirty="0">
                <a:solidFill>
                  <a:schemeClr val="bg1">
                    <a:lumMod val="65000"/>
                  </a:schemeClr>
                </a:solidFill>
              </a:rPr>
              <a:t>l</a:t>
            </a:r>
            <a:r>
              <a:rPr lang="en-GB" i="1" baseline="30000" dirty="0">
                <a:solidFill>
                  <a:schemeClr val="bg1">
                    <a:lumMod val="65000"/>
                  </a:schemeClr>
                </a:solidFill>
              </a:rPr>
              <a:t>m</a:t>
            </a:r>
            <a:r>
              <a:rPr lang="en-GB" dirty="0">
                <a:solidFill>
                  <a:schemeClr val="bg1">
                    <a:lumMod val="65000"/>
                  </a:schemeClr>
                </a:solidFill>
              </a:rPr>
              <a:t> operators can be obtained by tensor operator techniques[1] or by replacing the </a:t>
            </a:r>
            <a:r>
              <a:rPr lang="en-GB" i="1" dirty="0" err="1">
                <a:solidFill>
                  <a:schemeClr val="bg1">
                    <a:lumMod val="65000"/>
                  </a:schemeClr>
                </a:solidFill>
              </a:rPr>
              <a:t>x,y,z</a:t>
            </a:r>
            <a:r>
              <a:rPr lang="en-GB" dirty="0">
                <a:solidFill>
                  <a:schemeClr val="bg1">
                    <a:lumMod val="65000"/>
                  </a:schemeClr>
                </a:solidFill>
              </a:rPr>
              <a:t> coordinates in the expression for spherical harmonics with </a:t>
            </a:r>
            <a:r>
              <a:rPr lang="en-GB" i="1" dirty="0" err="1">
                <a:solidFill>
                  <a:schemeClr val="bg1">
                    <a:lumMod val="65000"/>
                  </a:schemeClr>
                </a:solidFill>
              </a:rPr>
              <a:t>J</a:t>
            </a:r>
            <a:r>
              <a:rPr lang="en-GB" i="1" baseline="-25000" dirty="0" err="1">
                <a:solidFill>
                  <a:schemeClr val="bg1">
                    <a:lumMod val="65000"/>
                  </a:schemeClr>
                </a:solidFill>
              </a:rPr>
              <a:t>x</a:t>
            </a:r>
            <a:r>
              <a:rPr lang="en-GB" i="1" baseline="-25000" dirty="0">
                <a:solidFill>
                  <a:schemeClr val="bg1">
                    <a:lumMod val="65000"/>
                  </a:schemeClr>
                </a:solidFill>
              </a:rPr>
              <a:t> </a:t>
            </a:r>
            <a:r>
              <a:rPr lang="en-GB" i="1" dirty="0">
                <a:solidFill>
                  <a:schemeClr val="bg1">
                    <a:lumMod val="65000"/>
                  </a:schemeClr>
                </a:solidFill>
              </a:rPr>
              <a:t>, </a:t>
            </a:r>
            <a:r>
              <a:rPr lang="en-GB" i="1" dirty="0" err="1">
                <a:solidFill>
                  <a:schemeClr val="bg1">
                    <a:lumMod val="65000"/>
                  </a:schemeClr>
                </a:solidFill>
              </a:rPr>
              <a:t>J</a:t>
            </a:r>
            <a:r>
              <a:rPr lang="en-GB" i="1" baseline="-25000" dirty="0" err="1">
                <a:solidFill>
                  <a:schemeClr val="bg1">
                    <a:lumMod val="65000"/>
                  </a:schemeClr>
                </a:solidFill>
              </a:rPr>
              <a:t>y</a:t>
            </a:r>
            <a:r>
              <a:rPr lang="en-GB" i="1" baseline="-25000" dirty="0">
                <a:solidFill>
                  <a:schemeClr val="bg1">
                    <a:lumMod val="65000"/>
                  </a:schemeClr>
                </a:solidFill>
              </a:rPr>
              <a:t> </a:t>
            </a:r>
            <a:r>
              <a:rPr lang="en-GB" i="1" dirty="0">
                <a:solidFill>
                  <a:schemeClr val="bg1">
                    <a:lumMod val="65000"/>
                  </a:schemeClr>
                </a:solidFill>
              </a:rPr>
              <a:t>, </a:t>
            </a:r>
            <a:r>
              <a:rPr lang="en-GB" i="1" dirty="0" err="1">
                <a:solidFill>
                  <a:schemeClr val="bg1">
                    <a:lumMod val="65000"/>
                  </a:schemeClr>
                </a:solidFill>
              </a:rPr>
              <a:t>J</a:t>
            </a:r>
            <a:r>
              <a:rPr lang="en-GB" i="1" baseline="-25000" dirty="0" err="1">
                <a:solidFill>
                  <a:schemeClr val="bg1">
                    <a:lumMod val="65000"/>
                  </a:schemeClr>
                </a:solidFill>
              </a:rPr>
              <a:t>z</a:t>
            </a:r>
            <a:r>
              <a:rPr lang="en-GB" i="1" dirty="0">
                <a:solidFill>
                  <a:schemeClr val="bg1">
                    <a:lumMod val="65000"/>
                  </a:schemeClr>
                </a:solidFill>
              </a:rPr>
              <a:t> </a:t>
            </a:r>
            <a:r>
              <a:rPr lang="en-GB" dirty="0">
                <a:solidFill>
                  <a:schemeClr val="bg1">
                    <a:lumMod val="65000"/>
                  </a:schemeClr>
                </a:solidFill>
              </a:rPr>
              <a:t>angular momentum operators[2].</a:t>
            </a:r>
          </a:p>
          <a:p>
            <a:pPr indent="-457200">
              <a:buFont typeface="Arial" panose="020B0604020202020204" pitchFamily="34" charset="0"/>
              <a:buChar char="•"/>
            </a:pPr>
            <a:endParaRPr lang="en-GB" dirty="0"/>
          </a:p>
          <a:p>
            <a:pPr indent="-457200">
              <a:buFont typeface="Arial" panose="020B0604020202020204" pitchFamily="34" charset="0"/>
              <a:buChar char="•"/>
            </a:pPr>
            <a:endParaRPr lang="en-GB" dirty="0"/>
          </a:p>
          <a:p>
            <a:pPr indent="-457200">
              <a:buFont typeface="Arial" panose="020B0604020202020204" pitchFamily="34" charset="0"/>
              <a:buChar char="•"/>
            </a:pPr>
            <a:endParaRPr lang="en-GB" dirty="0"/>
          </a:p>
          <a:p>
            <a:pPr indent="-457200">
              <a:buFont typeface="Arial" panose="020B0604020202020204" pitchFamily="34" charset="0"/>
              <a:buChar char="•"/>
            </a:pP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667" y="1517697"/>
            <a:ext cx="1866667" cy="447619"/>
          </a:xfrm>
          <a:prstGeom prst="rect">
            <a:avLst/>
          </a:prstGeom>
        </p:spPr>
      </p:pic>
      <p:sp>
        <p:nvSpPr>
          <p:cNvPr id="5" name="TextBox 4"/>
          <p:cNvSpPr txBox="1"/>
          <p:nvPr/>
        </p:nvSpPr>
        <p:spPr>
          <a:xfrm>
            <a:off x="3982860" y="5432595"/>
            <a:ext cx="7241085" cy="523220"/>
          </a:xfrm>
          <a:prstGeom prst="rect">
            <a:avLst/>
          </a:prstGeom>
          <a:noFill/>
        </p:spPr>
        <p:txBody>
          <a:bodyPr wrap="none" rtlCol="0">
            <a:spAutoFit/>
          </a:bodyPr>
          <a:lstStyle/>
          <a:p>
            <a:r>
              <a:rPr lang="en-GB" dirty="0">
                <a:solidFill>
                  <a:schemeClr val="bg1">
                    <a:lumMod val="65000"/>
                  </a:schemeClr>
                </a:solidFill>
              </a:rPr>
              <a:t>[1] B.R. Judd, </a:t>
            </a:r>
            <a:r>
              <a:rPr lang="en-GB" i="1" dirty="0">
                <a:solidFill>
                  <a:schemeClr val="bg1">
                    <a:lumMod val="65000"/>
                  </a:schemeClr>
                </a:solidFill>
              </a:rPr>
              <a:t>Operator Techniques in Atomic Spectroscopy</a:t>
            </a:r>
            <a:r>
              <a:rPr lang="en-GB" dirty="0">
                <a:solidFill>
                  <a:schemeClr val="bg1">
                    <a:lumMod val="65000"/>
                  </a:schemeClr>
                </a:solidFill>
              </a:rPr>
              <a:t>, Princeton Univ. Press, 1998</a:t>
            </a:r>
          </a:p>
          <a:p>
            <a:r>
              <a:rPr lang="en-GB" dirty="0">
                <a:solidFill>
                  <a:schemeClr val="tx1">
                    <a:alpha val="50000"/>
                  </a:schemeClr>
                </a:solidFill>
                <a:hlinkClick r:id="rId4"/>
              </a:rPr>
              <a:t>[2] K.W.H. Stevens, </a:t>
            </a:r>
            <a:r>
              <a:rPr lang="en-GB" i="1" dirty="0">
                <a:solidFill>
                  <a:schemeClr val="tx1">
                    <a:alpha val="50000"/>
                  </a:schemeClr>
                </a:solidFill>
                <a:hlinkClick r:id="rId4"/>
              </a:rPr>
              <a:t>Proc. Phys. Soc. A</a:t>
            </a:r>
            <a:r>
              <a:rPr lang="en-GB" dirty="0">
                <a:solidFill>
                  <a:schemeClr val="tx1">
                    <a:alpha val="50000"/>
                  </a:schemeClr>
                </a:solidFill>
                <a:hlinkClick r:id="rId4"/>
              </a:rPr>
              <a:t> </a:t>
            </a:r>
            <a:r>
              <a:rPr lang="en-GB" b="1" dirty="0">
                <a:solidFill>
                  <a:schemeClr val="tx1">
                    <a:alpha val="50000"/>
                  </a:schemeClr>
                </a:solidFill>
                <a:hlinkClick r:id="rId4"/>
              </a:rPr>
              <a:t>65</a:t>
            </a:r>
            <a:r>
              <a:rPr lang="en-GB" dirty="0">
                <a:solidFill>
                  <a:schemeClr val="tx1">
                    <a:alpha val="50000"/>
                  </a:schemeClr>
                </a:solidFill>
                <a:hlinkClick r:id="rId4"/>
              </a:rPr>
              <a:t> (1952) 209</a:t>
            </a:r>
            <a:endParaRPr lang="en-GB" dirty="0">
              <a:solidFill>
                <a:schemeClr val="tx1">
                  <a:alpha val="50000"/>
                </a:schemeClr>
              </a:solidFill>
            </a:endParaRPr>
          </a:p>
        </p:txBody>
      </p:sp>
    </p:spTree>
    <p:extLst>
      <p:ext uri="{BB962C8B-B14F-4D97-AF65-F5344CB8AC3E}">
        <p14:creationId xmlns:p14="http://schemas.microsoft.com/office/powerpoint/2010/main" val="37312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ctr"/>
            <a:endParaRPr lang="en-GB" sz="4800" dirty="0"/>
          </a:p>
          <a:p>
            <a:pPr algn="ctr"/>
            <a:r>
              <a:rPr lang="en-GB" sz="4800" dirty="0" smtClean="0"/>
              <a:t>Questions so far?</a:t>
            </a:r>
            <a:endParaRPr lang="en-GB" sz="4800" dirty="0"/>
          </a:p>
        </p:txBody>
      </p:sp>
    </p:spTree>
    <p:extLst>
      <p:ext uri="{BB962C8B-B14F-4D97-AF65-F5344CB8AC3E}">
        <p14:creationId xmlns:p14="http://schemas.microsoft.com/office/powerpoint/2010/main" val="21793197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Mantid</a:t>
            </a:r>
            <a:r>
              <a:rPr lang="en-GB" dirty="0" smtClean="0"/>
              <a:t> Crystal Field Interface</a:t>
            </a:r>
            <a:endParaRPr lang="en-GB" dirty="0"/>
          </a:p>
        </p:txBody>
      </p:sp>
      <p:sp>
        <p:nvSpPr>
          <p:cNvPr id="3" name="Text Placeholder 2"/>
          <p:cNvSpPr>
            <a:spLocks noGrp="1"/>
          </p:cNvSpPr>
          <p:nvPr>
            <p:ph type="body" idx="1"/>
          </p:nvPr>
        </p:nvSpPr>
        <p:spPr>
          <a:xfrm>
            <a:off x="416314" y="1387942"/>
            <a:ext cx="10719460" cy="4406465"/>
          </a:xfrm>
        </p:spPr>
        <p:txBody>
          <a:bodyPr>
            <a:normAutofit fontScale="92500" lnSpcReduction="10000"/>
          </a:bodyPr>
          <a:lstStyle/>
          <a:p>
            <a:pPr indent="-457200">
              <a:buFont typeface="Arial" panose="020B0604020202020204" pitchFamily="34" charset="0"/>
              <a:buChar char="•"/>
            </a:pPr>
            <a:r>
              <a:rPr lang="en-GB" sz="2000" dirty="0" err="1">
                <a:latin typeface="+mn-lt"/>
              </a:rPr>
              <a:t>Mantid</a:t>
            </a:r>
            <a:r>
              <a:rPr lang="en-GB" sz="2000" dirty="0">
                <a:latin typeface="+mn-lt"/>
              </a:rPr>
              <a:t> includes a Python object-oriented command-line interface for calculating and fitting crystal field data.</a:t>
            </a:r>
          </a:p>
          <a:p>
            <a:pPr indent="-457200">
              <a:buFont typeface="Arial" panose="020B0604020202020204" pitchFamily="34" charset="0"/>
              <a:buChar char="•"/>
            </a:pPr>
            <a:r>
              <a:rPr lang="en-GB" sz="2000" dirty="0">
                <a:latin typeface="+mn-lt"/>
              </a:rPr>
              <a:t>It can handle multiple spectra and also physical properties (magnetisation, susceptibility and heat capacity) data.</a:t>
            </a:r>
          </a:p>
          <a:p>
            <a:pPr indent="-457200">
              <a:buFont typeface="Arial" panose="020B0604020202020204" pitchFamily="34" charset="0"/>
              <a:buChar char="•"/>
            </a:pPr>
            <a:r>
              <a:rPr lang="en-GB" sz="2000" dirty="0">
                <a:latin typeface="+mn-lt"/>
              </a:rPr>
              <a:t>For calculations it requires as input:</a:t>
            </a:r>
          </a:p>
          <a:p>
            <a:pPr marL="1143000" lvl="1" indent="-457200">
              <a:buFont typeface="Arial" panose="020B0604020202020204" pitchFamily="34" charset="0"/>
              <a:buChar char="•"/>
            </a:pPr>
            <a:r>
              <a:rPr lang="en-GB" sz="1800" dirty="0">
                <a:latin typeface="+mn-lt"/>
              </a:rPr>
              <a:t>The ion (only trivalent rare earths are supported).</a:t>
            </a:r>
          </a:p>
          <a:p>
            <a:pPr marL="1143000" lvl="1" indent="-457200">
              <a:buFont typeface="Arial" panose="020B0604020202020204" pitchFamily="34" charset="0"/>
              <a:buChar char="•"/>
            </a:pPr>
            <a:r>
              <a:rPr lang="en-GB" sz="1800" dirty="0">
                <a:latin typeface="+mn-lt"/>
              </a:rPr>
              <a:t>The local (point group) symmetry.</a:t>
            </a:r>
          </a:p>
          <a:p>
            <a:pPr marL="1143000" lvl="1" indent="-457200">
              <a:buFont typeface="Arial" panose="020B0604020202020204" pitchFamily="34" charset="0"/>
              <a:buChar char="•"/>
            </a:pPr>
            <a:r>
              <a:rPr lang="en-GB" sz="1800" dirty="0">
                <a:latin typeface="+mn-lt"/>
              </a:rPr>
              <a:t>A set of crystal field parameters.</a:t>
            </a:r>
          </a:p>
          <a:p>
            <a:pPr indent="-457200">
              <a:buFont typeface="Arial" panose="020B0604020202020204" pitchFamily="34" charset="0"/>
              <a:buChar char="•"/>
            </a:pPr>
            <a:r>
              <a:rPr lang="en-GB" sz="2000" dirty="0">
                <a:latin typeface="+mn-lt"/>
              </a:rPr>
              <a:t>As output it can calculate:</a:t>
            </a:r>
          </a:p>
          <a:p>
            <a:pPr marL="1143000" lvl="1" indent="-457200">
              <a:buFont typeface="Arial" panose="020B0604020202020204" pitchFamily="34" charset="0"/>
              <a:buChar char="•"/>
            </a:pPr>
            <a:r>
              <a:rPr lang="en-GB" sz="1800" dirty="0">
                <a:latin typeface="+mn-lt"/>
              </a:rPr>
              <a:t>The energy levels and eigenvectors</a:t>
            </a:r>
          </a:p>
          <a:p>
            <a:pPr marL="1143000" lvl="1" indent="-457200">
              <a:buFont typeface="Arial" panose="020B0604020202020204" pitchFamily="34" charset="0"/>
              <a:buChar char="•"/>
            </a:pPr>
            <a:r>
              <a:rPr lang="en-GB" sz="1800" dirty="0">
                <a:latin typeface="+mn-lt"/>
              </a:rPr>
              <a:t>INS intensities for each transition / INS spectra vs temperature</a:t>
            </a:r>
          </a:p>
          <a:p>
            <a:pPr marL="1143000" lvl="1" indent="-457200">
              <a:buFont typeface="Arial" panose="020B0604020202020204" pitchFamily="34" charset="0"/>
              <a:buChar char="•"/>
            </a:pPr>
            <a:r>
              <a:rPr lang="en-GB" sz="1800" dirty="0">
                <a:latin typeface="+mn-lt"/>
              </a:rPr>
              <a:t>Magnetic moment M(T) or M(H) [magnetisation]</a:t>
            </a:r>
          </a:p>
          <a:p>
            <a:pPr marL="1143000" lvl="1" indent="-457200">
              <a:buFont typeface="Arial" panose="020B0604020202020204" pitchFamily="34" charset="0"/>
              <a:buChar char="•"/>
            </a:pPr>
            <a:r>
              <a:rPr lang="en-GB" sz="1800" dirty="0">
                <a:latin typeface="+mn-lt"/>
              </a:rPr>
              <a:t>Susceptibility (van </a:t>
            </a:r>
            <a:r>
              <a:rPr lang="en-GB" sz="1800" dirty="0" err="1">
                <a:latin typeface="+mn-lt"/>
              </a:rPr>
              <a:t>Vleck</a:t>
            </a:r>
            <a:r>
              <a:rPr lang="en-GB" sz="1800" dirty="0">
                <a:latin typeface="+mn-lt"/>
              </a:rPr>
              <a:t> formula) </a:t>
            </a:r>
            <a:r>
              <a:rPr lang="el-GR" sz="1800" dirty="0">
                <a:latin typeface="+mn-lt"/>
              </a:rPr>
              <a:t>χ</a:t>
            </a:r>
            <a:r>
              <a:rPr lang="en-GB" sz="1800" dirty="0">
                <a:latin typeface="+mn-lt"/>
              </a:rPr>
              <a:t>(T)</a:t>
            </a:r>
          </a:p>
          <a:p>
            <a:pPr marL="1143000" lvl="1" indent="-457200">
              <a:buFont typeface="Arial" panose="020B0604020202020204" pitchFamily="34" charset="0"/>
              <a:buChar char="•"/>
            </a:pPr>
            <a:r>
              <a:rPr lang="en-GB" sz="1800" dirty="0">
                <a:latin typeface="+mn-lt"/>
              </a:rPr>
              <a:t>Heat capacity </a:t>
            </a:r>
            <a:r>
              <a:rPr lang="en-GB" sz="1800" dirty="0" err="1">
                <a:latin typeface="+mn-lt"/>
              </a:rPr>
              <a:t>C</a:t>
            </a:r>
            <a:r>
              <a:rPr lang="en-GB" sz="1800" baseline="-25000" dirty="0" err="1">
                <a:latin typeface="+mn-lt"/>
              </a:rPr>
              <a:t>p</a:t>
            </a:r>
            <a:r>
              <a:rPr lang="en-GB" sz="1800" dirty="0">
                <a:latin typeface="+mn-lt"/>
              </a:rPr>
              <a:t>(H,T)</a:t>
            </a:r>
          </a:p>
          <a:p>
            <a:pPr indent="-457200">
              <a:buFont typeface="Arial" panose="020B0604020202020204" pitchFamily="34" charset="0"/>
              <a:buChar char="•"/>
            </a:pPr>
            <a:endParaRPr lang="en-GB" sz="2000" dirty="0">
              <a:latin typeface="+mn-lt"/>
            </a:endParaRPr>
          </a:p>
        </p:txBody>
      </p:sp>
    </p:spTree>
    <p:extLst>
      <p:ext uri="{BB962C8B-B14F-4D97-AF65-F5344CB8AC3E}">
        <p14:creationId xmlns:p14="http://schemas.microsoft.com/office/powerpoint/2010/main" val="3304362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Starting a calculation</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6" name="TextBox 5"/>
          <p:cNvSpPr txBox="1"/>
          <p:nvPr/>
        </p:nvSpPr>
        <p:spPr>
          <a:xfrm>
            <a:off x="2471299" y="4118046"/>
            <a:ext cx="7336936" cy="292388"/>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e = </a:t>
            </a:r>
            <a:r>
              <a:rPr lang="en-GB" sz="1300" dirty="0" err="1">
                <a:latin typeface="Courier New" panose="02070309020205020404" pitchFamily="49" charset="0"/>
                <a:cs typeface="Courier New" panose="02070309020205020404" pitchFamily="49" charset="0"/>
              </a:rPr>
              <a:t>cf.getEigenvalues</a:t>
            </a:r>
            <a:r>
              <a:rPr lang="en-GB" sz="1300" dirty="0">
                <a:latin typeface="Courier New" panose="02070309020205020404" pitchFamily="49" charset="0"/>
                <a:cs typeface="Courier New" panose="02070309020205020404" pitchFamily="49" charset="0"/>
              </a:rPr>
              <a:t>()</a:t>
            </a:r>
          </a:p>
        </p:txBody>
      </p:sp>
      <p:grpSp>
        <p:nvGrpSpPr>
          <p:cNvPr id="9" name="Group 8"/>
          <p:cNvGrpSpPr/>
          <p:nvPr/>
        </p:nvGrpSpPr>
        <p:grpSpPr>
          <a:xfrm>
            <a:off x="3733718" y="2636541"/>
            <a:ext cx="5383609" cy="1383061"/>
            <a:chOff x="2209717" y="2931815"/>
            <a:chExt cx="5383609" cy="1383061"/>
          </a:xfrm>
        </p:grpSpPr>
        <p:pic>
          <p:nvPicPr>
            <p:cNvPr id="2" name="Picture 1"/>
            <p:cNvPicPr>
              <a:picLocks noChangeAspect="1"/>
            </p:cNvPicPr>
            <p:nvPr/>
          </p:nvPicPr>
          <p:blipFill>
            <a:blip r:embed="rId2"/>
            <a:stretch>
              <a:fillRect/>
            </a:stretch>
          </p:blipFill>
          <p:spPr>
            <a:xfrm>
              <a:off x="2209717" y="2931815"/>
              <a:ext cx="4800600" cy="13049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464" y="3286625"/>
              <a:ext cx="645862" cy="8611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2635" y="4188570"/>
              <a:ext cx="4331542" cy="126306"/>
            </a:xfrm>
            <a:prstGeom prst="rect">
              <a:avLst/>
            </a:prstGeom>
          </p:spPr>
        </p:pic>
      </p:grpSp>
      <p:pic>
        <p:nvPicPr>
          <p:cNvPr id="10" name="Picture 9"/>
          <p:cNvPicPr>
            <a:picLocks noChangeAspect="1"/>
          </p:cNvPicPr>
          <p:nvPr/>
        </p:nvPicPr>
        <p:blipFill>
          <a:blip r:embed="rId5"/>
          <a:stretch>
            <a:fillRect/>
          </a:stretch>
        </p:blipFill>
        <p:spPr>
          <a:xfrm>
            <a:off x="4224361" y="4499490"/>
            <a:ext cx="4124325" cy="180975"/>
          </a:xfrm>
          <a:prstGeom prst="rect">
            <a:avLst/>
          </a:prstGeom>
        </p:spPr>
      </p:pic>
      <p:sp>
        <p:nvSpPr>
          <p:cNvPr id="11" name="TextBox 10"/>
          <p:cNvSpPr txBox="1"/>
          <p:nvPr/>
        </p:nvSpPr>
        <p:spPr>
          <a:xfrm>
            <a:off x="2471299" y="4784796"/>
            <a:ext cx="7336936" cy="292388"/>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w = </a:t>
            </a:r>
            <a:r>
              <a:rPr lang="en-GB" sz="1300" dirty="0" err="1">
                <a:latin typeface="Courier New" panose="02070309020205020404" pitchFamily="49" charset="0"/>
                <a:cs typeface="Courier New" panose="02070309020205020404" pitchFamily="49" charset="0"/>
              </a:rPr>
              <a:t>cf.getEigenvectors</a:t>
            </a:r>
            <a:r>
              <a:rPr lang="en-GB" sz="1300" dirty="0">
                <a:latin typeface="Courier New" panose="02070309020205020404" pitchFamily="49" charset="0"/>
                <a:cs typeface="Courier New" panose="02070309020205020404" pitchFamily="49" charset="0"/>
              </a:rPr>
              <a:t>()</a:t>
            </a:r>
          </a:p>
        </p:txBody>
      </p:sp>
      <p:sp>
        <p:nvSpPr>
          <p:cNvPr id="5" name="TextBox 4"/>
          <p:cNvSpPr txBox="1"/>
          <p:nvPr/>
        </p:nvSpPr>
        <p:spPr>
          <a:xfrm>
            <a:off x="2465549" y="1765558"/>
            <a:ext cx="7336936" cy="892552"/>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['B40'] = -0.031</a:t>
            </a:r>
          </a:p>
          <a:p>
            <a:r>
              <a:rPr lang="en-GB" sz="1300" dirty="0">
                <a:latin typeface="Courier New" panose="02070309020205020404" pitchFamily="49" charset="0"/>
                <a:cs typeface="Courier New" panose="02070309020205020404" pitchFamily="49" charset="0"/>
              </a:rPr>
              <a:t>h = </a:t>
            </a:r>
            <a:r>
              <a:rPr lang="en-GB" sz="1300" dirty="0" err="1">
                <a:latin typeface="Courier New" panose="02070309020205020404" pitchFamily="49" charset="0"/>
                <a:cs typeface="Courier New" panose="02070309020205020404" pitchFamily="49" charset="0"/>
              </a:rPr>
              <a:t>cf.getHamiltonian</a:t>
            </a:r>
            <a:r>
              <a:rPr lang="en-GB" sz="1300" dirty="0">
                <a:latin typeface="Courier New" panose="02070309020205020404" pitchFamily="49" charset="0"/>
                <a:cs typeface="Courier New" panose="02070309020205020404" pitchFamily="49" charset="0"/>
              </a:rPr>
              <a:t>()</a:t>
            </a:r>
          </a:p>
        </p:txBody>
      </p:sp>
      <p:grpSp>
        <p:nvGrpSpPr>
          <p:cNvPr id="14" name="Group 13"/>
          <p:cNvGrpSpPr/>
          <p:nvPr/>
        </p:nvGrpSpPr>
        <p:grpSpPr>
          <a:xfrm>
            <a:off x="3733718" y="5169575"/>
            <a:ext cx="5383609" cy="1085850"/>
            <a:chOff x="2209717" y="5169575"/>
            <a:chExt cx="5383609" cy="1085850"/>
          </a:xfrm>
        </p:grpSpPr>
        <p:pic>
          <p:nvPicPr>
            <p:cNvPr id="12" name="Picture 11"/>
            <p:cNvPicPr>
              <a:picLocks noChangeAspect="1"/>
            </p:cNvPicPr>
            <p:nvPr/>
          </p:nvPicPr>
          <p:blipFill>
            <a:blip r:embed="rId6"/>
            <a:stretch>
              <a:fillRect/>
            </a:stretch>
          </p:blipFill>
          <p:spPr>
            <a:xfrm>
              <a:off x="2209717" y="5169575"/>
              <a:ext cx="4772025" cy="10858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464" y="5234300"/>
              <a:ext cx="645862" cy="861150"/>
            </a:xfrm>
            <a:prstGeom prst="rect">
              <a:avLst/>
            </a:prstGeom>
          </p:spPr>
        </p:pic>
      </p:grpSp>
      <p:grpSp>
        <p:nvGrpSpPr>
          <p:cNvPr id="27" name="Group 26"/>
          <p:cNvGrpSpPr/>
          <p:nvPr/>
        </p:nvGrpSpPr>
        <p:grpSpPr>
          <a:xfrm>
            <a:off x="4224360" y="4680464"/>
            <a:ext cx="3700440" cy="553836"/>
            <a:chOff x="2700360" y="4680464"/>
            <a:chExt cx="3700440" cy="553836"/>
          </a:xfrm>
        </p:grpSpPr>
        <p:cxnSp>
          <p:nvCxnSpPr>
            <p:cNvPr id="16" name="Straight Connector 15"/>
            <p:cNvCxnSpPr/>
            <p:nvPr/>
          </p:nvCxnSpPr>
          <p:spPr>
            <a:xfrm flipH="1">
              <a:off x="2700360" y="4680464"/>
              <a:ext cx="36669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457575" y="4680464"/>
              <a:ext cx="3048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200525" y="4680464"/>
              <a:ext cx="1905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943475" y="4680464"/>
              <a:ext cx="1524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638800" y="4680464"/>
              <a:ext cx="114300" cy="553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391275" y="4680464"/>
              <a:ext cx="9525" cy="55383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998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Calculating an INS spectrum</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65558"/>
            <a:ext cx="7336936" cy="892552"/>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p>
          <a:p>
            <a:r>
              <a:rPr lang="en-GB" sz="1300" dirty="0">
                <a:latin typeface="Courier New" panose="02070309020205020404" pitchFamily="49" charset="0"/>
                <a:cs typeface="Courier New" panose="02070309020205020404" pitchFamily="49" charset="0"/>
              </a:rPr>
              <a:t>                  B40=-0.031, Temperature=44)</a:t>
            </a:r>
          </a:p>
          <a:p>
            <a:r>
              <a:rPr lang="en-GB" sz="1300" dirty="0" err="1">
                <a:latin typeface="Courier New" panose="02070309020205020404" pitchFamily="49" charset="0"/>
                <a:cs typeface="Courier New" panose="02070309020205020404" pitchFamily="49" charset="0"/>
              </a:rPr>
              <a:t>cf.ToleranceIntensity</a:t>
            </a:r>
            <a:r>
              <a:rPr lang="en-GB" sz="1300" dirty="0">
                <a:latin typeface="Courier New" panose="02070309020205020404" pitchFamily="49" charset="0"/>
                <a:cs typeface="Courier New" panose="02070309020205020404" pitchFamily="49" charset="0"/>
              </a:rPr>
              <a:t> = 1</a:t>
            </a: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cf.getPeakList</a:t>
            </a:r>
            <a:r>
              <a:rPr lang="en-GB" sz="1300" dirty="0">
                <a:latin typeface="Courier New" panose="02070309020205020404" pitchFamily="49" charset="0"/>
                <a:cs typeface="Courier New" panose="02070309020205020404" pitchFamily="49" charset="0"/>
              </a:rPr>
              <a:t>())</a:t>
            </a:r>
          </a:p>
        </p:txBody>
      </p:sp>
      <p:pic>
        <p:nvPicPr>
          <p:cNvPr id="18" name="Picture 17"/>
          <p:cNvPicPr>
            <a:picLocks noChangeAspect="1"/>
          </p:cNvPicPr>
          <p:nvPr/>
        </p:nvPicPr>
        <p:blipFill>
          <a:blip r:embed="rId2"/>
          <a:stretch>
            <a:fillRect/>
          </a:stretch>
        </p:blipFill>
        <p:spPr>
          <a:xfrm>
            <a:off x="5167313" y="2676525"/>
            <a:ext cx="1838325" cy="361950"/>
          </a:xfrm>
          <a:prstGeom prst="rect">
            <a:avLst/>
          </a:prstGeom>
        </p:spPr>
      </p:pic>
      <p:pic>
        <p:nvPicPr>
          <p:cNvPr id="19" name="Picture 18"/>
          <p:cNvPicPr>
            <a:picLocks noChangeAspect="1"/>
          </p:cNvPicPr>
          <p:nvPr/>
        </p:nvPicPr>
        <p:blipFill>
          <a:blip r:embed="rId3"/>
          <a:stretch>
            <a:fillRect/>
          </a:stretch>
        </p:blipFill>
        <p:spPr>
          <a:xfrm>
            <a:off x="4280914" y="3987439"/>
            <a:ext cx="3630173" cy="2714634"/>
          </a:xfrm>
          <a:prstGeom prst="rect">
            <a:avLst/>
          </a:prstGeom>
        </p:spPr>
      </p:pic>
      <p:sp>
        <p:nvSpPr>
          <p:cNvPr id="6" name="TextBox 5"/>
          <p:cNvSpPr txBox="1"/>
          <p:nvPr/>
        </p:nvSpPr>
        <p:spPr>
          <a:xfrm>
            <a:off x="2471299" y="3070297"/>
            <a:ext cx="7336936" cy="1092607"/>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0.9</a:t>
            </a:r>
          </a:p>
          <a:p>
            <a:r>
              <a:rPr lang="en-GB" sz="1300" dirty="0" err="1">
                <a:latin typeface="Courier New" panose="02070309020205020404" pitchFamily="49" charset="0"/>
                <a:cs typeface="Courier New" panose="02070309020205020404" pitchFamily="49" charset="0"/>
              </a:rPr>
              <a:t>sp</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sp</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822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Including instrument resolution (FWHM vs energy from </a:t>
            </a:r>
            <a:r>
              <a:rPr lang="en-GB" sz="2000" dirty="0" err="1">
                <a:latin typeface="Courier New" panose="02070309020205020404" pitchFamily="49" charset="0"/>
                <a:cs typeface="Courier New" panose="02070309020205020404" pitchFamily="49" charset="0"/>
              </a:rPr>
              <a:t>PyChop</a:t>
            </a:r>
            <a:r>
              <a:rPr lang="en-GB" sz="2000" dirty="0">
                <a:latin typeface="+mn-lt"/>
              </a:rPr>
              <a:t>)</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65559"/>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PyChop</a:t>
            </a:r>
            <a:r>
              <a:rPr lang="en-GB" sz="1300" dirty="0">
                <a:latin typeface="Courier New" panose="02070309020205020404" pitchFamily="49" charset="0"/>
                <a:cs typeface="Courier New" panose="02070309020205020404" pitchFamily="49" charset="0"/>
              </a:rPr>
              <a:t> import PyChop2</a:t>
            </a:r>
          </a:p>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ResolutionModel</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marires</a:t>
            </a:r>
            <a:r>
              <a:rPr lang="en-GB" sz="1300" dirty="0">
                <a:latin typeface="Courier New" panose="02070309020205020404" pitchFamily="49" charset="0"/>
                <a:cs typeface="Courier New" panose="02070309020205020404" pitchFamily="49" charset="0"/>
              </a:rPr>
              <a:t> = PyChop2('MARI')</a:t>
            </a:r>
          </a:p>
          <a:p>
            <a:r>
              <a:rPr lang="en-GB" sz="1300" dirty="0" err="1">
                <a:latin typeface="Courier New" panose="02070309020205020404" pitchFamily="49" charset="0"/>
                <a:cs typeface="Courier New" panose="02070309020205020404" pitchFamily="49" charset="0"/>
              </a:rPr>
              <a:t>marires.setChopper</a:t>
            </a:r>
            <a:r>
              <a:rPr lang="en-GB" sz="1300" dirty="0">
                <a:latin typeface="Courier New" panose="02070309020205020404" pitchFamily="49" charset="0"/>
                <a:cs typeface="Courier New" panose="02070309020205020404" pitchFamily="49" charset="0"/>
              </a:rPr>
              <a:t>('S'); </a:t>
            </a:r>
            <a:r>
              <a:rPr lang="en-GB" sz="1300" dirty="0" err="1">
                <a:latin typeface="Courier New" panose="02070309020205020404" pitchFamily="49" charset="0"/>
                <a:cs typeface="Courier New" panose="02070309020205020404" pitchFamily="49" charset="0"/>
              </a:rPr>
              <a:t>marires.setFrequency</a:t>
            </a:r>
            <a:r>
              <a:rPr lang="en-GB" sz="1300" dirty="0">
                <a:latin typeface="Courier New" panose="02070309020205020404" pitchFamily="49" charset="0"/>
                <a:cs typeface="Courier New" panose="02070309020205020404" pitchFamily="49" charset="0"/>
              </a:rPr>
              <a:t>(400); </a:t>
            </a:r>
            <a:r>
              <a:rPr lang="en-GB" sz="1300" dirty="0" err="1">
                <a:latin typeface="Courier New" panose="02070309020205020404" pitchFamily="49" charset="0"/>
                <a:cs typeface="Courier New" panose="02070309020205020404" pitchFamily="49" charset="0"/>
              </a:rPr>
              <a:t>marires.setEi</a:t>
            </a:r>
            <a:r>
              <a:rPr lang="en-GB" sz="1300" dirty="0">
                <a:latin typeface="Courier New" panose="02070309020205020404" pitchFamily="49" charset="0"/>
                <a:cs typeface="Courier New" panose="02070309020205020404" pitchFamily="49" charset="0"/>
              </a:rPr>
              <a:t>(60)</a:t>
            </a:r>
          </a:p>
          <a:p>
            <a:r>
              <a:rPr lang="en-GB" sz="1300" dirty="0" err="1">
                <a:latin typeface="Courier New" panose="02070309020205020404" pitchFamily="49" charset="0"/>
                <a:cs typeface="Courier New" panose="02070309020205020404" pitchFamily="49" charset="0"/>
              </a:rPr>
              <a:t>rm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ResolutionModel</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marires.getResolution</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xstart</a:t>
            </a:r>
            <a:r>
              <a:rPr lang="en-GB" sz="1300" dirty="0">
                <a:latin typeface="Courier New" panose="02070309020205020404" pitchFamily="49" charset="0"/>
                <a:cs typeface="Courier New" panose="02070309020205020404" pitchFamily="49" charset="0"/>
              </a:rPr>
              <a:t>=0.0, </a:t>
            </a:r>
            <a:r>
              <a:rPr lang="en-GB" sz="1300" dirty="0" err="1">
                <a:latin typeface="Courier New" panose="02070309020205020404" pitchFamily="49" charset="0"/>
                <a:cs typeface="Courier New" panose="02070309020205020404" pitchFamily="49" charset="0"/>
              </a:rPr>
              <a:t>xend</a:t>
            </a:r>
            <a:r>
              <a:rPr lang="en-GB" sz="1300" dirty="0">
                <a:latin typeface="Courier New" panose="02070309020205020404" pitchFamily="49" charset="0"/>
                <a:cs typeface="Courier New" panose="02070309020205020404" pitchFamily="49" charset="0"/>
              </a:rPr>
              <a:t>=59.0, \</a:t>
            </a:r>
          </a:p>
          <a:p>
            <a:r>
              <a:rPr lang="en-GB" sz="1300" dirty="0">
                <a:latin typeface="Courier New" panose="02070309020205020404" pitchFamily="49" charset="0"/>
                <a:cs typeface="Courier New" panose="02070309020205020404" pitchFamily="49" charset="0"/>
              </a:rPr>
              <a:t>                     accuracy=0.01)</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B40=-0.031, \</a:t>
            </a:r>
          </a:p>
          <a:p>
            <a:r>
              <a:rPr lang="en-GB" sz="1300" dirty="0">
                <a:latin typeface="Courier New" panose="02070309020205020404" pitchFamily="49" charset="0"/>
                <a:cs typeface="Courier New" panose="02070309020205020404" pitchFamily="49" charset="0"/>
              </a:rPr>
              <a:t>                  Temperature=44.0, </a:t>
            </a:r>
            <a:r>
              <a:rPr lang="en-GB" sz="1300" dirty="0" err="1">
                <a:latin typeface="Courier New" panose="02070309020205020404" pitchFamily="49" charset="0"/>
                <a:cs typeface="Courier New" panose="02070309020205020404" pitchFamily="49" charset="0"/>
              </a:rPr>
              <a:t>ResolutionModel</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rm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p:txBody>
      </p:sp>
      <p:pic>
        <p:nvPicPr>
          <p:cNvPr id="10" name="Picture 9"/>
          <p:cNvPicPr>
            <a:picLocks noChangeAspect="1"/>
          </p:cNvPicPr>
          <p:nvPr/>
        </p:nvPicPr>
        <p:blipFill>
          <a:blip r:embed="rId2"/>
          <a:stretch>
            <a:fillRect/>
          </a:stretch>
        </p:blipFill>
        <p:spPr>
          <a:xfrm>
            <a:off x="4280914" y="3987439"/>
            <a:ext cx="3635685" cy="2718756"/>
          </a:xfrm>
          <a:prstGeom prst="rect">
            <a:avLst/>
          </a:prstGeom>
        </p:spPr>
      </p:pic>
    </p:spTree>
    <p:extLst>
      <p:ext uri="{BB962C8B-B14F-4D97-AF65-F5344CB8AC3E}">
        <p14:creationId xmlns:p14="http://schemas.microsoft.com/office/powerpoint/2010/main" val="246202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Materials with multiple sites</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65558"/>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cf_hex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Pr</a:t>
            </a:r>
            <a:r>
              <a:rPr lang="en-GB" sz="1300" dirty="0">
                <a:latin typeface="Courier New" panose="02070309020205020404" pitchFamily="49" charset="0"/>
                <a:cs typeface="Courier New" panose="02070309020205020404" pitchFamily="49" charset="0"/>
              </a:rPr>
              <a:t>', 'D3h', B20=19e-2, B40=-5.7e-4, B60=1e-4, \</a:t>
            </a:r>
          </a:p>
          <a:p>
            <a:r>
              <a:rPr lang="en-GB" sz="1300" dirty="0">
                <a:latin typeface="Courier New" panose="02070309020205020404" pitchFamily="49" charset="0"/>
                <a:cs typeface="Courier New" panose="02070309020205020404" pitchFamily="49" charset="0"/>
              </a:rPr>
              <a:t>                      B66=-9.6e-4, Temperature=2., FWHM=0.1)</a:t>
            </a:r>
          </a:p>
          <a:p>
            <a:r>
              <a:rPr lang="en-GB" sz="1300" dirty="0" err="1">
                <a:latin typeface="Courier New" panose="02070309020205020404" pitchFamily="49" charset="0"/>
                <a:cs typeface="Courier New" panose="02070309020205020404" pitchFamily="49" charset="0"/>
              </a:rPr>
              <a:t>cf_cub</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Pr</a:t>
            </a:r>
            <a:r>
              <a:rPr lang="en-GB" sz="1300" dirty="0">
                <a:latin typeface="Courier New" panose="02070309020205020404" pitchFamily="49" charset="0"/>
                <a:cs typeface="Courier New" panose="02070309020205020404" pitchFamily="49" charset="0"/>
              </a:rPr>
              <a:t>', 'D3d', B40=29e-4, B60=0.8e-4, \</a:t>
            </a:r>
          </a:p>
          <a:p>
            <a:r>
              <a:rPr lang="en-GB" sz="1300" dirty="0">
                <a:latin typeface="Courier New" panose="02070309020205020404" pitchFamily="49" charset="0"/>
                <a:cs typeface="Courier New" panose="02070309020205020404" pitchFamily="49" charset="0"/>
              </a:rPr>
              <a:t>                      Temperature=2., FWHM=0.1)</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cf_hex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cf_cub</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np.linspace</a:t>
            </a:r>
            <a:r>
              <a:rPr lang="en-GB" sz="1300" dirty="0">
                <a:latin typeface="Courier New" panose="02070309020205020404" pitchFamily="49" charset="0"/>
                <a:cs typeface="Courier New" panose="02070309020205020404" pitchFamily="49" charset="0"/>
              </a:rPr>
              <a:t>(-2,10,100)))</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229101"/>
            <a:ext cx="3228976" cy="2371725"/>
          </a:xfrm>
          <a:prstGeom prst="rect">
            <a:avLst/>
          </a:prstGeom>
          <a:ln>
            <a:noFill/>
          </a:ln>
        </p:spPr>
      </p:pic>
    </p:spTree>
    <p:extLst>
      <p:ext uri="{BB962C8B-B14F-4D97-AF65-F5344CB8AC3E}">
        <p14:creationId xmlns:p14="http://schemas.microsoft.com/office/powerpoint/2010/main" val="303945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Physical properties calculation</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65558"/>
            <a:ext cx="7336936" cy="149271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import </a:t>
            </a:r>
            <a:r>
              <a:rPr lang="en-GB" sz="1300" dirty="0" err="1">
                <a:latin typeface="Courier New" panose="02070309020205020404" pitchFamily="49" charset="0"/>
                <a:cs typeface="Courier New" panose="02070309020205020404" pitchFamily="49" charset="0"/>
              </a:rPr>
              <a:t>matplotlib.pyplot</a:t>
            </a:r>
            <a:r>
              <a:rPr lang="en-GB" sz="1300" dirty="0">
                <a:latin typeface="Courier New" panose="02070309020205020404" pitchFamily="49" charset="0"/>
                <a:cs typeface="Courier New" panose="02070309020205020404" pitchFamily="49" charset="0"/>
              </a:rPr>
              <a:t> as </a:t>
            </a:r>
            <a:r>
              <a:rPr lang="en-GB" sz="1300" dirty="0" err="1">
                <a:latin typeface="Courier New" panose="02070309020205020404" pitchFamily="49" charset="0"/>
                <a:cs typeface="Courier New" panose="02070309020205020404" pitchFamily="49" charset="0"/>
              </a:rPr>
              <a:t>plt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p>
          <a:p>
            <a:r>
              <a:rPr lang="en-GB" sz="1300" dirty="0">
                <a:latin typeface="Courier New" panose="02070309020205020404" pitchFamily="49" charset="0"/>
                <a:cs typeface="Courier New" panose="02070309020205020404" pitchFamily="49" charset="0"/>
              </a:rPr>
              <a:t>                  B40=-0.031, Temperature=44.0)</a:t>
            </a:r>
          </a:p>
          <a:p>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       # Calculates </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(T) for 1&lt;T&lt;300K in 1K steps  (default)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Returns a tuple of (x, y) values</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2"/>
          <a:stretch>
            <a:fillRect/>
          </a:stretch>
        </p:blipFill>
        <p:spPr>
          <a:xfrm>
            <a:off x="4224360" y="3987439"/>
            <a:ext cx="3636980" cy="2719724"/>
          </a:xfrm>
          <a:prstGeom prst="rect">
            <a:avLst/>
          </a:prstGeom>
        </p:spPr>
      </p:pic>
    </p:spTree>
    <p:extLst>
      <p:ext uri="{BB962C8B-B14F-4D97-AF65-F5344CB8AC3E}">
        <p14:creationId xmlns:p14="http://schemas.microsoft.com/office/powerpoint/2010/main" val="9679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idx="1"/>
          </p:nvPr>
        </p:nvSpPr>
        <p:spPr/>
        <p:txBody>
          <a:bodyPr/>
          <a:lstStyle/>
          <a:p>
            <a:pPr indent="-457200">
              <a:buFont typeface="Arial" panose="020B0604020202020204" pitchFamily="34" charset="0"/>
              <a:buChar char="•"/>
            </a:pPr>
            <a:r>
              <a:rPr lang="en-GB" dirty="0"/>
              <a:t>Crystalline electric field theory</a:t>
            </a:r>
          </a:p>
          <a:p>
            <a:pPr marL="1143000" lvl="1" indent="-457200">
              <a:buFont typeface="Arial" panose="020B0604020202020204" pitchFamily="34" charset="0"/>
              <a:buChar char="•"/>
            </a:pPr>
            <a:r>
              <a:rPr lang="en-GB" sz="2000" dirty="0"/>
              <a:t>Broad overview</a:t>
            </a:r>
          </a:p>
          <a:p>
            <a:pPr marL="1143000" lvl="1" indent="-457200">
              <a:buFont typeface="Arial" panose="020B0604020202020204" pitchFamily="34" charset="0"/>
              <a:buChar char="•"/>
            </a:pPr>
            <a:r>
              <a:rPr lang="en-GB" sz="2000" dirty="0"/>
              <a:t>Mathematical background</a:t>
            </a:r>
          </a:p>
          <a:p>
            <a:pPr indent="-457200">
              <a:buFont typeface="Arial" panose="020B0604020202020204" pitchFamily="34" charset="0"/>
              <a:buChar char="•"/>
            </a:pPr>
            <a:r>
              <a:rPr lang="en-GB" dirty="0"/>
              <a:t>The </a:t>
            </a:r>
            <a:r>
              <a:rPr lang="en-GB" dirty="0" err="1"/>
              <a:t>Mantid</a:t>
            </a:r>
            <a:r>
              <a:rPr lang="en-GB" dirty="0"/>
              <a:t> crystal field interface</a:t>
            </a:r>
          </a:p>
          <a:p>
            <a:pPr marL="1143000" lvl="1" indent="-457200">
              <a:buFont typeface="Arial" panose="020B0604020202020204" pitchFamily="34" charset="0"/>
              <a:buChar char="•"/>
            </a:pPr>
            <a:r>
              <a:rPr lang="en-GB" sz="2000" dirty="0"/>
              <a:t>Plotting INS Spectrum</a:t>
            </a:r>
          </a:p>
          <a:p>
            <a:pPr marL="1143000" lvl="1" indent="-457200">
              <a:buFont typeface="Arial" panose="020B0604020202020204" pitchFamily="34" charset="0"/>
              <a:buChar char="•"/>
            </a:pPr>
            <a:r>
              <a:rPr lang="en-GB" sz="2000" dirty="0"/>
              <a:t>Plotting physical properties</a:t>
            </a:r>
          </a:p>
          <a:p>
            <a:pPr indent="-457200">
              <a:buFont typeface="Arial" panose="020B0604020202020204" pitchFamily="34" charset="0"/>
              <a:buChar char="•"/>
            </a:pPr>
            <a:r>
              <a:rPr lang="en-GB" dirty="0"/>
              <a:t>Fitting data</a:t>
            </a:r>
            <a:endParaRPr lang="en-GB" sz="1600" dirty="0"/>
          </a:p>
          <a:p>
            <a:pPr indent="-457200">
              <a:buFont typeface="Arial" panose="020B0604020202020204" pitchFamily="34" charset="0"/>
              <a:buChar char="•"/>
            </a:pPr>
            <a:endParaRPr lang="en-GB" sz="1600" dirty="0"/>
          </a:p>
          <a:p>
            <a:pPr marL="1143000" lvl="1" indent="-457200">
              <a:buFont typeface="Arial" panose="020B0604020202020204" pitchFamily="34" charset="0"/>
              <a:buChar char="•"/>
            </a:pPr>
            <a:endParaRPr lang="en-GB" sz="1600" dirty="0"/>
          </a:p>
          <a:p>
            <a:pPr marL="1143000" lvl="1" indent="-457200">
              <a:buFont typeface="Arial" panose="020B0604020202020204" pitchFamily="34" charset="0"/>
              <a:buChar char="•"/>
            </a:pPr>
            <a:endParaRPr lang="en-GB" sz="1600" dirty="0"/>
          </a:p>
          <a:p>
            <a:pPr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205814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Physical properties calculation</a:t>
            </a:r>
            <a:endParaRPr lang="en-GB" sz="1800" dirty="0">
              <a:latin typeface="+mn-lt"/>
            </a:endParaRPr>
          </a:p>
          <a:p>
            <a:pPr indent="-457200">
              <a:buFont typeface="Arial" panose="020B0604020202020204" pitchFamily="34" charset="0"/>
              <a:buChar char="•"/>
            </a:pPr>
            <a:endParaRPr lang="en-GB" sz="2000" dirty="0">
              <a:latin typeface="+mn-lt"/>
            </a:endParaRPr>
          </a:p>
        </p:txBody>
      </p:sp>
      <p:pic>
        <p:nvPicPr>
          <p:cNvPr id="8" name="Picture 7"/>
          <p:cNvPicPr>
            <a:picLocks noChangeAspect="1"/>
          </p:cNvPicPr>
          <p:nvPr/>
        </p:nvPicPr>
        <p:blipFill>
          <a:blip r:embed="rId2"/>
          <a:stretch>
            <a:fillRect/>
          </a:stretch>
        </p:blipFill>
        <p:spPr>
          <a:xfrm>
            <a:off x="4222074" y="3985729"/>
            <a:ext cx="3639267" cy="2721434"/>
          </a:xfrm>
          <a:prstGeom prst="rect">
            <a:avLst/>
          </a:prstGeom>
        </p:spPr>
      </p:pic>
      <p:sp>
        <p:nvSpPr>
          <p:cNvPr id="5" name="TextBox 4"/>
          <p:cNvSpPr txBox="1"/>
          <p:nvPr/>
        </p:nvSpPr>
        <p:spPr>
          <a:xfrm>
            <a:off x="2465549" y="1765559"/>
            <a:ext cx="7336936" cy="229293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import </a:t>
            </a:r>
            <a:r>
              <a:rPr lang="en-GB" sz="1300" dirty="0" err="1">
                <a:latin typeface="Courier New" panose="02070309020205020404" pitchFamily="49" charset="0"/>
                <a:cs typeface="Courier New" panose="02070309020205020404" pitchFamily="49" charset="0"/>
              </a:rPr>
              <a:t>matplotlib.pyplot</a:t>
            </a:r>
            <a:r>
              <a:rPr lang="en-GB" sz="1300" dirty="0">
                <a:latin typeface="Courier New" panose="02070309020205020404" pitchFamily="49" charset="0"/>
                <a:cs typeface="Courier New" panose="02070309020205020404" pitchFamily="49" charset="0"/>
              </a:rPr>
              <a:t> as </a:t>
            </a:r>
            <a:r>
              <a:rPr lang="en-GB" sz="1300" dirty="0" err="1">
                <a:latin typeface="Courier New" panose="02070309020205020404" pitchFamily="49" charset="0"/>
                <a:cs typeface="Courier New" panose="02070309020205020404" pitchFamily="49" charset="0"/>
              </a:rPr>
              <a:t>plt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p>
          <a:p>
            <a:r>
              <a:rPr lang="en-GB" sz="1300" dirty="0">
                <a:latin typeface="Courier New" panose="02070309020205020404" pitchFamily="49" charset="0"/>
                <a:cs typeface="Courier New" panose="02070309020205020404" pitchFamily="49" charset="0"/>
              </a:rPr>
              <a:t>                  B40=-0.031, Temperature=44.0)</a:t>
            </a:r>
          </a:p>
          <a:p>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       # Calculates </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(T) for 1&lt;T&lt;300K                          </a:t>
            </a:r>
          </a:p>
          <a:p>
            <a:r>
              <a:rPr lang="en-GB" sz="1300" dirty="0">
                <a:latin typeface="Courier New" panose="02070309020205020404" pitchFamily="49" charset="0"/>
                <a:cs typeface="Courier New" panose="02070309020205020404" pitchFamily="49" charset="0"/>
              </a:rPr>
              <a:t>                                # in 1K steps (default)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Returns a tuple of (x, y) values</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T = </a:t>
            </a:r>
            <a:r>
              <a:rPr lang="en-GB" sz="1300" dirty="0" err="1">
                <a:latin typeface="Courier New" panose="02070309020205020404" pitchFamily="49" charset="0"/>
                <a:cs typeface="Courier New" panose="02070309020205020404" pitchFamily="49" charset="0"/>
              </a:rPr>
              <a:t>np.arange</a:t>
            </a:r>
            <a:r>
              <a:rPr lang="en-GB" sz="1300" dirty="0">
                <a:latin typeface="Courier New" panose="02070309020205020404" pitchFamily="49" charset="0"/>
                <a:cs typeface="Courier New" panose="02070309020205020404" pitchFamily="49" charset="0"/>
              </a:rPr>
              <a:t>(1,900,5)</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(T)) </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787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Physical properties calculation</a:t>
            </a:r>
            <a:endParaRPr lang="en-GB" sz="1800" dirty="0">
              <a:latin typeface="+mn-lt"/>
            </a:endParaRPr>
          </a:p>
          <a:p>
            <a:pPr indent="-457200">
              <a:buFont typeface="Arial" panose="020B0604020202020204" pitchFamily="34" charset="0"/>
              <a:buChar char="•"/>
            </a:pPr>
            <a:endParaRPr lang="en-GB" sz="2000" dirty="0">
              <a:latin typeface="+mn-lt"/>
            </a:endParaRPr>
          </a:p>
        </p:txBody>
      </p:sp>
      <p:pic>
        <p:nvPicPr>
          <p:cNvPr id="9" name="Picture 8"/>
          <p:cNvPicPr>
            <a:picLocks noChangeAspect="1"/>
          </p:cNvPicPr>
          <p:nvPr/>
        </p:nvPicPr>
        <p:blipFill>
          <a:blip r:embed="rId2"/>
          <a:stretch>
            <a:fillRect/>
          </a:stretch>
        </p:blipFill>
        <p:spPr>
          <a:xfrm>
            <a:off x="4220317" y="3984415"/>
            <a:ext cx="3641023" cy="2722748"/>
          </a:xfrm>
          <a:prstGeom prst="rect">
            <a:avLst/>
          </a:prstGeom>
        </p:spPr>
      </p:pic>
      <p:sp>
        <p:nvSpPr>
          <p:cNvPr id="5" name="TextBox 4"/>
          <p:cNvSpPr txBox="1"/>
          <p:nvPr/>
        </p:nvSpPr>
        <p:spPr>
          <a:xfrm>
            <a:off x="2465549" y="1765559"/>
            <a:ext cx="7336936" cy="2292935"/>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0, 0])</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[0], 1/</a:t>
            </a:r>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[1], label='1/$\chi$ H|[100]')</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chi_v_powder</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='powder')</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chi_v_powder</a:t>
            </a:r>
            <a:r>
              <a:rPr lang="en-GB" sz="1300" dirty="0">
                <a:latin typeface="Courier New" panose="02070309020205020404" pitchFamily="49" charset="0"/>
                <a:cs typeface="Courier New" panose="02070309020205020404" pitchFamily="49" charset="0"/>
              </a:rPr>
              <a:t>[0], 1/</a:t>
            </a:r>
            <a:r>
              <a:rPr lang="en-GB" sz="1300" dirty="0" err="1">
                <a:latin typeface="Courier New" panose="02070309020205020404" pitchFamily="49" charset="0"/>
                <a:cs typeface="Courier New" panose="02070309020205020404" pitchFamily="49" charset="0"/>
              </a:rPr>
              <a:t>chi_v_powder</a:t>
            </a:r>
            <a:r>
              <a:rPr lang="en-GB" sz="1300" dirty="0">
                <a:latin typeface="Courier New" panose="02070309020205020404" pitchFamily="49" charset="0"/>
                <a:cs typeface="Courier New" panose="02070309020205020404" pitchFamily="49" charset="0"/>
              </a:rPr>
              <a:t>[1], label='1/$\chi$ powder')</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plt.ylabel</a:t>
            </a:r>
            <a:r>
              <a:rPr lang="en-GB" sz="1300" dirty="0">
                <a:latin typeface="Courier New" panose="02070309020205020404" pitchFamily="49" charset="0"/>
                <a:cs typeface="Courier New" panose="02070309020205020404" pitchFamily="49" charset="0"/>
              </a:rPr>
              <a:t>('1/$\chi$ (emu/</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)$^{-1}$'); </a:t>
            </a:r>
            <a:r>
              <a:rPr lang="en-GB" sz="1300" dirty="0" err="1">
                <a:latin typeface="Courier New" panose="02070309020205020404" pitchFamily="49" charset="0"/>
                <a:cs typeface="Courier New" panose="02070309020205020404" pitchFamily="49" charset="0"/>
              </a:rPr>
              <a:t>plt.xlabel</a:t>
            </a:r>
            <a:r>
              <a:rPr lang="en-GB" sz="1300" dirty="0">
                <a:latin typeface="Courier New" panose="02070309020205020404" pitchFamily="49" charset="0"/>
                <a:cs typeface="Courier New" panose="02070309020205020404" pitchFamily="49" charset="0"/>
              </a:rPr>
              <a:t>('T(K)')</a:t>
            </a:r>
          </a:p>
          <a:p>
            <a:r>
              <a:rPr lang="en-GB" sz="1300" dirty="0" err="1">
                <a:latin typeface="Courier New" panose="02070309020205020404" pitchFamily="49" charset="0"/>
                <a:cs typeface="Courier New" panose="02070309020205020404" pitchFamily="49" charset="0"/>
              </a:rPr>
              <a:t>plt.legend</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chi_v_cgs</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1, 0], Unit='SI')</a:t>
            </a:r>
          </a:p>
          <a:p>
            <a:r>
              <a:rPr lang="en-GB" sz="1300" dirty="0" err="1">
                <a:latin typeface="Courier New" panose="02070309020205020404" pitchFamily="49" charset="0"/>
                <a:cs typeface="Courier New" panose="02070309020205020404" pitchFamily="49" charset="0"/>
              </a:rPr>
              <a:t>chi_v_bohr</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Unit='</a:t>
            </a:r>
            <a:r>
              <a:rPr lang="en-GB" sz="1300" dirty="0" err="1">
                <a:latin typeface="Courier New" panose="02070309020205020404" pitchFamily="49" charset="0"/>
                <a:cs typeface="Courier New" panose="02070309020205020404" pitchFamily="49" charset="0"/>
              </a:rPr>
              <a:t>bohr</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53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Mantid</a:t>
            </a:r>
            <a:r>
              <a:rPr lang="en-GB" dirty="0"/>
              <a:t> Crystal Field Interface</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Physical properties calculation</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65559"/>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Calcs</a:t>
            </a:r>
            <a:r>
              <a:rPr lang="en-GB" sz="1300" dirty="0">
                <a:latin typeface="Courier New" panose="02070309020205020404" pitchFamily="49" charset="0"/>
                <a:cs typeface="Courier New" panose="02070309020205020404" pitchFamily="49" charset="0"/>
              </a:rPr>
              <a:t> M(T) with at 0.1T field||[111] in </a:t>
            </a:r>
            <a:r>
              <a:rPr lang="en-GB" sz="1300" dirty="0" err="1">
                <a:latin typeface="Courier New" panose="02070309020205020404" pitchFamily="49" charset="0"/>
                <a:cs typeface="Courier New" panose="02070309020205020404" pitchFamily="49" charset="0"/>
              </a:rPr>
              <a:t>uB</a:t>
            </a:r>
            <a:r>
              <a:rPr lang="en-GB" sz="1300" dirty="0">
                <a:latin typeface="Courier New" panose="02070309020205020404" pitchFamily="49" charset="0"/>
                <a:cs typeface="Courier New" panose="02070309020205020404" pitchFamily="49" charset="0"/>
              </a:rPr>
              <a:t>/ion</a:t>
            </a:r>
          </a:p>
          <a:p>
            <a:r>
              <a:rPr lang="en-GB" sz="1300" dirty="0" err="1">
                <a:latin typeface="Courier New" panose="02070309020205020404" pitchFamily="49" charset="0"/>
                <a:cs typeface="Courier New" panose="02070309020205020404" pitchFamily="49" charset="0"/>
              </a:rPr>
              <a:t>moment_t</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(Temperature=T,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1, 1], </a:t>
            </a:r>
            <a:r>
              <a:rPr lang="en-GB" sz="1300" dirty="0" err="1">
                <a:latin typeface="Courier New" panose="02070309020205020404" pitchFamily="49" charset="0"/>
                <a:cs typeface="Courier New" panose="02070309020205020404" pitchFamily="49" charset="0"/>
              </a:rPr>
              <a:t>Hmag</a:t>
            </a:r>
            <a:r>
              <a:rPr lang="en-GB" sz="1300" dirty="0">
                <a:latin typeface="Courier New" panose="02070309020205020404" pitchFamily="49" charset="0"/>
                <a:cs typeface="Courier New" panose="02070309020205020404" pitchFamily="49" charset="0"/>
              </a:rPr>
              <a:t>=0.1) </a:t>
            </a:r>
          </a:p>
          <a:p>
            <a:r>
              <a:rPr lang="en-GB" sz="1300" dirty="0">
                <a:latin typeface="Courier New" panose="02070309020205020404" pitchFamily="49" charset="0"/>
                <a:cs typeface="Courier New" panose="02070309020205020404" pitchFamily="49" charset="0"/>
              </a:rPr>
              <a:t>H = </a:t>
            </a:r>
            <a:r>
              <a:rPr lang="en-GB" sz="1300" dirty="0" err="1">
                <a:latin typeface="Courier New" panose="02070309020205020404" pitchFamily="49" charset="0"/>
                <a:cs typeface="Courier New" panose="02070309020205020404" pitchFamily="49" charset="0"/>
              </a:rPr>
              <a:t>np.linspace</a:t>
            </a:r>
            <a:r>
              <a:rPr lang="en-GB" sz="1300" dirty="0">
                <a:latin typeface="Courier New" panose="02070309020205020404" pitchFamily="49" charset="0"/>
                <a:cs typeface="Courier New" panose="02070309020205020404" pitchFamily="49" charset="0"/>
              </a:rPr>
              <a:t>(0, 30, 121)</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Calcs</a:t>
            </a:r>
            <a:r>
              <a:rPr lang="en-GB" sz="1300" dirty="0">
                <a:latin typeface="Courier New" panose="02070309020205020404" pitchFamily="49" charset="0"/>
                <a:cs typeface="Courier New" panose="02070309020205020404" pitchFamily="49" charset="0"/>
              </a:rPr>
              <a:t> M(H) at 10K for powder sample in </a:t>
            </a:r>
            <a:r>
              <a:rPr lang="en-GB" sz="1300" dirty="0" err="1">
                <a:latin typeface="Courier New" panose="02070309020205020404" pitchFamily="49" charset="0"/>
                <a:cs typeface="Courier New" panose="02070309020205020404" pitchFamily="49" charset="0"/>
              </a:rPr>
              <a:t>uB</a:t>
            </a:r>
            <a:r>
              <a:rPr lang="en-GB" sz="1300" dirty="0">
                <a:latin typeface="Courier New" panose="02070309020205020404" pitchFamily="49" charset="0"/>
                <a:cs typeface="Courier New" panose="02070309020205020404" pitchFamily="49" charset="0"/>
              </a:rPr>
              <a:t>/ion</a:t>
            </a:r>
          </a:p>
          <a:p>
            <a:r>
              <a:rPr lang="en-GB" sz="1300" dirty="0" err="1">
                <a:latin typeface="Courier New" panose="02070309020205020404" pitchFamily="49" charset="0"/>
                <a:cs typeface="Courier New" panose="02070309020205020404" pitchFamily="49" charset="0"/>
              </a:rPr>
              <a:t>moment_h</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Hmag</a:t>
            </a:r>
            <a:r>
              <a:rPr lang="en-GB" sz="1300" dirty="0">
                <a:latin typeface="Courier New" panose="02070309020205020404" pitchFamily="49" charset="0"/>
                <a:cs typeface="Courier New" panose="02070309020205020404" pitchFamily="49" charset="0"/>
              </a:rPr>
              <a:t>=H,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='powder', Temperature=10)   </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M(H) in Am^2/</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 at 1K for H||[111]</a:t>
            </a:r>
          </a:p>
          <a:p>
            <a:r>
              <a:rPr lang="en-GB" sz="1300" dirty="0" err="1">
                <a:latin typeface="Courier New" panose="02070309020205020404" pitchFamily="49" charset="0"/>
                <a:cs typeface="Courier New" panose="02070309020205020404" pitchFamily="49" charset="0"/>
              </a:rPr>
              <a:t>moment_SI</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(H, [1, 1, 1], Unit='SI')</a:t>
            </a:r>
          </a:p>
          <a:p>
            <a:r>
              <a:rPr lang="en-GB" sz="1300" dirty="0">
                <a:latin typeface="Courier New" panose="02070309020205020404" pitchFamily="49" charset="0"/>
                <a:cs typeface="Courier New" panose="02070309020205020404" pitchFamily="49" charset="0"/>
              </a:rPr>
              <a:t># M(T) in emu/</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 in a field of 100G || [001]</a:t>
            </a:r>
          </a:p>
          <a:p>
            <a:r>
              <a:rPr lang="en-GB" sz="1300" dirty="0" err="1">
                <a:latin typeface="Courier New" panose="02070309020205020404" pitchFamily="49" charset="0"/>
                <a:cs typeface="Courier New" panose="02070309020205020404" pitchFamily="49" charset="0"/>
              </a:rPr>
              <a:t>moment_cgs</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(100, Temperature=T,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2"/>
          <a:stretch>
            <a:fillRect/>
          </a:stretch>
        </p:blipFill>
        <p:spPr>
          <a:xfrm>
            <a:off x="4220317" y="3984417"/>
            <a:ext cx="3641022" cy="2722747"/>
          </a:xfrm>
          <a:prstGeom prst="rect">
            <a:avLst/>
          </a:prstGeom>
        </p:spPr>
      </p:pic>
      <p:sp>
        <p:nvSpPr>
          <p:cNvPr id="6" name="Rectangle 5"/>
          <p:cNvSpPr/>
          <p:nvPr/>
        </p:nvSpPr>
        <p:spPr>
          <a:xfrm>
            <a:off x="2333626" y="2219326"/>
            <a:ext cx="7724775" cy="592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9343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ctr"/>
            <a:endParaRPr lang="en-GB" sz="4800" dirty="0"/>
          </a:p>
          <a:p>
            <a:pPr algn="ctr"/>
            <a:r>
              <a:rPr lang="en-GB" sz="4800" dirty="0" smtClean="0"/>
              <a:t>Questions so far?</a:t>
            </a:r>
            <a:endParaRPr lang="en-GB" sz="4800" dirty="0"/>
          </a:p>
        </p:txBody>
      </p:sp>
    </p:spTree>
    <p:extLst>
      <p:ext uri="{BB962C8B-B14F-4D97-AF65-F5344CB8AC3E}">
        <p14:creationId xmlns:p14="http://schemas.microsoft.com/office/powerpoint/2010/main" val="351906985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Fitting Crystal Fields</a:t>
            </a:r>
            <a:endParaRPr lang="en-GB" dirty="0"/>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Set up model</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r>
              <a:rPr lang="en-GB" sz="2000" dirty="0">
                <a:latin typeface="+mn-lt"/>
              </a:rPr>
              <a:t>Set up fit</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3"/>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Set up the crystal field model.</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p>
          <a:p>
            <a:r>
              <a:rPr lang="en-GB" sz="1300" dirty="0">
                <a:latin typeface="Courier New" panose="02070309020205020404" pitchFamily="49" charset="0"/>
                <a:cs typeface="Courier New" panose="02070309020205020404" pitchFamily="49" charset="0"/>
              </a:rPr>
              <a:t>           B20=0.19, B22=0.11, B40=-0.0004, B42=-0.002, B44=-0.012, \</a:t>
            </a:r>
          </a:p>
          <a:p>
            <a:r>
              <a:rPr lang="en-GB" sz="1300" dirty="0">
                <a:latin typeface="Courier New" panose="02070309020205020404" pitchFamily="49" charset="0"/>
                <a:cs typeface="Courier New" panose="02070309020205020404" pitchFamily="49" charset="0"/>
              </a:rPr>
              <a:t>           B60=5.e-05, B62=0.00054, B64=-0.0006, B66=0.0008)</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'Lorentzian'</a:t>
            </a:r>
          </a:p>
          <a:p>
            <a:r>
              <a:rPr lang="en-GB" sz="1300" dirty="0">
                <a:latin typeface="Courier New" panose="02070309020205020404" pitchFamily="49" charset="0"/>
                <a:cs typeface="Courier New" panose="02070309020205020404" pitchFamily="49" charset="0"/>
              </a:rPr>
              <a:t># Scale factor if data is not in absolute units (</a:t>
            </a:r>
            <a:r>
              <a:rPr lang="en-GB" sz="1300" dirty="0" err="1">
                <a:latin typeface="Courier New" panose="02070309020205020404" pitchFamily="49" charset="0"/>
                <a:cs typeface="Courier New" panose="02070309020205020404" pitchFamily="49" charset="0"/>
              </a:rPr>
              <a:t>mbarn</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f.u</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meV</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 = 2   </a:t>
            </a:r>
          </a:p>
        </p:txBody>
      </p:sp>
      <p:sp>
        <p:nvSpPr>
          <p:cNvPr id="8" name="TextBox 7"/>
          <p:cNvSpPr txBox="1"/>
          <p:nvPr/>
        </p:nvSpPr>
        <p:spPr>
          <a:xfrm>
            <a:off x="2465549" y="4175384"/>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 = Load('NdOs2Al10_5K35meV_Ecut_0to3ang_bp15V1.xye')</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=200)</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Plots the data and print fitted parameters</a:t>
            </a:r>
          </a:p>
          <a:p>
            <a:r>
              <a:rPr lang="en-GB" sz="1300" dirty="0" err="1">
                <a:latin typeface="Courier New" panose="02070309020205020404" pitchFamily="49" charset="0"/>
                <a:cs typeface="Courier New" panose="02070309020205020404" pitchFamily="49" charset="0"/>
              </a:rPr>
              <a:t>plotSpectrum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fit_Workspace</a:t>
            </a:r>
            <a:r>
              <a:rPr lang="en-GB" sz="1300" dirty="0">
                <a:latin typeface="Courier New" panose="02070309020205020404" pitchFamily="49" charset="0"/>
                <a:cs typeface="Courier New" panose="02070309020205020404" pitchFamily="49" charset="0"/>
              </a:rPr>
              <a:t>',[0,1,2],</a:t>
            </a:r>
            <a:r>
              <a:rPr lang="en-GB" sz="1300" dirty="0" err="1">
                <a:latin typeface="Courier New" panose="02070309020205020404" pitchFamily="49" charset="0"/>
                <a:cs typeface="Courier New" panose="02070309020205020404" pitchFamily="49" charset="0"/>
              </a:rPr>
              <a:t>error_bars</a:t>
            </a:r>
            <a:r>
              <a:rPr lang="en-GB" sz="1300" dirty="0">
                <a:latin typeface="Courier New" panose="02070309020205020404" pitchFamily="49" charset="0"/>
                <a:cs typeface="Courier New" panose="02070309020205020404" pitchFamily="49" charset="0"/>
              </a:rPr>
              <a:t>=False)</a:t>
            </a:r>
          </a:p>
          <a:p>
            <a:r>
              <a:rPr lang="en-GB" sz="1300" dirty="0" err="1">
                <a:latin typeface="Courier New" panose="02070309020205020404" pitchFamily="49" charset="0"/>
                <a:cs typeface="Courier New" panose="02070309020205020404" pitchFamily="49" charset="0"/>
              </a:rPr>
              <a:t>plt.xlim</a:t>
            </a:r>
            <a:r>
              <a:rPr lang="en-GB" sz="1300" dirty="0">
                <a:latin typeface="Courier New" panose="02070309020205020404" pitchFamily="49" charset="0"/>
                <a:cs typeface="Courier New" panose="02070309020205020404" pitchFamily="49" charset="0"/>
              </a:rPr>
              <a:t>([-10,30])</a:t>
            </a:r>
          </a:p>
          <a:p>
            <a:r>
              <a:rPr lang="en-GB" sz="1300" dirty="0" err="1">
                <a:latin typeface="Courier New" panose="02070309020205020404" pitchFamily="49" charset="0"/>
                <a:cs typeface="Courier New" panose="02070309020205020404" pitchFamily="49" charset="0"/>
              </a:rPr>
              <a:t>plt.ylim</a:t>
            </a:r>
            <a:r>
              <a:rPr lang="en-GB" sz="1300" dirty="0">
                <a:latin typeface="Courier New" panose="02070309020205020404" pitchFamily="49" charset="0"/>
                <a:cs typeface="Courier New" panose="02070309020205020404" pitchFamily="49" charset="0"/>
              </a:rPr>
              <a:t>([0,100])</a:t>
            </a:r>
          </a:p>
        </p:txBody>
      </p:sp>
    </p:spTree>
    <p:extLst>
      <p:ext uri="{BB962C8B-B14F-4D97-AF65-F5344CB8AC3E}">
        <p14:creationId xmlns:p14="http://schemas.microsoft.com/office/powerpoint/2010/main" val="359909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Set up model</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r>
              <a:rPr lang="en-GB" sz="2000" dirty="0">
                <a:latin typeface="+mn-lt"/>
              </a:rPr>
              <a:t>Set up fit</a:t>
            </a:r>
            <a:endParaRPr lang="en-GB" sz="18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3"/>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Set up the crystal field model.</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p>
          <a:p>
            <a:r>
              <a:rPr lang="en-GB" sz="1300" dirty="0">
                <a:latin typeface="Courier New" panose="02070309020205020404" pitchFamily="49" charset="0"/>
                <a:cs typeface="Courier New" panose="02070309020205020404" pitchFamily="49" charset="0"/>
              </a:rPr>
              <a:t>           B20=0.19, B22=0.11, B40=-0.0004, B42=-0.002, B44=-0.012, \</a:t>
            </a:r>
          </a:p>
          <a:p>
            <a:r>
              <a:rPr lang="en-GB" sz="1300" dirty="0">
                <a:latin typeface="Courier New" panose="02070309020205020404" pitchFamily="49" charset="0"/>
                <a:cs typeface="Courier New" panose="02070309020205020404" pitchFamily="49" charset="0"/>
              </a:rPr>
              <a:t>           B60=5.e-05, B62=0.00054, B64=-0.0006, B66=0.0008)</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'Lorentzian'</a:t>
            </a:r>
          </a:p>
          <a:p>
            <a:r>
              <a:rPr lang="en-GB" sz="1300" dirty="0">
                <a:latin typeface="Courier New" panose="02070309020205020404" pitchFamily="49" charset="0"/>
                <a:cs typeface="Courier New" panose="02070309020205020404" pitchFamily="49" charset="0"/>
              </a:rPr>
              <a:t># Scale factor if data is not in absolute units (</a:t>
            </a:r>
            <a:r>
              <a:rPr lang="en-GB" sz="1300" dirty="0" err="1">
                <a:latin typeface="Courier New" panose="02070309020205020404" pitchFamily="49" charset="0"/>
                <a:cs typeface="Courier New" panose="02070309020205020404" pitchFamily="49" charset="0"/>
              </a:rPr>
              <a:t>mbarn</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f.u</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meV</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 = 2   </a:t>
            </a:r>
          </a:p>
        </p:txBody>
      </p:sp>
      <p:sp>
        <p:nvSpPr>
          <p:cNvPr id="8" name="TextBox 7"/>
          <p:cNvSpPr txBox="1"/>
          <p:nvPr/>
        </p:nvSpPr>
        <p:spPr>
          <a:xfrm>
            <a:off x="2465549" y="4175384"/>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 = Load('NdOs2Al10_5K35meV_Ecut_0to3ang_bp15V1.xye')</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=200)</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Plots the data and print fitted parameters</a:t>
            </a:r>
          </a:p>
          <a:p>
            <a:r>
              <a:rPr lang="en-GB" sz="1300" dirty="0" err="1">
                <a:latin typeface="Courier New" panose="02070309020205020404" pitchFamily="49" charset="0"/>
                <a:cs typeface="Courier New" panose="02070309020205020404" pitchFamily="49" charset="0"/>
              </a:rPr>
              <a:t>plotSpectrum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fit_Workspace</a:t>
            </a:r>
            <a:r>
              <a:rPr lang="en-GB" sz="1300" dirty="0">
                <a:latin typeface="Courier New" panose="02070309020205020404" pitchFamily="49" charset="0"/>
                <a:cs typeface="Courier New" panose="02070309020205020404" pitchFamily="49" charset="0"/>
              </a:rPr>
              <a:t>',[0,1,2],</a:t>
            </a:r>
            <a:r>
              <a:rPr lang="en-GB" sz="1300" dirty="0" err="1">
                <a:latin typeface="Courier New" panose="02070309020205020404" pitchFamily="49" charset="0"/>
                <a:cs typeface="Courier New" panose="02070309020205020404" pitchFamily="49" charset="0"/>
              </a:rPr>
              <a:t>error_bars</a:t>
            </a:r>
            <a:r>
              <a:rPr lang="en-GB" sz="1300" dirty="0">
                <a:latin typeface="Courier New" panose="02070309020205020404" pitchFamily="49" charset="0"/>
                <a:cs typeface="Courier New" panose="02070309020205020404" pitchFamily="49" charset="0"/>
              </a:rPr>
              <a:t>=False)</a:t>
            </a:r>
          </a:p>
          <a:p>
            <a:r>
              <a:rPr lang="en-GB" sz="1300" dirty="0" err="1">
                <a:latin typeface="Courier New" panose="02070309020205020404" pitchFamily="49" charset="0"/>
                <a:cs typeface="Courier New" panose="02070309020205020404" pitchFamily="49" charset="0"/>
              </a:rPr>
              <a:t>plt.xlim</a:t>
            </a:r>
            <a:r>
              <a:rPr lang="en-GB" sz="1300" dirty="0">
                <a:latin typeface="Courier New" panose="02070309020205020404" pitchFamily="49" charset="0"/>
                <a:cs typeface="Courier New" panose="02070309020205020404" pitchFamily="49" charset="0"/>
              </a:rPr>
              <a:t>([-10,30])</a:t>
            </a:r>
          </a:p>
          <a:p>
            <a:r>
              <a:rPr lang="en-GB" sz="1300" dirty="0" err="1">
                <a:latin typeface="Courier New" panose="02070309020205020404" pitchFamily="49" charset="0"/>
                <a:cs typeface="Courier New" panose="02070309020205020404" pitchFamily="49" charset="0"/>
              </a:rPr>
              <a:t>plt.ylim</a:t>
            </a:r>
            <a:r>
              <a:rPr lang="en-GB" sz="1300" dirty="0">
                <a:latin typeface="Courier New" panose="02070309020205020404" pitchFamily="49" charset="0"/>
                <a:cs typeface="Courier New" panose="02070309020205020404" pitchFamily="49" charset="0"/>
              </a:rPr>
              <a:t>([0,100])</a:t>
            </a:r>
          </a:p>
        </p:txBody>
      </p:sp>
      <p:pic>
        <p:nvPicPr>
          <p:cNvPr id="11" name="Picture 10"/>
          <p:cNvPicPr>
            <a:picLocks noChangeAspect="1"/>
          </p:cNvPicPr>
          <p:nvPr/>
        </p:nvPicPr>
        <p:blipFill>
          <a:blip r:embed="rId2"/>
          <a:stretch>
            <a:fillRect/>
          </a:stretch>
        </p:blipFill>
        <p:spPr>
          <a:xfrm>
            <a:off x="3172208" y="1242596"/>
            <a:ext cx="5847585" cy="4372809"/>
          </a:xfrm>
          <a:prstGeom prst="rect">
            <a:avLst/>
          </a:prstGeom>
        </p:spPr>
      </p:pic>
    </p:spTree>
    <p:extLst>
      <p:ext uri="{BB962C8B-B14F-4D97-AF65-F5344CB8AC3E}">
        <p14:creationId xmlns:p14="http://schemas.microsoft.com/office/powerpoint/2010/main" val="194068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Using a Monte Carlo method to estimate initial parameters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4293483"/>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p:np.random.rand</a:t>
            </a:r>
            <a:r>
              <a:rPr lang="en-GB" sz="1300" dirty="0">
                <a:latin typeface="Courier New" panose="02070309020205020404" pitchFamily="49" charset="0"/>
                <a:cs typeface="Courier New" panose="02070309020205020404" pitchFamily="49" charset="0"/>
              </a:rPr>
              <a:t>()/10. for p in \</a:t>
            </a:r>
          </a:p>
          <a:p>
            <a:r>
              <a:rPr lang="en-GB" sz="1300" dirty="0">
                <a:latin typeface="Courier New" panose="02070309020205020404" pitchFamily="49" charset="0"/>
                <a:cs typeface="Courier New" panose="02070309020205020404" pitchFamily="49" charset="0"/>
              </a:rPr>
              <a:t>       ['B20','B22', 'B40', 'B42', 'B44','B60','B62','B64','B66']}</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a:t>
            </a:r>
          </a:p>
          <a:p>
            <a:r>
              <a:rPr lang="en-GB" sz="1300" dirty="0" err="1">
                <a:latin typeface="Courier New" panose="02070309020205020404" pitchFamily="49" charset="0"/>
                <a:cs typeface="Courier New" panose="02070309020205020404" pitchFamily="49" charset="0"/>
              </a:rPr>
              <a:t>cf.peaks.constrainAll</a:t>
            </a:r>
            <a:r>
              <a:rPr lang="en-GB" sz="1300" dirty="0">
                <a:latin typeface="Courier New" panose="02070309020205020404" pitchFamily="49" charset="0"/>
                <a:cs typeface="Courier New" panose="02070309020205020404" pitchFamily="49" charset="0"/>
              </a:rPr>
              <a:t>('0.2&lt;Sigma&lt;3', 5)</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a:t>
            </a:r>
          </a:p>
          <a:p>
            <a:r>
              <a:rPr lang="en-GB" sz="1300" dirty="0" err="1">
                <a:latin typeface="Courier New" panose="02070309020205020404" pitchFamily="49" charset="0"/>
                <a:cs typeface="Courier New" panose="02070309020205020404" pitchFamily="49" charset="0"/>
              </a:rPr>
              <a:t>fit.estimate_parameters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EnergySplitting</a:t>
            </a:r>
            <a:r>
              <a:rPr lang="en-GB" sz="1300" dirty="0">
                <a:latin typeface="Courier New" panose="02070309020205020404" pitchFamily="49" charset="0"/>
                <a:cs typeface="Courier New" panose="02070309020205020404" pitchFamily="49" charset="0"/>
              </a:rPr>
              <a:t>=15, </a:t>
            </a:r>
          </a:p>
          <a:p>
            <a:r>
              <a:rPr lang="en-GB" sz="1300" dirty="0">
                <a:latin typeface="Courier New" panose="02070309020205020404" pitchFamily="49" charset="0"/>
                <a:cs typeface="Courier New" panose="02070309020205020404" pitchFamily="49" charset="0"/>
              </a:rPr>
              <a:t>    Parameters=['B20','B22','B40','B42','B44','B60','B62','B64','B66'],\</a:t>
            </a:r>
          </a:p>
          <a:p>
            <a:r>
              <a:rPr lang="en-GB" sz="1300" dirty="0">
                <a:latin typeface="Courier New" panose="02070309020205020404" pitchFamily="49" charset="0"/>
                <a:cs typeface="Courier New" panose="02070309020205020404" pitchFamily="49" charset="0"/>
              </a:rPr>
              <a:t>    Constraints='15&lt;f1.PeakCentre&lt;20,10&lt;f2.PeakCentre&lt;15',NSamples=1000)</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print('Returned', </a:t>
            </a:r>
            <a:r>
              <a:rPr lang="en-GB" sz="1300" dirty="0" err="1">
                <a:latin typeface="Courier New" panose="02070309020205020404" pitchFamily="49" charset="0"/>
                <a:cs typeface="Courier New" panose="02070309020205020404" pitchFamily="49" charset="0"/>
              </a:rPr>
              <a:t>fit.get_number_estimates</a:t>
            </a:r>
            <a:r>
              <a:rPr lang="en-GB" sz="1300" dirty="0">
                <a:latin typeface="Courier New" panose="02070309020205020404" pitchFamily="49" charset="0"/>
                <a:cs typeface="Courier New" panose="02070309020205020404" pitchFamily="49" charset="0"/>
              </a:rPr>
              <a:t>(), 'sets of parameters.')</a:t>
            </a:r>
          </a:p>
          <a:p>
            <a:r>
              <a:rPr lang="en-GB" sz="1300" dirty="0">
                <a:latin typeface="Courier New" panose="02070309020205020404" pitchFamily="49" charset="0"/>
                <a:cs typeface="Courier New" panose="02070309020205020404" pitchFamily="49" charset="0"/>
              </a:rPr>
              <a:t># The first set (the smallest chi squared) is selected by default.</a:t>
            </a:r>
          </a:p>
          <a:p>
            <a:r>
              <a:rPr lang="en-GB" sz="1300" dirty="0">
                <a:latin typeface="Courier New" panose="02070309020205020404" pitchFamily="49" charset="0"/>
                <a:cs typeface="Courier New" panose="02070309020205020404" pitchFamily="49" charset="0"/>
              </a:rPr>
              <a:t># Select a different parameter set if required</a:t>
            </a:r>
          </a:p>
          <a:p>
            <a:r>
              <a:rPr lang="en-GB" sz="1300" dirty="0" err="1">
                <a:latin typeface="Courier New" panose="02070309020205020404" pitchFamily="49" charset="0"/>
                <a:cs typeface="Courier New" panose="02070309020205020404" pitchFamily="49" charset="0"/>
              </a:rPr>
              <a:t>fit.select_estimated_parameters</a:t>
            </a:r>
            <a:r>
              <a:rPr lang="en-GB" sz="1300" dirty="0">
                <a:latin typeface="Courier New" panose="02070309020205020404" pitchFamily="49" charset="0"/>
                <a:cs typeface="Courier New" panose="02070309020205020404" pitchFamily="49" charset="0"/>
              </a:rPr>
              <a:t>(1)</a:t>
            </a:r>
          </a:p>
          <a:p>
            <a:r>
              <a:rPr lang="en-GB" sz="1300" dirty="0">
                <a:latin typeface="Courier New" panose="02070309020205020404" pitchFamily="49" charset="0"/>
                <a:cs typeface="Courier New" panose="02070309020205020404" pitchFamily="49" charset="0"/>
              </a:rPr>
              <a:t>print("Estimated parameters")</a:t>
            </a:r>
          </a:p>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for </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in ['B20','B22','B40','B42','B44','B60','B62','B64','B66']:</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print(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str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7629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Using a Monte Carlo method to estimate initial parameters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4293483"/>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p:np.random.rand</a:t>
            </a:r>
            <a:r>
              <a:rPr lang="en-GB" sz="1300" dirty="0">
                <a:latin typeface="Courier New" panose="02070309020205020404" pitchFamily="49" charset="0"/>
                <a:cs typeface="Courier New" panose="02070309020205020404" pitchFamily="49" charset="0"/>
              </a:rPr>
              <a:t>()/10. for p in \</a:t>
            </a:r>
          </a:p>
          <a:p>
            <a:r>
              <a:rPr lang="en-GB" sz="1300" dirty="0">
                <a:latin typeface="Courier New" panose="02070309020205020404" pitchFamily="49" charset="0"/>
                <a:cs typeface="Courier New" panose="02070309020205020404" pitchFamily="49" charset="0"/>
              </a:rPr>
              <a:t>       ['B20','B22', 'B40', 'B42', 'B44','B60','B62','B64','B66']}</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a:t>
            </a:r>
          </a:p>
          <a:p>
            <a:r>
              <a:rPr lang="en-GB" sz="1300" dirty="0" err="1">
                <a:latin typeface="Courier New" panose="02070309020205020404" pitchFamily="49" charset="0"/>
                <a:cs typeface="Courier New" panose="02070309020205020404" pitchFamily="49" charset="0"/>
              </a:rPr>
              <a:t>cf.peaks.constrainAll</a:t>
            </a:r>
            <a:r>
              <a:rPr lang="en-GB" sz="1300" dirty="0">
                <a:latin typeface="Courier New" panose="02070309020205020404" pitchFamily="49" charset="0"/>
                <a:cs typeface="Courier New" panose="02070309020205020404" pitchFamily="49" charset="0"/>
              </a:rPr>
              <a:t>('0.2&lt;Sigma&lt;3', 5)</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a:t>
            </a:r>
          </a:p>
          <a:p>
            <a:r>
              <a:rPr lang="en-GB" sz="1300" dirty="0" err="1">
                <a:latin typeface="Courier New" panose="02070309020205020404" pitchFamily="49" charset="0"/>
                <a:cs typeface="Courier New" panose="02070309020205020404" pitchFamily="49" charset="0"/>
              </a:rPr>
              <a:t>fit.estimate_parameters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EnergySplitting</a:t>
            </a:r>
            <a:r>
              <a:rPr lang="en-GB" sz="1300" dirty="0">
                <a:latin typeface="Courier New" panose="02070309020205020404" pitchFamily="49" charset="0"/>
                <a:cs typeface="Courier New" panose="02070309020205020404" pitchFamily="49" charset="0"/>
              </a:rPr>
              <a:t>=15, </a:t>
            </a:r>
          </a:p>
          <a:p>
            <a:r>
              <a:rPr lang="en-GB" sz="1300" dirty="0">
                <a:latin typeface="Courier New" panose="02070309020205020404" pitchFamily="49" charset="0"/>
                <a:cs typeface="Courier New" panose="02070309020205020404" pitchFamily="49" charset="0"/>
              </a:rPr>
              <a:t>    Parameters=['B20','B22','B40','B42','B44','B60','B62','B64','B66'],\</a:t>
            </a:r>
          </a:p>
          <a:p>
            <a:r>
              <a:rPr lang="en-GB" sz="1300" dirty="0">
                <a:latin typeface="Courier New" panose="02070309020205020404" pitchFamily="49" charset="0"/>
                <a:cs typeface="Courier New" panose="02070309020205020404" pitchFamily="49" charset="0"/>
              </a:rPr>
              <a:t>    Constraints='15&lt;f1.PeakCentre&lt;20,10&lt;f2.PeakCentre&lt;15',NSamples=1000)</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print('Returned', </a:t>
            </a:r>
            <a:r>
              <a:rPr lang="en-GB" sz="1300" dirty="0" err="1">
                <a:latin typeface="Courier New" panose="02070309020205020404" pitchFamily="49" charset="0"/>
                <a:cs typeface="Courier New" panose="02070309020205020404" pitchFamily="49" charset="0"/>
              </a:rPr>
              <a:t>fit.get_number_estimates</a:t>
            </a:r>
            <a:r>
              <a:rPr lang="en-GB" sz="1300" dirty="0">
                <a:latin typeface="Courier New" panose="02070309020205020404" pitchFamily="49" charset="0"/>
                <a:cs typeface="Courier New" panose="02070309020205020404" pitchFamily="49" charset="0"/>
              </a:rPr>
              <a:t>(), 'sets of parameters.')</a:t>
            </a:r>
          </a:p>
          <a:p>
            <a:r>
              <a:rPr lang="en-GB" sz="1300" dirty="0">
                <a:latin typeface="Courier New" panose="02070309020205020404" pitchFamily="49" charset="0"/>
                <a:cs typeface="Courier New" panose="02070309020205020404" pitchFamily="49" charset="0"/>
              </a:rPr>
              <a:t># The first set (the smallest chi squared) is selected by default.</a:t>
            </a:r>
          </a:p>
          <a:p>
            <a:r>
              <a:rPr lang="en-GB" sz="1300" dirty="0">
                <a:latin typeface="Courier New" panose="02070309020205020404" pitchFamily="49" charset="0"/>
                <a:cs typeface="Courier New" panose="02070309020205020404" pitchFamily="49" charset="0"/>
              </a:rPr>
              <a:t># Select a different parameter set if required</a:t>
            </a:r>
          </a:p>
          <a:p>
            <a:r>
              <a:rPr lang="en-GB" sz="1300" dirty="0" err="1">
                <a:latin typeface="Courier New" panose="02070309020205020404" pitchFamily="49" charset="0"/>
                <a:cs typeface="Courier New" panose="02070309020205020404" pitchFamily="49" charset="0"/>
              </a:rPr>
              <a:t>fit.select_estimated_parameters</a:t>
            </a:r>
            <a:r>
              <a:rPr lang="en-GB" sz="1300" dirty="0">
                <a:latin typeface="Courier New" panose="02070309020205020404" pitchFamily="49" charset="0"/>
                <a:cs typeface="Courier New" panose="02070309020205020404" pitchFamily="49" charset="0"/>
              </a:rPr>
              <a:t>(1)</a:t>
            </a:r>
          </a:p>
          <a:p>
            <a:r>
              <a:rPr lang="en-GB" sz="1300" dirty="0">
                <a:latin typeface="Courier New" panose="02070309020205020404" pitchFamily="49" charset="0"/>
                <a:cs typeface="Courier New" panose="02070309020205020404" pitchFamily="49" charset="0"/>
              </a:rPr>
              <a:t>print("Estimated parameters")</a:t>
            </a:r>
          </a:p>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for </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in ['B20','B22','B40','B42','B44','B60','B62','B64','B66']:</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print(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str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p:txBody>
      </p:sp>
      <p:pic>
        <p:nvPicPr>
          <p:cNvPr id="2" name="Picture 1"/>
          <p:cNvPicPr>
            <a:picLocks noChangeAspect="1"/>
          </p:cNvPicPr>
          <p:nvPr/>
        </p:nvPicPr>
        <p:blipFill>
          <a:blip r:embed="rId2"/>
          <a:stretch>
            <a:fillRect/>
          </a:stretch>
        </p:blipFill>
        <p:spPr>
          <a:xfrm>
            <a:off x="4262355" y="1871663"/>
            <a:ext cx="3743325" cy="1895475"/>
          </a:xfrm>
          <a:prstGeom prst="rect">
            <a:avLst/>
          </a:prstGeom>
        </p:spPr>
      </p:pic>
      <p:pic>
        <p:nvPicPr>
          <p:cNvPr id="7" name="Picture 6"/>
          <p:cNvPicPr>
            <a:picLocks noChangeAspect="1"/>
          </p:cNvPicPr>
          <p:nvPr/>
        </p:nvPicPr>
        <p:blipFill>
          <a:blip r:embed="rId3"/>
          <a:stretch>
            <a:fillRect/>
          </a:stretch>
        </p:blipFill>
        <p:spPr>
          <a:xfrm>
            <a:off x="4324350" y="3983033"/>
            <a:ext cx="3642874" cy="2724131"/>
          </a:xfrm>
          <a:prstGeom prst="rect">
            <a:avLst/>
          </a:prstGeom>
        </p:spPr>
      </p:pic>
    </p:spTree>
    <p:extLst>
      <p:ext uri="{BB962C8B-B14F-4D97-AF65-F5344CB8AC3E}">
        <p14:creationId xmlns:p14="http://schemas.microsoft.com/office/powerpoint/2010/main" val="2508895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Using a point charge model to estimate initial parameters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269304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PointCharge</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PointCharge</a:t>
            </a:r>
            <a:r>
              <a:rPr lang="en-GB" sz="1300" dirty="0">
                <a:latin typeface="Courier New" panose="02070309020205020404" pitchFamily="49" charset="0"/>
                <a:cs typeface="Courier New" panose="02070309020205020404" pitchFamily="49" charset="0"/>
              </a:rPr>
              <a:t>('ICSD_CollCode59912.cif')</a:t>
            </a: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cif_pc_model.getIons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cif_pc_model.Charges</a:t>
            </a:r>
            <a:r>
              <a:rPr lang="en-GB" sz="1300" dirty="0">
                <a:latin typeface="Courier New" panose="02070309020205020404" pitchFamily="49" charset="0"/>
                <a:cs typeface="Courier New" panose="02070309020205020404" pitchFamily="49" charset="0"/>
              </a:rPr>
              <a:t> = {'Nd':3, 'Ru':0, 'Al':0.5}</a:t>
            </a:r>
          </a:p>
          <a:p>
            <a:r>
              <a:rPr lang="en-GB" sz="1300" dirty="0" err="1">
                <a:latin typeface="Courier New" panose="02070309020205020404" pitchFamily="49" charset="0"/>
                <a:cs typeface="Courier New" panose="02070309020205020404" pitchFamily="49" charset="0"/>
              </a:rPr>
              <a:t>cif_pc_model.IonLabel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cif_pc_model.Neighbour</a:t>
            </a:r>
            <a:r>
              <a:rPr lang="en-GB" sz="1300" dirty="0">
                <a:latin typeface="Courier New" panose="02070309020205020404" pitchFamily="49" charset="0"/>
                <a:cs typeface="Courier New" panose="02070309020205020404" pitchFamily="49" charset="0"/>
              </a:rPr>
              <a:t> = 5</a:t>
            </a:r>
          </a:p>
          <a:p>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cif_pc_model.calculate</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ws_calc</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CreateWorkspace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74679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Using a point charge model to estimate initial parameters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269304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PointCharge</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PointCharge</a:t>
            </a:r>
            <a:r>
              <a:rPr lang="en-GB" sz="1300" dirty="0">
                <a:latin typeface="Courier New" panose="02070309020205020404" pitchFamily="49" charset="0"/>
                <a:cs typeface="Courier New" panose="02070309020205020404" pitchFamily="49" charset="0"/>
              </a:rPr>
              <a:t>('ICSD_CollCode59912.cif')</a:t>
            </a: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cif_pc_model.getIons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cif_pc_model.Charges</a:t>
            </a:r>
            <a:r>
              <a:rPr lang="en-GB" sz="1300" dirty="0">
                <a:latin typeface="Courier New" panose="02070309020205020404" pitchFamily="49" charset="0"/>
                <a:cs typeface="Courier New" panose="02070309020205020404" pitchFamily="49" charset="0"/>
              </a:rPr>
              <a:t> = {'Nd':3, 'Ru':0, 'Al':0.5}</a:t>
            </a:r>
          </a:p>
          <a:p>
            <a:r>
              <a:rPr lang="en-GB" sz="1300" dirty="0" err="1">
                <a:latin typeface="Courier New" panose="02070309020205020404" pitchFamily="49" charset="0"/>
                <a:cs typeface="Courier New" panose="02070309020205020404" pitchFamily="49" charset="0"/>
              </a:rPr>
              <a:t>cif_pc_model.IonLabel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cif_pc_model.Neighbour</a:t>
            </a:r>
            <a:r>
              <a:rPr lang="en-GB" sz="1300" dirty="0">
                <a:latin typeface="Courier New" panose="02070309020205020404" pitchFamily="49" charset="0"/>
                <a:cs typeface="Courier New" panose="02070309020205020404" pitchFamily="49" charset="0"/>
              </a:rPr>
              <a:t> = 5</a:t>
            </a:r>
          </a:p>
          <a:p>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cif_pc_model.calculate</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ws_calc</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CreateWorkspace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p:txBody>
      </p:sp>
      <p:pic>
        <p:nvPicPr>
          <p:cNvPr id="2" name="Picture 1"/>
          <p:cNvPicPr>
            <a:picLocks noChangeAspect="1"/>
          </p:cNvPicPr>
          <p:nvPr/>
        </p:nvPicPr>
        <p:blipFill>
          <a:blip r:embed="rId2"/>
          <a:stretch>
            <a:fillRect/>
          </a:stretch>
        </p:blipFill>
        <p:spPr>
          <a:xfrm>
            <a:off x="3290888" y="1295400"/>
            <a:ext cx="5610225" cy="2705100"/>
          </a:xfrm>
          <a:prstGeom prst="rect">
            <a:avLst/>
          </a:prstGeom>
        </p:spPr>
      </p:pic>
      <p:pic>
        <p:nvPicPr>
          <p:cNvPr id="6" name="Picture 5"/>
          <p:cNvPicPr>
            <a:picLocks noChangeAspect="1"/>
          </p:cNvPicPr>
          <p:nvPr/>
        </p:nvPicPr>
        <p:blipFill>
          <a:blip r:embed="rId3"/>
          <a:stretch>
            <a:fillRect/>
          </a:stretch>
        </p:blipFill>
        <p:spPr>
          <a:xfrm>
            <a:off x="4324351" y="3983033"/>
            <a:ext cx="3642873" cy="2724131"/>
          </a:xfrm>
          <a:prstGeom prst="rect">
            <a:avLst/>
          </a:prstGeom>
        </p:spPr>
      </p:pic>
    </p:spTree>
    <p:extLst>
      <p:ext uri="{BB962C8B-B14F-4D97-AF65-F5344CB8AC3E}">
        <p14:creationId xmlns:p14="http://schemas.microsoft.com/office/powerpoint/2010/main" val="325465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2525637" y="3380174"/>
            <a:ext cx="1768765" cy="3281010"/>
            <a:chOff x="571868" y="3252158"/>
            <a:chExt cx="1768765" cy="3281010"/>
          </a:xfrm>
        </p:grpSpPr>
        <p:sp>
          <p:nvSpPr>
            <p:cNvPr id="23" name="TextBox 22"/>
            <p:cNvSpPr txBox="1"/>
            <p:nvPr/>
          </p:nvSpPr>
          <p:spPr>
            <a:xfrm>
              <a:off x="1086575" y="6225391"/>
              <a:ext cx="487634" cy="307777"/>
            </a:xfrm>
            <a:prstGeom prst="rect">
              <a:avLst/>
            </a:prstGeom>
            <a:noFill/>
          </p:spPr>
          <p:txBody>
            <a:bodyPr wrap="none" rtlCol="0">
              <a:spAutoFit/>
            </a:bodyPr>
            <a:lstStyle/>
            <a:p>
              <a:r>
                <a:rPr lang="en-GB" dirty="0">
                  <a:solidFill>
                    <a:schemeClr val="accent1"/>
                  </a:solidFill>
                </a:rPr>
                <a:t>n=1</a:t>
              </a:r>
            </a:p>
          </p:txBody>
        </p:sp>
        <p:cxnSp>
          <p:nvCxnSpPr>
            <p:cNvPr id="14" name="Straight Arrow Connector 13"/>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1868" y="3355676"/>
              <a:ext cx="304892" cy="307777"/>
            </a:xfrm>
            <a:prstGeom prst="rect">
              <a:avLst/>
            </a:prstGeom>
            <a:noFill/>
          </p:spPr>
          <p:txBody>
            <a:bodyPr wrap="none" rtlCol="0">
              <a:spAutoFit/>
            </a:bodyPr>
            <a:lstStyle/>
            <a:p>
              <a:r>
                <a:rPr lang="en-GB" dirty="0">
                  <a:solidFill>
                    <a:schemeClr val="accent1"/>
                  </a:solidFill>
                </a:rPr>
                <a:t>E</a:t>
              </a:r>
            </a:p>
          </p:txBody>
        </p:sp>
        <p:cxnSp>
          <p:nvCxnSpPr>
            <p:cNvPr id="17" name="Straight Connector 16"/>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2328" y="4825035"/>
              <a:ext cx="487634" cy="307777"/>
            </a:xfrm>
            <a:prstGeom prst="rect">
              <a:avLst/>
            </a:prstGeom>
            <a:noFill/>
          </p:spPr>
          <p:txBody>
            <a:bodyPr wrap="none" rtlCol="0">
              <a:spAutoFit/>
            </a:bodyPr>
            <a:lstStyle/>
            <a:p>
              <a:r>
                <a:rPr lang="en-GB" dirty="0">
                  <a:solidFill>
                    <a:schemeClr val="accent1"/>
                  </a:solidFill>
                </a:rPr>
                <a:t>n=2</a:t>
              </a:r>
            </a:p>
          </p:txBody>
        </p:sp>
        <p:sp>
          <p:nvSpPr>
            <p:cNvPr id="25" name="TextBox 24"/>
            <p:cNvSpPr txBox="1"/>
            <p:nvPr/>
          </p:nvSpPr>
          <p:spPr>
            <a:xfrm>
              <a:off x="1098081" y="4071657"/>
              <a:ext cx="487634" cy="307777"/>
            </a:xfrm>
            <a:prstGeom prst="rect">
              <a:avLst/>
            </a:prstGeom>
            <a:noFill/>
          </p:spPr>
          <p:txBody>
            <a:bodyPr wrap="none" rtlCol="0">
              <a:spAutoFit/>
            </a:bodyPr>
            <a:lstStyle/>
            <a:p>
              <a:r>
                <a:rPr lang="en-GB" dirty="0">
                  <a:solidFill>
                    <a:schemeClr val="accent1"/>
                  </a:solidFill>
                </a:rPr>
                <a:t>n=3</a:t>
              </a:r>
            </a:p>
          </p:txBody>
        </p:sp>
        <p:cxnSp>
          <p:nvCxnSpPr>
            <p:cNvPr id="64" name="Straight Connector 63"/>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280022" y="3923632"/>
            <a:ext cx="1380217" cy="1115775"/>
            <a:chOff x="2326253" y="3372923"/>
            <a:chExt cx="1380217" cy="1115775"/>
          </a:xfrm>
        </p:grpSpPr>
        <p:cxnSp>
          <p:nvCxnSpPr>
            <p:cNvPr id="26" name="Straight Connector 25"/>
            <p:cNvCxnSpPr/>
            <p:nvPr/>
          </p:nvCxnSpPr>
          <p:spPr>
            <a:xfrm>
              <a:off x="2996234" y="437647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93350" y="41507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0317" y="4180921"/>
              <a:ext cx="373820" cy="307777"/>
            </a:xfrm>
            <a:prstGeom prst="rect">
              <a:avLst/>
            </a:prstGeom>
            <a:noFill/>
          </p:spPr>
          <p:txBody>
            <a:bodyPr wrap="none" rtlCol="0">
              <a:spAutoFit/>
            </a:bodyPr>
            <a:lstStyle/>
            <a:p>
              <a:r>
                <a:rPr lang="en-GB" dirty="0">
                  <a:solidFill>
                    <a:schemeClr val="accent1"/>
                  </a:solidFill>
                </a:rPr>
                <a:t>3s</a:t>
              </a:r>
            </a:p>
          </p:txBody>
        </p:sp>
        <p:sp>
          <p:nvSpPr>
            <p:cNvPr id="30" name="TextBox 29"/>
            <p:cNvSpPr txBox="1"/>
            <p:nvPr/>
          </p:nvSpPr>
          <p:spPr>
            <a:xfrm>
              <a:off x="2567435" y="3988270"/>
              <a:ext cx="383438" cy="307777"/>
            </a:xfrm>
            <a:prstGeom prst="rect">
              <a:avLst/>
            </a:prstGeom>
            <a:noFill/>
          </p:spPr>
          <p:txBody>
            <a:bodyPr wrap="none" rtlCol="0">
              <a:spAutoFit/>
            </a:bodyPr>
            <a:lstStyle/>
            <a:p>
              <a:r>
                <a:rPr lang="en-GB" dirty="0">
                  <a:solidFill>
                    <a:schemeClr val="accent1"/>
                  </a:solidFill>
                </a:rPr>
                <a:t>3p</a:t>
              </a:r>
            </a:p>
          </p:txBody>
        </p:sp>
        <p:sp>
          <p:nvSpPr>
            <p:cNvPr id="31" name="TextBox 30"/>
            <p:cNvSpPr txBox="1"/>
            <p:nvPr/>
          </p:nvSpPr>
          <p:spPr>
            <a:xfrm>
              <a:off x="2564553" y="3372923"/>
              <a:ext cx="383438" cy="307777"/>
            </a:xfrm>
            <a:prstGeom prst="rect">
              <a:avLst/>
            </a:prstGeom>
            <a:noFill/>
          </p:spPr>
          <p:txBody>
            <a:bodyPr wrap="none" rtlCol="0">
              <a:spAutoFit/>
            </a:bodyPr>
            <a:lstStyle/>
            <a:p>
              <a:r>
                <a:rPr lang="en-GB" dirty="0">
                  <a:solidFill>
                    <a:schemeClr val="accent1"/>
                  </a:solidFill>
                </a:rPr>
                <a:t>3d</a:t>
              </a:r>
            </a:p>
          </p:txBody>
        </p:sp>
        <p:cxnSp>
          <p:nvCxnSpPr>
            <p:cNvPr id="33" name="Straight Connector 32"/>
            <p:cNvCxnSpPr/>
            <p:nvPr/>
          </p:nvCxnSpPr>
          <p:spPr>
            <a:xfrm flipV="1">
              <a:off x="2334881" y="3548337"/>
              <a:ext cx="658469" cy="32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26253" y="3880350"/>
              <a:ext cx="667097" cy="270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34881" y="3875349"/>
              <a:ext cx="658469" cy="5011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5644989" y="3544081"/>
            <a:ext cx="2014771" cy="1147397"/>
            <a:chOff x="3691220" y="3416064"/>
            <a:chExt cx="2014771" cy="1147397"/>
          </a:xfrm>
        </p:grpSpPr>
        <p:cxnSp>
          <p:nvCxnSpPr>
            <p:cNvPr id="38" name="Straight Connector 37"/>
            <p:cNvCxnSpPr/>
            <p:nvPr/>
          </p:nvCxnSpPr>
          <p:spPr>
            <a:xfrm>
              <a:off x="4341944" y="355843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39066" y="377121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36188" y="398399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33310" y="419678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30432" y="4409563"/>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03603" y="4255684"/>
              <a:ext cx="596638" cy="307777"/>
            </a:xfrm>
            <a:prstGeom prst="rect">
              <a:avLst/>
            </a:prstGeom>
            <a:noFill/>
          </p:spPr>
          <p:txBody>
            <a:bodyPr wrap="none" rtlCol="0">
              <a:spAutoFit/>
            </a:bodyPr>
            <a:lstStyle/>
            <a:p>
              <a:r>
                <a:rPr lang="en-GB" dirty="0">
                  <a:solidFill>
                    <a:schemeClr val="accent1"/>
                  </a:solidFill>
                </a:rPr>
                <a:t>m=-2</a:t>
              </a:r>
            </a:p>
          </p:txBody>
        </p:sp>
        <p:sp>
          <p:nvSpPr>
            <p:cNvPr id="44" name="TextBox 43"/>
            <p:cNvSpPr txBox="1"/>
            <p:nvPr/>
          </p:nvSpPr>
          <p:spPr>
            <a:xfrm>
              <a:off x="5109353" y="4045779"/>
              <a:ext cx="596638" cy="307777"/>
            </a:xfrm>
            <a:prstGeom prst="rect">
              <a:avLst/>
            </a:prstGeom>
            <a:noFill/>
          </p:spPr>
          <p:txBody>
            <a:bodyPr wrap="none" rtlCol="0">
              <a:spAutoFit/>
            </a:bodyPr>
            <a:lstStyle/>
            <a:p>
              <a:r>
                <a:rPr lang="en-GB" dirty="0">
                  <a:solidFill>
                    <a:schemeClr val="accent1"/>
                  </a:solidFill>
                </a:rPr>
                <a:t>m=-1</a:t>
              </a:r>
            </a:p>
          </p:txBody>
        </p:sp>
        <p:sp>
          <p:nvSpPr>
            <p:cNvPr id="45" name="TextBox 44"/>
            <p:cNvSpPr txBox="1"/>
            <p:nvPr/>
          </p:nvSpPr>
          <p:spPr>
            <a:xfrm>
              <a:off x="5115103" y="3835874"/>
              <a:ext cx="537327" cy="307777"/>
            </a:xfrm>
            <a:prstGeom prst="rect">
              <a:avLst/>
            </a:prstGeom>
            <a:noFill/>
          </p:spPr>
          <p:txBody>
            <a:bodyPr wrap="none" rtlCol="0">
              <a:spAutoFit/>
            </a:bodyPr>
            <a:lstStyle/>
            <a:p>
              <a:r>
                <a:rPr lang="en-GB" dirty="0">
                  <a:solidFill>
                    <a:schemeClr val="accent1"/>
                  </a:solidFill>
                </a:rPr>
                <a:t>m=0</a:t>
              </a:r>
            </a:p>
          </p:txBody>
        </p:sp>
        <p:sp>
          <p:nvSpPr>
            <p:cNvPr id="46" name="TextBox 45"/>
            <p:cNvSpPr txBox="1"/>
            <p:nvPr/>
          </p:nvSpPr>
          <p:spPr>
            <a:xfrm>
              <a:off x="5120853" y="3625969"/>
              <a:ext cx="537327" cy="307777"/>
            </a:xfrm>
            <a:prstGeom prst="rect">
              <a:avLst/>
            </a:prstGeom>
            <a:noFill/>
          </p:spPr>
          <p:txBody>
            <a:bodyPr wrap="none" rtlCol="0">
              <a:spAutoFit/>
            </a:bodyPr>
            <a:lstStyle/>
            <a:p>
              <a:r>
                <a:rPr lang="en-GB" dirty="0">
                  <a:solidFill>
                    <a:schemeClr val="accent1"/>
                  </a:solidFill>
                </a:rPr>
                <a:t>m=1</a:t>
              </a:r>
            </a:p>
          </p:txBody>
        </p:sp>
        <p:sp>
          <p:nvSpPr>
            <p:cNvPr id="47" name="TextBox 46"/>
            <p:cNvSpPr txBox="1"/>
            <p:nvPr/>
          </p:nvSpPr>
          <p:spPr>
            <a:xfrm>
              <a:off x="5126603" y="3416064"/>
              <a:ext cx="537327" cy="307777"/>
            </a:xfrm>
            <a:prstGeom prst="rect">
              <a:avLst/>
            </a:prstGeom>
            <a:noFill/>
          </p:spPr>
          <p:txBody>
            <a:bodyPr wrap="none" rtlCol="0">
              <a:spAutoFit/>
            </a:bodyPr>
            <a:lstStyle/>
            <a:p>
              <a:r>
                <a:rPr lang="en-GB" dirty="0">
                  <a:solidFill>
                    <a:schemeClr val="accent1"/>
                  </a:solidFill>
                </a:rPr>
                <a:t>m=2</a:t>
              </a:r>
            </a:p>
          </p:txBody>
        </p:sp>
        <p:cxnSp>
          <p:nvCxnSpPr>
            <p:cNvPr id="49" name="Straight Connector 48"/>
            <p:cNvCxnSpPr/>
            <p:nvPr/>
          </p:nvCxnSpPr>
          <p:spPr>
            <a:xfrm flipV="1">
              <a:off x="3691220" y="3567057"/>
              <a:ext cx="647846" cy="406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3700716" y="3771214"/>
              <a:ext cx="638350" cy="19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11204" y="3966116"/>
              <a:ext cx="607736" cy="28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714086" y="3957794"/>
              <a:ext cx="624980" cy="24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16958" y="3980448"/>
              <a:ext cx="639356" cy="4291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5533731" y="3354297"/>
            <a:ext cx="2288217" cy="145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Crystal Field Theory</a:t>
            </a:r>
            <a:endParaRPr lang="en-GB" dirty="0"/>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200" dirty="0"/>
              <a:t>Electrons in atoms experience a large electric field from the nucleus which splits them into different </a:t>
            </a:r>
            <a:r>
              <a:rPr lang="en-GB" sz="2200" i="1" dirty="0"/>
              <a:t>shells</a:t>
            </a:r>
            <a:r>
              <a:rPr lang="en-GB" sz="2200" dirty="0"/>
              <a:t> and </a:t>
            </a:r>
            <a:r>
              <a:rPr lang="en-GB" sz="2200" i="1" dirty="0"/>
              <a:t>orbitals</a:t>
            </a:r>
            <a:r>
              <a:rPr lang="en-GB" sz="2200" dirty="0"/>
              <a:t> at different energies, but the energy levels within an orbital is degenerate.</a:t>
            </a:r>
          </a:p>
          <a:p>
            <a:pPr indent="-457200">
              <a:buFont typeface="Arial" panose="020B0604020202020204" pitchFamily="34" charset="0"/>
              <a:buChar char="•"/>
            </a:pPr>
            <a:r>
              <a:rPr lang="en-GB" sz="2200" dirty="0"/>
              <a:t>In crystals, the electrons on one atom are also affected by electric fields from neighbouring atoms → this lifts the degeneracy of the orbitals.</a:t>
            </a:r>
          </a:p>
          <a:p>
            <a:pPr indent="-457200">
              <a:buFont typeface="Arial" panose="020B0604020202020204" pitchFamily="34" charset="0"/>
              <a:buChar char="•"/>
            </a:pPr>
            <a:endParaRPr lang="en-GB" sz="2200" dirty="0"/>
          </a:p>
          <a:p>
            <a:pPr indent="-457200">
              <a:buFont typeface="Arial" panose="020B0604020202020204" pitchFamily="34" charset="0"/>
              <a:buChar char="•"/>
            </a:pPr>
            <a:endParaRPr lang="en-GB" sz="2200" dirty="0"/>
          </a:p>
          <a:p>
            <a:endParaRPr lang="en-GB" sz="2200" dirty="0"/>
          </a:p>
        </p:txBody>
      </p:sp>
    </p:spTree>
    <p:extLst>
      <p:ext uri="{BB962C8B-B14F-4D97-AF65-F5344CB8AC3E}">
        <p14:creationId xmlns:p14="http://schemas.microsoft.com/office/powerpoint/2010/main" val="16757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Simultaneously fit multiple spectra</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3693319"/>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data_ws1=Load('NdOs2Al10MLa_5K_ecut_0to3ang.xye')</a:t>
            </a:r>
          </a:p>
          <a:p>
            <a:r>
              <a:rPr lang="en-GB" sz="1300" dirty="0">
                <a:latin typeface="Courier New" panose="02070309020205020404" pitchFamily="49" charset="0"/>
                <a:cs typeface="Courier New" panose="02070309020205020404" pitchFamily="49" charset="0"/>
              </a:rPr>
              <a:t>data_ws2=Load('NdOs2Al10MLa_150K_Ecut_0to3aangBp15.xye')</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cf.Temperature</a:t>
            </a:r>
            <a:r>
              <a:rPr lang="en-GB" sz="1300" dirty="0">
                <a:latin typeface="Courier New" panose="02070309020205020404" pitchFamily="49" charset="0"/>
                <a:cs typeface="Courier New" panose="02070309020205020404" pitchFamily="49" charset="0"/>
              </a:rPr>
              <a:t> = [5, 150] # Two datasets, need two sets of Temperature.</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 # Need to call this to reset the peak </a:t>
            </a:r>
            <a:r>
              <a:rPr lang="en-GB" sz="1300" dirty="0" err="1">
                <a:latin typeface="Courier New" panose="02070309020205020404" pitchFamily="49" charset="0"/>
                <a:cs typeface="Courier New" panose="02070309020205020404" pitchFamily="49" charset="0"/>
              </a:rPr>
              <a:t>attribs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[0.5, 0.5]      # Two datasets, need two sets of FWHM.</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=[1,1] # Two datasets, need two sets</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data_ws2],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fit_ins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fig,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plt.subplots</a:t>
            </a:r>
            <a:r>
              <a:rPr lang="en-GB" sz="1300" dirty="0">
                <a:latin typeface="Courier New" panose="02070309020205020404" pitchFamily="49" charset="0"/>
                <a:cs typeface="Courier New" panose="02070309020205020404" pitchFamily="49" charset="0"/>
              </a:rPr>
              <a:t>(2,1,subplot_kw={'projection':'</a:t>
            </a:r>
            <a:r>
              <a:rPr lang="en-GB" sz="1300" dirty="0" err="1">
                <a:latin typeface="Courier New" panose="02070309020205020404" pitchFamily="49" charset="0"/>
                <a:cs typeface="Courier New" panose="02070309020205020404" pitchFamily="49" charset="0"/>
              </a:rPr>
              <a:t>mantid</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for ii in range(2):</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errorbar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=1,fmt='.')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[ii].plot(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=2)</a:t>
            </a:r>
          </a:p>
          <a:p>
            <a:r>
              <a:rPr lang="en-GB" sz="1300" dirty="0" err="1">
                <a:latin typeface="Courier New" panose="02070309020205020404" pitchFamily="49" charset="0"/>
                <a:cs typeface="Courier New" panose="02070309020205020404" pitchFamily="49" charset="0"/>
              </a:rPr>
              <a:t>fig.show</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2131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Simultaneously fit multiple spectra</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4"/>
            <a:ext cx="7336936" cy="3693319"/>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data_ws1=Load('NdOs2Al10MLa_5K_ecut_0to3ang.xye')</a:t>
            </a:r>
          </a:p>
          <a:p>
            <a:r>
              <a:rPr lang="en-GB" sz="1300" dirty="0">
                <a:latin typeface="Courier New" panose="02070309020205020404" pitchFamily="49" charset="0"/>
                <a:cs typeface="Courier New" panose="02070309020205020404" pitchFamily="49" charset="0"/>
              </a:rPr>
              <a:t>data_ws2=Load('NdOs2Al10MLa_150K_Ecut_0to3aangBp15.xye')</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cf.Temperature</a:t>
            </a:r>
            <a:r>
              <a:rPr lang="en-GB" sz="1300" dirty="0">
                <a:latin typeface="Courier New" panose="02070309020205020404" pitchFamily="49" charset="0"/>
                <a:cs typeface="Courier New" panose="02070309020205020404" pitchFamily="49" charset="0"/>
              </a:rPr>
              <a:t> = [5, 150] # Two datasets, need two sets of Temperature.</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 # Need to call this to reset the peak </a:t>
            </a:r>
            <a:r>
              <a:rPr lang="en-GB" sz="1300" dirty="0" err="1">
                <a:latin typeface="Courier New" panose="02070309020205020404" pitchFamily="49" charset="0"/>
                <a:cs typeface="Courier New" panose="02070309020205020404" pitchFamily="49" charset="0"/>
              </a:rPr>
              <a:t>attribs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[0.5, 0.5]      # Two datasets, need two sets of FWHM.</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=[1,1] # Two datasets, need two sets</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data_ws2],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fit_ins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fig,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plt.subplots</a:t>
            </a:r>
            <a:r>
              <a:rPr lang="en-GB" sz="1300" dirty="0">
                <a:latin typeface="Courier New" panose="02070309020205020404" pitchFamily="49" charset="0"/>
                <a:cs typeface="Courier New" panose="02070309020205020404" pitchFamily="49" charset="0"/>
              </a:rPr>
              <a:t>(2,1,subplot_kw={'projection':'</a:t>
            </a:r>
            <a:r>
              <a:rPr lang="en-GB" sz="1300" dirty="0" err="1">
                <a:latin typeface="Courier New" panose="02070309020205020404" pitchFamily="49" charset="0"/>
                <a:cs typeface="Courier New" panose="02070309020205020404" pitchFamily="49" charset="0"/>
              </a:rPr>
              <a:t>mantid</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for ii in range(2):</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errorbar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=1,fmt='.')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[ii].plot(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=2)</a:t>
            </a:r>
          </a:p>
          <a:p>
            <a:r>
              <a:rPr lang="en-GB" sz="1300" dirty="0" err="1">
                <a:latin typeface="Courier New" panose="02070309020205020404" pitchFamily="49" charset="0"/>
                <a:cs typeface="Courier New" panose="02070309020205020404" pitchFamily="49" charset="0"/>
              </a:rPr>
              <a:t>fig.show</a:t>
            </a:r>
            <a:r>
              <a:rPr lang="en-GB" sz="1300" dirty="0">
                <a:latin typeface="Courier New" panose="02070309020205020404" pitchFamily="49" charset="0"/>
                <a:cs typeface="Courier New" panose="02070309020205020404" pitchFamily="49" charset="0"/>
              </a:rPr>
              <a:t>()</a:t>
            </a:r>
          </a:p>
        </p:txBody>
      </p:sp>
      <p:pic>
        <p:nvPicPr>
          <p:cNvPr id="6" name="Picture 5"/>
          <p:cNvPicPr>
            <a:picLocks noChangeAspect="1"/>
          </p:cNvPicPr>
          <p:nvPr/>
        </p:nvPicPr>
        <p:blipFill>
          <a:blip r:embed="rId2"/>
          <a:stretch>
            <a:fillRect/>
          </a:stretch>
        </p:blipFill>
        <p:spPr>
          <a:xfrm>
            <a:off x="3210225" y="1985546"/>
            <a:ext cx="5847585" cy="4372809"/>
          </a:xfrm>
          <a:prstGeom prst="rect">
            <a:avLst/>
          </a:prstGeom>
        </p:spPr>
      </p:pic>
    </p:spTree>
    <p:extLst>
      <p:ext uri="{BB962C8B-B14F-4D97-AF65-F5344CB8AC3E}">
        <p14:creationId xmlns:p14="http://schemas.microsoft.com/office/powerpoint/2010/main" val="390288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Fitting physical properties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3"/>
            <a:ext cx="7336936" cy="3093154"/>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 Load('NdOs2Al10_sus_a.txt')</a:t>
            </a:r>
          </a:p>
          <a:p>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 Load('NdOs2Al10_sus_b.txt')</a:t>
            </a:r>
          </a:p>
          <a:p>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 Load('NdOs2Al10_sus_c.txt')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Simultaneously fit data measured in a, b and c directions</a:t>
            </a:r>
          </a:p>
          <a:p>
            <a:r>
              <a:rPr lang="en-GB" sz="1300" dirty="0" err="1">
                <a:latin typeface="Courier New" panose="02070309020205020404" pitchFamily="49" charset="0"/>
                <a:cs typeface="Courier New" panose="02070309020205020404" pitchFamily="49" charset="0"/>
              </a:rPr>
              <a:t>cf.PhysicalProperty</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=[1,0,0],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=[0,1,0],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=[0,0,1],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fit_susc</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6742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Fitting Crystal Fields</a:t>
            </a:r>
          </a:p>
        </p:txBody>
      </p:sp>
      <p:sp>
        <p:nvSpPr>
          <p:cNvPr id="3" name="Text Placeholder 2"/>
          <p:cNvSpPr>
            <a:spLocks noGrp="1"/>
          </p:cNvSpPr>
          <p:nvPr>
            <p:ph type="body" idx="1"/>
          </p:nvPr>
        </p:nvSpPr>
        <p:spPr/>
        <p:txBody>
          <a:bodyPr>
            <a:normAutofit/>
          </a:bodyPr>
          <a:lstStyle/>
          <a:p>
            <a:pPr indent="-457200">
              <a:buFont typeface="Arial" panose="020B0604020202020204" pitchFamily="34" charset="0"/>
              <a:buChar char="•"/>
            </a:pPr>
            <a:r>
              <a:rPr lang="en-GB" sz="2000" dirty="0">
                <a:latin typeface="+mn-lt"/>
              </a:rPr>
              <a:t>Fitting physical properties</a:t>
            </a: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a:p>
            <a:pPr indent="-457200">
              <a:buFont typeface="Arial" panose="020B0604020202020204" pitchFamily="34" charset="0"/>
              <a:buChar char="•"/>
            </a:pPr>
            <a:endParaRPr lang="en-GB" sz="2000" dirty="0">
              <a:latin typeface="+mn-lt"/>
            </a:endParaRPr>
          </a:p>
        </p:txBody>
      </p:sp>
      <p:sp>
        <p:nvSpPr>
          <p:cNvPr id="5" name="TextBox 4"/>
          <p:cNvSpPr txBox="1"/>
          <p:nvPr/>
        </p:nvSpPr>
        <p:spPr>
          <a:xfrm>
            <a:off x="2465549" y="1775083"/>
            <a:ext cx="7336936" cy="3093154"/>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 Load('NdOs2Al10_sus_a.txt')</a:t>
            </a:r>
          </a:p>
          <a:p>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 Load('NdOs2Al10_sus_b.txt')</a:t>
            </a:r>
          </a:p>
          <a:p>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 Load('NdOs2Al10_sus_c.txt')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Simultaneously fit data measured in a, b and c directions</a:t>
            </a:r>
          </a:p>
          <a:p>
            <a:r>
              <a:rPr lang="en-GB" sz="1300" dirty="0" err="1">
                <a:latin typeface="Courier New" panose="02070309020205020404" pitchFamily="49" charset="0"/>
                <a:cs typeface="Courier New" panose="02070309020205020404" pitchFamily="49" charset="0"/>
              </a:rPr>
              <a:t>cf.PhysicalProperty</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=[1,0,0],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=[0,1,0],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=[0,0,1],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fit_susc</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p:txBody>
      </p:sp>
      <p:pic>
        <p:nvPicPr>
          <p:cNvPr id="6" name="Picture 5"/>
          <p:cNvPicPr>
            <a:picLocks noChangeAspect="1"/>
          </p:cNvPicPr>
          <p:nvPr/>
        </p:nvPicPr>
        <p:blipFill>
          <a:blip r:embed="rId2"/>
          <a:stretch>
            <a:fillRect/>
          </a:stretch>
        </p:blipFill>
        <p:spPr>
          <a:xfrm>
            <a:off x="3210225" y="1995071"/>
            <a:ext cx="5847585" cy="4372809"/>
          </a:xfrm>
          <a:prstGeom prst="rect">
            <a:avLst/>
          </a:prstGeom>
        </p:spPr>
      </p:pic>
    </p:spTree>
    <p:extLst>
      <p:ext uri="{BB962C8B-B14F-4D97-AF65-F5344CB8AC3E}">
        <p14:creationId xmlns:p14="http://schemas.microsoft.com/office/powerpoint/2010/main" val="357652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lgn="ctr"/>
            <a:endParaRPr lang="en-GB" sz="4800" dirty="0"/>
          </a:p>
          <a:p>
            <a:pPr algn="ctr"/>
            <a:r>
              <a:rPr lang="en-GB" sz="4800" dirty="0" smtClean="0"/>
              <a:t>Questions so far?</a:t>
            </a:r>
            <a:endParaRPr lang="en-GB" sz="4800" dirty="0"/>
          </a:p>
        </p:txBody>
      </p:sp>
    </p:spTree>
    <p:extLst>
      <p:ext uri="{BB962C8B-B14F-4D97-AF65-F5344CB8AC3E}">
        <p14:creationId xmlns:p14="http://schemas.microsoft.com/office/powerpoint/2010/main" val="324747064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F08900"/>
        </a:solidFill>
        <a:effectLst/>
      </p:bgPr>
    </p:bg>
    <p:spTree>
      <p:nvGrpSpPr>
        <p:cNvPr id="1" name="Shape 409"/>
        <p:cNvGrpSpPr/>
        <p:nvPr/>
      </p:nvGrpSpPr>
      <p:grpSpPr>
        <a:xfrm>
          <a:off x="0" y="0"/>
          <a:ext cx="0" cy="0"/>
          <a:chOff x="0" y="0"/>
          <a:chExt cx="0" cy="0"/>
        </a:xfrm>
      </p:grpSpPr>
      <p:sp>
        <p:nvSpPr>
          <p:cNvPr id="2" name="Freeform 1"/>
          <p:cNvSpPr/>
          <p:nvPr/>
        </p:nvSpPr>
        <p:spPr>
          <a:xfrm>
            <a:off x="3575304" y="-9144"/>
            <a:ext cx="8622792" cy="6867144"/>
          </a:xfrm>
          <a:custGeom>
            <a:avLst/>
            <a:gdLst>
              <a:gd name="connsiteX0" fmla="*/ 0 w 8622792"/>
              <a:gd name="connsiteY0" fmla="*/ 0 h 6867144"/>
              <a:gd name="connsiteX1" fmla="*/ 5276088 w 8622792"/>
              <a:gd name="connsiteY1" fmla="*/ 6867144 h 6867144"/>
              <a:gd name="connsiteX2" fmla="*/ 7708392 w 8622792"/>
              <a:gd name="connsiteY2" fmla="*/ 6848856 h 6867144"/>
              <a:gd name="connsiteX3" fmla="*/ 7690104 w 8622792"/>
              <a:gd name="connsiteY3" fmla="*/ 1289304 h 6867144"/>
              <a:gd name="connsiteX4" fmla="*/ 8622792 w 8622792"/>
              <a:gd name="connsiteY4" fmla="*/ 1280160 h 6867144"/>
              <a:gd name="connsiteX5" fmla="*/ 8613648 w 8622792"/>
              <a:gd name="connsiteY5" fmla="*/ 9144 h 6867144"/>
              <a:gd name="connsiteX6" fmla="*/ 0 w 8622792"/>
              <a:gd name="connsiteY6" fmla="*/ 0 h 686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2792" h="6867144">
                <a:moveTo>
                  <a:pt x="0" y="0"/>
                </a:moveTo>
                <a:lnTo>
                  <a:pt x="5276088" y="6867144"/>
                </a:lnTo>
                <a:lnTo>
                  <a:pt x="7708392" y="6848856"/>
                </a:lnTo>
                <a:lnTo>
                  <a:pt x="7690104" y="1289304"/>
                </a:lnTo>
                <a:lnTo>
                  <a:pt x="8622792" y="1280160"/>
                </a:lnTo>
                <a:lnTo>
                  <a:pt x="8613648" y="9144"/>
                </a:lnTo>
                <a:lnTo>
                  <a:pt x="0" y="0"/>
                </a:lnTo>
                <a:close/>
              </a:path>
            </a:pathLst>
          </a:custGeom>
          <a:solidFill>
            <a:srgbClr val="00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 name="Google Shape;410;p21"/>
          <p:cNvPicPr preferRelativeResize="0"/>
          <p:nvPr/>
        </p:nvPicPr>
        <p:blipFill rotWithShape="1">
          <a:blip r:embed="rId3">
            <a:alphaModFix/>
          </a:blip>
          <a:srcRect/>
          <a:stretch/>
        </p:blipFill>
        <p:spPr>
          <a:xfrm>
            <a:off x="4963800" y="5912400"/>
            <a:ext cx="394693" cy="316800"/>
          </a:xfrm>
          <a:prstGeom prst="rect">
            <a:avLst/>
          </a:prstGeom>
          <a:noFill/>
          <a:ln>
            <a:noFill/>
          </a:ln>
        </p:spPr>
      </p:pic>
      <p:pic>
        <p:nvPicPr>
          <p:cNvPr id="411" name="Google Shape;411;p21"/>
          <p:cNvPicPr preferRelativeResize="0"/>
          <p:nvPr/>
        </p:nvPicPr>
        <p:blipFill rotWithShape="1">
          <a:blip r:embed="rId4">
            <a:alphaModFix/>
          </a:blip>
          <a:srcRect/>
          <a:stretch/>
        </p:blipFill>
        <p:spPr>
          <a:xfrm>
            <a:off x="-23446" y="1750741"/>
            <a:ext cx="12192000" cy="5107259"/>
          </a:xfrm>
          <a:prstGeom prst="rect">
            <a:avLst/>
          </a:prstGeom>
          <a:noFill/>
          <a:ln>
            <a:noFill/>
          </a:ln>
        </p:spPr>
      </p:pic>
      <p:pic>
        <p:nvPicPr>
          <p:cNvPr id="412" name="Google Shape;412;p21"/>
          <p:cNvPicPr preferRelativeResize="0"/>
          <p:nvPr/>
        </p:nvPicPr>
        <p:blipFill rotWithShape="1">
          <a:blip r:embed="rId5">
            <a:alphaModFix/>
          </a:blip>
          <a:srcRect/>
          <a:stretch/>
        </p:blipFill>
        <p:spPr>
          <a:xfrm>
            <a:off x="1094356" y="2813050"/>
            <a:ext cx="7442200" cy="1231900"/>
          </a:xfrm>
          <a:prstGeom prst="rect">
            <a:avLst/>
          </a:prstGeom>
          <a:noFill/>
          <a:ln>
            <a:noFill/>
          </a:ln>
        </p:spPr>
      </p:pic>
      <p:sp>
        <p:nvSpPr>
          <p:cNvPr id="413" name="Google Shape;413;p21"/>
          <p:cNvSpPr/>
          <p:nvPr/>
        </p:nvSpPr>
        <p:spPr>
          <a:xfrm>
            <a:off x="2448506" y="5904254"/>
            <a:ext cx="207532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Arial"/>
                <a:ea typeface="Arial"/>
                <a:cs typeface="Arial"/>
                <a:sym typeface="Arial"/>
              </a:rPr>
              <a:t>@ISISNeutronMuon</a:t>
            </a:r>
            <a:endParaRPr sz="1600" b="0" i="0" u="none" strike="noStrike" cap="none">
              <a:solidFill>
                <a:schemeClr val="lt1"/>
              </a:solidFill>
              <a:latin typeface="Arial"/>
              <a:ea typeface="Arial"/>
              <a:cs typeface="Arial"/>
              <a:sym typeface="Arial"/>
            </a:endParaRPr>
          </a:p>
        </p:txBody>
      </p:sp>
      <p:sp>
        <p:nvSpPr>
          <p:cNvPr id="414" name="Google Shape;414;p21"/>
          <p:cNvSpPr/>
          <p:nvPr/>
        </p:nvSpPr>
        <p:spPr>
          <a:xfrm>
            <a:off x="278393" y="5904254"/>
            <a:ext cx="146945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Arial"/>
                <a:ea typeface="Arial"/>
                <a:cs typeface="Arial"/>
                <a:sym typeface="Arial"/>
              </a:rPr>
              <a:t>isis.stfc.ac.uk</a:t>
            </a:r>
            <a:endParaRPr sz="1600" b="0" i="0" u="none" strike="noStrike" cap="none">
              <a:solidFill>
                <a:schemeClr val="lt1"/>
              </a:solidFill>
              <a:latin typeface="Arial"/>
              <a:ea typeface="Arial"/>
              <a:cs typeface="Arial"/>
              <a:sym typeface="Arial"/>
            </a:endParaRPr>
          </a:p>
        </p:txBody>
      </p:sp>
      <p:sp>
        <p:nvSpPr>
          <p:cNvPr id="415" name="Google Shape;415;p21"/>
          <p:cNvSpPr/>
          <p:nvPr/>
        </p:nvSpPr>
        <p:spPr>
          <a:xfrm>
            <a:off x="5263239" y="5904000"/>
            <a:ext cx="253339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lt1"/>
                </a:solidFill>
                <a:latin typeface="Arial"/>
                <a:ea typeface="Arial"/>
                <a:cs typeface="Arial"/>
                <a:sym typeface="Arial"/>
              </a:rPr>
              <a:t>STFC</a:t>
            </a:r>
            <a:endParaRPr sz="1400" b="0" i="0" u="none" strike="noStrike" cap="none">
              <a:solidFill>
                <a:srgbClr val="000000"/>
              </a:solidFill>
              <a:latin typeface="Arial"/>
              <a:ea typeface="Arial"/>
              <a:cs typeface="Arial"/>
              <a:sym typeface="Arial"/>
            </a:endParaRPr>
          </a:p>
        </p:txBody>
      </p:sp>
      <p:pic>
        <p:nvPicPr>
          <p:cNvPr id="416" name="Google Shape;416;p21" descr="A close-up of a person's face&#10;&#10;Description automatically generated with low confidence"/>
          <p:cNvPicPr preferRelativeResize="0"/>
          <p:nvPr/>
        </p:nvPicPr>
        <p:blipFill rotWithShape="1">
          <a:blip r:embed="rId6">
            <a:alphaModFix/>
          </a:blip>
          <a:srcRect/>
          <a:stretch/>
        </p:blipFill>
        <p:spPr>
          <a:xfrm>
            <a:off x="2275166" y="5994000"/>
            <a:ext cx="236330" cy="194400"/>
          </a:xfrm>
          <a:prstGeom prst="rect">
            <a:avLst/>
          </a:prstGeom>
          <a:noFill/>
          <a:ln>
            <a:noFill/>
          </a:ln>
        </p:spPr>
      </p:pic>
      <p:pic>
        <p:nvPicPr>
          <p:cNvPr id="13" name="Picture 12"/>
          <p:cNvPicPr>
            <a:picLocks noChangeAspect="1"/>
          </p:cNvPicPr>
          <p:nvPr/>
        </p:nvPicPr>
        <p:blipFill>
          <a:blip r:embed="rId7"/>
          <a:stretch>
            <a:fillRect/>
          </a:stretch>
        </p:blipFill>
        <p:spPr>
          <a:xfrm>
            <a:off x="151200" y="138900"/>
            <a:ext cx="3626894" cy="1868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Crystal Field Theory</a:t>
            </a:r>
            <a:endParaRPr lang="en-GB" dirty="0"/>
          </a:p>
        </p:txBody>
      </p:sp>
      <p:sp>
        <p:nvSpPr>
          <p:cNvPr id="3" name="Text Placeholder 2"/>
          <p:cNvSpPr>
            <a:spLocks noGrp="1"/>
          </p:cNvSpPr>
          <p:nvPr>
            <p:ph type="body" idx="1"/>
          </p:nvPr>
        </p:nvSpPr>
        <p:spPr>
          <a:xfrm>
            <a:off x="416314" y="1387942"/>
            <a:ext cx="10719460" cy="5140874"/>
          </a:xfrm>
        </p:spPr>
        <p:txBody>
          <a:bodyPr>
            <a:normAutofit/>
          </a:bodyPr>
          <a:lstStyle/>
          <a:p>
            <a:pPr indent="-457200">
              <a:buFont typeface="Arial" panose="020B0604020202020204" pitchFamily="34" charset="0"/>
              <a:buChar char="•"/>
            </a:pPr>
            <a:r>
              <a:rPr lang="en-GB" sz="2200" dirty="0"/>
              <a:t>Electrons in atoms experience a large electric field from the nucleus which splits them into different </a:t>
            </a:r>
            <a:r>
              <a:rPr lang="en-GB" sz="2200" i="1" dirty="0"/>
              <a:t>shells</a:t>
            </a:r>
            <a:r>
              <a:rPr lang="en-GB" sz="2200" dirty="0"/>
              <a:t> and </a:t>
            </a:r>
            <a:r>
              <a:rPr lang="en-GB" sz="2200" i="1" dirty="0"/>
              <a:t>orbitals</a:t>
            </a:r>
            <a:r>
              <a:rPr lang="en-GB" sz="2200" dirty="0"/>
              <a:t> at different energies, but the energy levels within an orbital is degenerate.</a:t>
            </a:r>
          </a:p>
          <a:p>
            <a:pPr indent="-457200">
              <a:buFont typeface="Arial" panose="020B0604020202020204" pitchFamily="34" charset="0"/>
              <a:buChar char="•"/>
            </a:pPr>
            <a:r>
              <a:rPr lang="en-GB" sz="2200" dirty="0"/>
              <a:t>In crystals, the electrons on one atom are also affected by electric fields from neighbouring atoms → this lifts the degeneracy of the orbitals</a:t>
            </a:r>
            <a:r>
              <a:rPr lang="en-GB" sz="2200" dirty="0" smtClean="0"/>
              <a:t>.</a:t>
            </a:r>
            <a:endParaRPr lang="en-GB" sz="2200" dirty="0"/>
          </a:p>
          <a:p>
            <a:pPr indent="-457200">
              <a:buFont typeface="Arial" panose="020B0604020202020204" pitchFamily="34" charset="0"/>
              <a:buChar char="•"/>
            </a:pPr>
            <a:endParaRPr lang="en-GB" sz="2200" dirty="0"/>
          </a:p>
          <a:p>
            <a:pPr indent="-457200">
              <a:buFont typeface="Arial" panose="020B0604020202020204" pitchFamily="34" charset="0"/>
              <a:buChar char="•"/>
            </a:pPr>
            <a:endParaRPr lang="en-GB" sz="2200" dirty="0"/>
          </a:p>
          <a:p>
            <a:pPr indent="-457200">
              <a:buFont typeface="Arial" panose="020B0604020202020204" pitchFamily="34" charset="0"/>
              <a:buChar char="•"/>
            </a:pPr>
            <a:endParaRPr lang="en-GB" sz="2200" dirty="0"/>
          </a:p>
          <a:p>
            <a:pPr indent="-457200">
              <a:buFont typeface="Arial" panose="020B0604020202020204" pitchFamily="34" charset="0"/>
              <a:buChar char="•"/>
            </a:pPr>
            <a:endParaRPr lang="en-GB" sz="2200" dirty="0"/>
          </a:p>
          <a:p>
            <a:pPr marL="5202238" indent="-457200">
              <a:buFont typeface="Arial" panose="020B0604020202020204" pitchFamily="34" charset="0"/>
              <a:buChar char="•"/>
            </a:pPr>
            <a:r>
              <a:rPr lang="en-GB" dirty="0"/>
              <a:t>Actual splitting depends on the symmetry of neighbours.</a:t>
            </a:r>
          </a:p>
          <a:p>
            <a:pPr indent="-457200">
              <a:buFont typeface="Arial" panose="020B0604020202020204" pitchFamily="34" charset="0"/>
              <a:buChar char="•"/>
            </a:pPr>
            <a:endParaRPr lang="en-GB" sz="2200" dirty="0"/>
          </a:p>
        </p:txBody>
      </p:sp>
      <p:cxnSp>
        <p:nvCxnSpPr>
          <p:cNvPr id="94" name="Straight Connector 93"/>
          <p:cNvCxnSpPr/>
          <p:nvPr/>
        </p:nvCxnSpPr>
        <p:spPr>
          <a:xfrm>
            <a:off x="6284200" y="4537579"/>
            <a:ext cx="327832"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77816" y="4159414"/>
            <a:ext cx="369012" cy="307777"/>
          </a:xfrm>
          <a:prstGeom prst="rect">
            <a:avLst/>
          </a:prstGeom>
          <a:noFill/>
        </p:spPr>
        <p:txBody>
          <a:bodyPr wrap="none" rtlCol="0">
            <a:spAutoFit/>
          </a:bodyPr>
          <a:lstStyle/>
          <a:p>
            <a:r>
              <a:rPr lang="en-GB" dirty="0">
                <a:solidFill>
                  <a:schemeClr val="accent1"/>
                </a:solidFill>
              </a:rPr>
              <a:t>t</a:t>
            </a:r>
            <a:r>
              <a:rPr lang="en-GB" baseline="-25000" dirty="0">
                <a:solidFill>
                  <a:schemeClr val="accent1"/>
                </a:solidFill>
              </a:rPr>
              <a:t>2g</a:t>
            </a:r>
            <a:endParaRPr lang="en-GB" dirty="0">
              <a:solidFill>
                <a:schemeClr val="accent1"/>
              </a:solidFill>
            </a:endParaRPr>
          </a:p>
        </p:txBody>
      </p:sp>
      <p:cxnSp>
        <p:nvCxnSpPr>
          <p:cNvPr id="96" name="Straight Connector 95"/>
          <p:cNvCxnSpPr/>
          <p:nvPr/>
        </p:nvCxnSpPr>
        <p:spPr>
          <a:xfrm flipV="1">
            <a:off x="5644988" y="3695074"/>
            <a:ext cx="647846" cy="406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670726" y="4108465"/>
            <a:ext cx="613474" cy="429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704019" y="4534707"/>
            <a:ext cx="327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307206" y="3697947"/>
            <a:ext cx="327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727025" y="3695075"/>
            <a:ext cx="327832"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674943" y="3362912"/>
            <a:ext cx="351378" cy="307777"/>
          </a:xfrm>
          <a:prstGeom prst="rect">
            <a:avLst/>
          </a:prstGeom>
          <a:noFill/>
        </p:spPr>
        <p:txBody>
          <a:bodyPr wrap="none" rtlCol="0">
            <a:spAutoFit/>
          </a:bodyPr>
          <a:lstStyle/>
          <a:p>
            <a:r>
              <a:rPr lang="en-GB" dirty="0" err="1">
                <a:solidFill>
                  <a:schemeClr val="accent1"/>
                </a:solidFill>
              </a:rPr>
              <a:t>e</a:t>
            </a:r>
            <a:r>
              <a:rPr lang="en-GB" baseline="-25000" dirty="0" err="1">
                <a:solidFill>
                  <a:schemeClr val="accent1"/>
                </a:solidFill>
              </a:rPr>
              <a:t>g</a:t>
            </a:r>
            <a:endParaRPr lang="en-GB" dirty="0">
              <a:solidFill>
                <a:schemeClr val="accent1"/>
              </a:solidFill>
            </a:endParaRPr>
          </a:p>
        </p:txBody>
      </p:sp>
      <p:cxnSp>
        <p:nvCxnSpPr>
          <p:cNvPr id="102" name="Straight Connector 101"/>
          <p:cNvCxnSpPr/>
          <p:nvPr/>
        </p:nvCxnSpPr>
        <p:spPr>
          <a:xfrm>
            <a:off x="7123840" y="4531838"/>
            <a:ext cx="327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 name="Picture 102"/>
          <p:cNvPicPr>
            <a:picLocks noChangeAspect="1"/>
          </p:cNvPicPr>
          <p:nvPr/>
        </p:nvPicPr>
        <p:blipFill>
          <a:blip r:embed="rId2"/>
          <a:stretch>
            <a:fillRect/>
          </a:stretch>
        </p:blipFill>
        <p:spPr>
          <a:xfrm>
            <a:off x="8340828" y="3380174"/>
            <a:ext cx="1832549" cy="1784577"/>
          </a:xfrm>
          <a:prstGeom prst="rect">
            <a:avLst/>
          </a:prstGeom>
        </p:spPr>
      </p:pic>
      <p:grpSp>
        <p:nvGrpSpPr>
          <p:cNvPr id="104" name="Group 103"/>
          <p:cNvGrpSpPr/>
          <p:nvPr/>
        </p:nvGrpSpPr>
        <p:grpSpPr>
          <a:xfrm>
            <a:off x="4280022" y="3923632"/>
            <a:ext cx="1380217" cy="1115775"/>
            <a:chOff x="2326253" y="3372923"/>
            <a:chExt cx="1380217" cy="1115775"/>
          </a:xfrm>
        </p:grpSpPr>
        <p:cxnSp>
          <p:nvCxnSpPr>
            <p:cNvPr id="105" name="Straight Connector 104"/>
            <p:cNvCxnSpPr/>
            <p:nvPr/>
          </p:nvCxnSpPr>
          <p:spPr>
            <a:xfrm>
              <a:off x="2996234" y="437647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993350" y="41507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570317" y="4180921"/>
              <a:ext cx="373820" cy="307777"/>
            </a:xfrm>
            <a:prstGeom prst="rect">
              <a:avLst/>
            </a:prstGeom>
            <a:noFill/>
          </p:spPr>
          <p:txBody>
            <a:bodyPr wrap="none" rtlCol="0">
              <a:spAutoFit/>
            </a:bodyPr>
            <a:lstStyle/>
            <a:p>
              <a:r>
                <a:rPr lang="en-GB" dirty="0">
                  <a:solidFill>
                    <a:schemeClr val="accent1"/>
                  </a:solidFill>
                </a:rPr>
                <a:t>3s</a:t>
              </a:r>
            </a:p>
          </p:txBody>
        </p:sp>
        <p:sp>
          <p:nvSpPr>
            <p:cNvPr id="109" name="TextBox 108"/>
            <p:cNvSpPr txBox="1"/>
            <p:nvPr/>
          </p:nvSpPr>
          <p:spPr>
            <a:xfrm>
              <a:off x="2567435" y="3988270"/>
              <a:ext cx="383438" cy="307777"/>
            </a:xfrm>
            <a:prstGeom prst="rect">
              <a:avLst/>
            </a:prstGeom>
            <a:noFill/>
          </p:spPr>
          <p:txBody>
            <a:bodyPr wrap="none" rtlCol="0">
              <a:spAutoFit/>
            </a:bodyPr>
            <a:lstStyle/>
            <a:p>
              <a:r>
                <a:rPr lang="en-GB" dirty="0">
                  <a:solidFill>
                    <a:schemeClr val="accent1"/>
                  </a:solidFill>
                </a:rPr>
                <a:t>3p</a:t>
              </a:r>
            </a:p>
          </p:txBody>
        </p:sp>
        <p:sp>
          <p:nvSpPr>
            <p:cNvPr id="110" name="TextBox 109"/>
            <p:cNvSpPr txBox="1"/>
            <p:nvPr/>
          </p:nvSpPr>
          <p:spPr>
            <a:xfrm>
              <a:off x="2564553" y="3372923"/>
              <a:ext cx="383438" cy="307777"/>
            </a:xfrm>
            <a:prstGeom prst="rect">
              <a:avLst/>
            </a:prstGeom>
            <a:noFill/>
          </p:spPr>
          <p:txBody>
            <a:bodyPr wrap="none" rtlCol="0">
              <a:spAutoFit/>
            </a:bodyPr>
            <a:lstStyle/>
            <a:p>
              <a:r>
                <a:rPr lang="en-GB" dirty="0">
                  <a:solidFill>
                    <a:schemeClr val="accent1"/>
                  </a:solidFill>
                </a:rPr>
                <a:t>3d</a:t>
              </a:r>
            </a:p>
          </p:txBody>
        </p:sp>
        <p:cxnSp>
          <p:nvCxnSpPr>
            <p:cNvPr id="111" name="Straight Connector 110"/>
            <p:cNvCxnSpPr/>
            <p:nvPr/>
          </p:nvCxnSpPr>
          <p:spPr>
            <a:xfrm flipV="1">
              <a:off x="2334881" y="3548337"/>
              <a:ext cx="658469" cy="32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326253" y="3880350"/>
              <a:ext cx="667097" cy="270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334881" y="3875349"/>
              <a:ext cx="658469" cy="5011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7654926" y="3690440"/>
            <a:ext cx="502061" cy="848539"/>
            <a:chOff x="5701157" y="3562423"/>
            <a:chExt cx="502061" cy="848539"/>
          </a:xfrm>
        </p:grpSpPr>
        <p:cxnSp>
          <p:nvCxnSpPr>
            <p:cNvPr id="115" name="Straight Arrow Connector 114"/>
            <p:cNvCxnSpPr/>
            <p:nvPr/>
          </p:nvCxnSpPr>
          <p:spPr>
            <a:xfrm flipH="1">
              <a:off x="5722620" y="3562423"/>
              <a:ext cx="15240" cy="8485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701157" y="3815953"/>
              <a:ext cx="502061" cy="307777"/>
            </a:xfrm>
            <a:prstGeom prst="rect">
              <a:avLst/>
            </a:prstGeom>
            <a:noFill/>
          </p:spPr>
          <p:txBody>
            <a:bodyPr wrap="none" rtlCol="0">
              <a:spAutoFit/>
            </a:bodyPr>
            <a:lstStyle/>
            <a:p>
              <a:r>
                <a:rPr lang="en-GB" dirty="0">
                  <a:solidFill>
                    <a:schemeClr val="accent1"/>
                  </a:solidFill>
                </a:rPr>
                <a:t>≈eV</a:t>
              </a:r>
            </a:p>
          </p:txBody>
        </p:sp>
      </p:grpSp>
      <p:grpSp>
        <p:nvGrpSpPr>
          <p:cNvPr id="117" name="Group 116"/>
          <p:cNvGrpSpPr/>
          <p:nvPr/>
        </p:nvGrpSpPr>
        <p:grpSpPr>
          <a:xfrm>
            <a:off x="2525637" y="3380174"/>
            <a:ext cx="1768765" cy="3281010"/>
            <a:chOff x="571868" y="3252158"/>
            <a:chExt cx="1768765" cy="3281010"/>
          </a:xfrm>
        </p:grpSpPr>
        <p:sp>
          <p:nvSpPr>
            <p:cNvPr id="118" name="TextBox 117"/>
            <p:cNvSpPr txBox="1"/>
            <p:nvPr/>
          </p:nvSpPr>
          <p:spPr>
            <a:xfrm>
              <a:off x="1086575" y="6225391"/>
              <a:ext cx="487634" cy="307777"/>
            </a:xfrm>
            <a:prstGeom prst="rect">
              <a:avLst/>
            </a:prstGeom>
            <a:noFill/>
          </p:spPr>
          <p:txBody>
            <a:bodyPr wrap="none" rtlCol="0">
              <a:spAutoFit/>
            </a:bodyPr>
            <a:lstStyle/>
            <a:p>
              <a:r>
                <a:rPr lang="en-GB" dirty="0">
                  <a:solidFill>
                    <a:schemeClr val="accent1"/>
                  </a:solidFill>
                </a:rPr>
                <a:t>n=1</a:t>
              </a:r>
            </a:p>
          </p:txBody>
        </p:sp>
        <p:cxnSp>
          <p:nvCxnSpPr>
            <p:cNvPr id="119" name="Straight Arrow Connector 118"/>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71868" y="3355676"/>
              <a:ext cx="304892" cy="307777"/>
            </a:xfrm>
            <a:prstGeom prst="rect">
              <a:avLst/>
            </a:prstGeom>
            <a:noFill/>
          </p:spPr>
          <p:txBody>
            <a:bodyPr wrap="none" rtlCol="0">
              <a:spAutoFit/>
            </a:bodyPr>
            <a:lstStyle/>
            <a:p>
              <a:r>
                <a:rPr lang="en-GB" dirty="0">
                  <a:solidFill>
                    <a:schemeClr val="accent1"/>
                  </a:solidFill>
                </a:rPr>
                <a:t>E</a:t>
              </a:r>
            </a:p>
          </p:txBody>
        </p:sp>
        <p:cxnSp>
          <p:nvCxnSpPr>
            <p:cNvPr id="121" name="Straight Connector 120"/>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092328" y="4825035"/>
              <a:ext cx="487634" cy="307777"/>
            </a:xfrm>
            <a:prstGeom prst="rect">
              <a:avLst/>
            </a:prstGeom>
            <a:noFill/>
          </p:spPr>
          <p:txBody>
            <a:bodyPr wrap="none" rtlCol="0">
              <a:spAutoFit/>
            </a:bodyPr>
            <a:lstStyle/>
            <a:p>
              <a:r>
                <a:rPr lang="en-GB" dirty="0">
                  <a:solidFill>
                    <a:schemeClr val="accent1"/>
                  </a:solidFill>
                </a:rPr>
                <a:t>n=2</a:t>
              </a:r>
            </a:p>
          </p:txBody>
        </p:sp>
        <p:sp>
          <p:nvSpPr>
            <p:cNvPr id="128" name="TextBox 127"/>
            <p:cNvSpPr txBox="1"/>
            <p:nvPr/>
          </p:nvSpPr>
          <p:spPr>
            <a:xfrm>
              <a:off x="1098081" y="4071657"/>
              <a:ext cx="487634" cy="307777"/>
            </a:xfrm>
            <a:prstGeom prst="rect">
              <a:avLst/>
            </a:prstGeom>
            <a:noFill/>
          </p:spPr>
          <p:txBody>
            <a:bodyPr wrap="none" rtlCol="0">
              <a:spAutoFit/>
            </a:bodyPr>
            <a:lstStyle/>
            <a:p>
              <a:r>
                <a:rPr lang="en-GB" dirty="0">
                  <a:solidFill>
                    <a:schemeClr val="accent1"/>
                  </a:solidFill>
                </a:rPr>
                <a:t>n=3</a:t>
              </a:r>
            </a:p>
          </p:txBody>
        </p:sp>
        <p:cxnSp>
          <p:nvCxnSpPr>
            <p:cNvPr id="129" name="Straight Connector 128"/>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430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Crystal Field Theory</a:t>
            </a:r>
            <a:endParaRPr lang="en-GB" dirty="0"/>
          </a:p>
        </p:txBody>
      </p:sp>
      <p:sp>
        <p:nvSpPr>
          <p:cNvPr id="3" name="Text Placeholder 2"/>
          <p:cNvSpPr>
            <a:spLocks noGrp="1"/>
          </p:cNvSpPr>
          <p:nvPr>
            <p:ph type="body" idx="1"/>
          </p:nvPr>
        </p:nvSpPr>
        <p:spPr>
          <a:xfrm>
            <a:off x="416314" y="1387942"/>
            <a:ext cx="10719460" cy="5140874"/>
          </a:xfrm>
        </p:spPr>
        <p:txBody>
          <a:bodyPr>
            <a:normAutofit/>
          </a:bodyPr>
          <a:lstStyle/>
          <a:p>
            <a:pPr indent="-457200">
              <a:buFont typeface="Arial" panose="020B0604020202020204" pitchFamily="34" charset="0"/>
              <a:buChar char="•"/>
            </a:pPr>
            <a:r>
              <a:rPr lang="en-GB" dirty="0"/>
              <a:t>Electric field only affects the orbital part of the electronic wave function</a:t>
            </a:r>
          </a:p>
          <a:p>
            <a:pPr indent="-457200">
              <a:buFont typeface="Arial" panose="020B0604020202020204" pitchFamily="34" charset="0"/>
              <a:buChar char="•"/>
            </a:pPr>
            <a:r>
              <a:rPr lang="en-GB" dirty="0"/>
              <a:t>But in rare-earth ions, there is a strong </a:t>
            </a:r>
            <a:r>
              <a:rPr lang="en-GB" i="1" dirty="0"/>
              <a:t>spin-orbit coupling</a:t>
            </a:r>
            <a:r>
              <a:rPr lang="en-GB" dirty="0"/>
              <a:t> (SOC).</a:t>
            </a:r>
          </a:p>
          <a:p>
            <a:pPr indent="-457200">
              <a:buFont typeface="Arial" panose="020B0604020202020204" pitchFamily="34" charset="0"/>
              <a:buChar char="•"/>
            </a:pPr>
            <a:r>
              <a:rPr lang="en-GB" dirty="0"/>
              <a:t>Unlike transition metal ions, the crystal field is weaker than the SOC so splits the mixed spin-orbit levels:</a:t>
            </a:r>
          </a:p>
          <a:p>
            <a:pPr indent="-457200">
              <a:buFont typeface="Arial" panose="020B0604020202020204" pitchFamily="34" charset="0"/>
              <a:buChar char="•"/>
            </a:pPr>
            <a:endParaRPr lang="en-GB" dirty="0"/>
          </a:p>
          <a:p>
            <a:pPr indent="-457200">
              <a:buFont typeface="Arial" panose="020B0604020202020204" pitchFamily="34" charset="0"/>
              <a:buChar char="•"/>
            </a:pPr>
            <a:endParaRPr lang="en-GB" dirty="0"/>
          </a:p>
        </p:txBody>
      </p:sp>
      <p:grpSp>
        <p:nvGrpSpPr>
          <p:cNvPr id="41" name="Group 40"/>
          <p:cNvGrpSpPr/>
          <p:nvPr/>
        </p:nvGrpSpPr>
        <p:grpSpPr>
          <a:xfrm>
            <a:off x="4280022" y="3512151"/>
            <a:ext cx="1380217" cy="1035130"/>
            <a:chOff x="2326253" y="3357683"/>
            <a:chExt cx="1380217" cy="1035130"/>
          </a:xfrm>
        </p:grpSpPr>
        <p:cxnSp>
          <p:nvCxnSpPr>
            <p:cNvPr id="42" name="Straight Connector 41"/>
            <p:cNvCxnSpPr/>
            <p:nvPr/>
          </p:nvCxnSpPr>
          <p:spPr>
            <a:xfrm>
              <a:off x="2996234" y="423169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93350" y="39602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70317" y="4085036"/>
              <a:ext cx="373820" cy="307777"/>
            </a:xfrm>
            <a:prstGeom prst="rect">
              <a:avLst/>
            </a:prstGeom>
            <a:noFill/>
          </p:spPr>
          <p:txBody>
            <a:bodyPr wrap="none" rtlCol="0">
              <a:spAutoFit/>
            </a:bodyPr>
            <a:lstStyle/>
            <a:p>
              <a:r>
                <a:rPr lang="en-GB" dirty="0">
                  <a:solidFill>
                    <a:schemeClr val="accent1"/>
                  </a:solidFill>
                </a:rPr>
                <a:t>4s</a:t>
              </a:r>
            </a:p>
          </p:txBody>
        </p:sp>
        <p:sp>
          <p:nvSpPr>
            <p:cNvPr id="46" name="TextBox 45"/>
            <p:cNvSpPr txBox="1"/>
            <p:nvPr/>
          </p:nvSpPr>
          <p:spPr>
            <a:xfrm>
              <a:off x="2567435" y="3805390"/>
              <a:ext cx="383438" cy="307777"/>
            </a:xfrm>
            <a:prstGeom prst="rect">
              <a:avLst/>
            </a:prstGeom>
            <a:noFill/>
          </p:spPr>
          <p:txBody>
            <a:bodyPr wrap="none" rtlCol="0">
              <a:spAutoFit/>
            </a:bodyPr>
            <a:lstStyle/>
            <a:p>
              <a:r>
                <a:rPr lang="en-GB" dirty="0">
                  <a:solidFill>
                    <a:schemeClr val="accent1"/>
                  </a:solidFill>
                </a:rPr>
                <a:t>4p</a:t>
              </a:r>
            </a:p>
          </p:txBody>
        </p:sp>
        <p:sp>
          <p:nvSpPr>
            <p:cNvPr id="47" name="TextBox 46"/>
            <p:cNvSpPr txBox="1"/>
            <p:nvPr/>
          </p:nvSpPr>
          <p:spPr>
            <a:xfrm>
              <a:off x="2564553" y="3609143"/>
              <a:ext cx="383438" cy="307777"/>
            </a:xfrm>
            <a:prstGeom prst="rect">
              <a:avLst/>
            </a:prstGeom>
            <a:noFill/>
          </p:spPr>
          <p:txBody>
            <a:bodyPr wrap="none" rtlCol="0">
              <a:spAutoFit/>
            </a:bodyPr>
            <a:lstStyle/>
            <a:p>
              <a:r>
                <a:rPr lang="en-GB" dirty="0">
                  <a:solidFill>
                    <a:schemeClr val="accent1"/>
                  </a:solidFill>
                </a:rPr>
                <a:t>4d</a:t>
              </a:r>
            </a:p>
          </p:txBody>
        </p:sp>
        <p:cxnSp>
          <p:nvCxnSpPr>
            <p:cNvPr id="48" name="Straight Connector 47"/>
            <p:cNvCxnSpPr/>
            <p:nvPr/>
          </p:nvCxnSpPr>
          <p:spPr>
            <a:xfrm flipV="1">
              <a:off x="2334881" y="3534093"/>
              <a:ext cx="680674" cy="33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326253" y="3777392"/>
              <a:ext cx="667097" cy="102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34881" y="3875349"/>
              <a:ext cx="662956" cy="347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993350" y="377739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4553" y="3357683"/>
              <a:ext cx="330540" cy="307777"/>
            </a:xfrm>
            <a:prstGeom prst="rect">
              <a:avLst/>
            </a:prstGeom>
            <a:noFill/>
          </p:spPr>
          <p:txBody>
            <a:bodyPr wrap="none" rtlCol="0">
              <a:spAutoFit/>
            </a:bodyPr>
            <a:lstStyle/>
            <a:p>
              <a:r>
                <a:rPr lang="en-GB" dirty="0">
                  <a:solidFill>
                    <a:schemeClr val="accent1"/>
                  </a:solidFill>
                </a:rPr>
                <a:t>4f</a:t>
              </a:r>
            </a:p>
          </p:txBody>
        </p:sp>
        <p:cxnSp>
          <p:nvCxnSpPr>
            <p:cNvPr id="53" name="Straight Connector 52"/>
            <p:cNvCxnSpPr/>
            <p:nvPr/>
          </p:nvCxnSpPr>
          <p:spPr>
            <a:xfrm>
              <a:off x="2334881" y="3876765"/>
              <a:ext cx="658469" cy="91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525637" y="3380174"/>
            <a:ext cx="1768765" cy="3281010"/>
            <a:chOff x="571868" y="3252158"/>
            <a:chExt cx="1768765" cy="3281010"/>
          </a:xfrm>
        </p:grpSpPr>
        <p:sp>
          <p:nvSpPr>
            <p:cNvPr id="55" name="TextBox 54"/>
            <p:cNvSpPr txBox="1"/>
            <p:nvPr/>
          </p:nvSpPr>
          <p:spPr>
            <a:xfrm>
              <a:off x="1086575" y="6225391"/>
              <a:ext cx="487634" cy="307777"/>
            </a:xfrm>
            <a:prstGeom prst="rect">
              <a:avLst/>
            </a:prstGeom>
            <a:noFill/>
          </p:spPr>
          <p:txBody>
            <a:bodyPr wrap="none" rtlCol="0">
              <a:spAutoFit/>
            </a:bodyPr>
            <a:lstStyle/>
            <a:p>
              <a:r>
                <a:rPr lang="en-GB" dirty="0">
                  <a:solidFill>
                    <a:schemeClr val="accent1"/>
                  </a:solidFill>
                </a:rPr>
                <a:t>n=1</a:t>
              </a:r>
            </a:p>
          </p:txBody>
        </p:sp>
        <p:cxnSp>
          <p:nvCxnSpPr>
            <p:cNvPr id="56" name="Straight Arrow Connector 55"/>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71868" y="3355676"/>
              <a:ext cx="304892" cy="307777"/>
            </a:xfrm>
            <a:prstGeom prst="rect">
              <a:avLst/>
            </a:prstGeom>
            <a:noFill/>
          </p:spPr>
          <p:txBody>
            <a:bodyPr wrap="none" rtlCol="0">
              <a:spAutoFit/>
            </a:bodyPr>
            <a:lstStyle/>
            <a:p>
              <a:r>
                <a:rPr lang="en-GB" dirty="0">
                  <a:solidFill>
                    <a:schemeClr val="accent1"/>
                  </a:solidFill>
                </a:rPr>
                <a:t>E</a:t>
              </a:r>
            </a:p>
          </p:txBody>
        </p:sp>
        <p:cxnSp>
          <p:nvCxnSpPr>
            <p:cNvPr id="58" name="Straight Connector 57"/>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92328" y="4825035"/>
              <a:ext cx="487634" cy="307777"/>
            </a:xfrm>
            <a:prstGeom prst="rect">
              <a:avLst/>
            </a:prstGeom>
            <a:noFill/>
          </p:spPr>
          <p:txBody>
            <a:bodyPr wrap="none" rtlCol="0">
              <a:spAutoFit/>
            </a:bodyPr>
            <a:lstStyle/>
            <a:p>
              <a:r>
                <a:rPr lang="en-GB" dirty="0">
                  <a:solidFill>
                    <a:schemeClr val="accent1"/>
                  </a:solidFill>
                </a:rPr>
                <a:t>n=2</a:t>
              </a:r>
            </a:p>
          </p:txBody>
        </p:sp>
        <p:sp>
          <p:nvSpPr>
            <p:cNvPr id="65" name="TextBox 64"/>
            <p:cNvSpPr txBox="1"/>
            <p:nvPr/>
          </p:nvSpPr>
          <p:spPr>
            <a:xfrm>
              <a:off x="1098081" y="4071657"/>
              <a:ext cx="487634" cy="307777"/>
            </a:xfrm>
            <a:prstGeom prst="rect">
              <a:avLst/>
            </a:prstGeom>
            <a:noFill/>
          </p:spPr>
          <p:txBody>
            <a:bodyPr wrap="none" rtlCol="0">
              <a:spAutoFit/>
            </a:bodyPr>
            <a:lstStyle/>
            <a:p>
              <a:r>
                <a:rPr lang="en-GB" dirty="0">
                  <a:solidFill>
                    <a:schemeClr val="accent1"/>
                  </a:solidFill>
                </a:rPr>
                <a:t>n=3</a:t>
              </a:r>
            </a:p>
          </p:txBody>
        </p:sp>
        <p:cxnSp>
          <p:nvCxnSpPr>
            <p:cNvPr id="66" name="Straight Connector 65"/>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098081" y="3721137"/>
              <a:ext cx="487634" cy="307777"/>
            </a:xfrm>
            <a:prstGeom prst="rect">
              <a:avLst/>
            </a:prstGeom>
            <a:noFill/>
          </p:spPr>
          <p:txBody>
            <a:bodyPr wrap="none" rtlCol="0">
              <a:spAutoFit/>
            </a:bodyPr>
            <a:lstStyle/>
            <a:p>
              <a:r>
                <a:rPr lang="en-GB" dirty="0">
                  <a:solidFill>
                    <a:schemeClr val="accent1"/>
                  </a:solidFill>
                </a:rPr>
                <a:t>n=4</a:t>
              </a:r>
            </a:p>
          </p:txBody>
        </p:sp>
      </p:grpSp>
      <p:grpSp>
        <p:nvGrpSpPr>
          <p:cNvPr id="68" name="Group 67"/>
          <p:cNvGrpSpPr/>
          <p:nvPr/>
        </p:nvGrpSpPr>
        <p:grpSpPr>
          <a:xfrm>
            <a:off x="5654484" y="3238124"/>
            <a:ext cx="1532622" cy="742117"/>
            <a:chOff x="3700716" y="3110107"/>
            <a:chExt cx="1532622" cy="742117"/>
          </a:xfrm>
        </p:grpSpPr>
        <p:cxnSp>
          <p:nvCxnSpPr>
            <p:cNvPr id="69" name="Straight Connector 68"/>
            <p:cNvCxnSpPr/>
            <p:nvPr/>
          </p:nvCxnSpPr>
          <p:spPr>
            <a:xfrm flipV="1">
              <a:off x="3700716" y="3361717"/>
              <a:ext cx="819500" cy="19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525972" y="336171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512596" y="378728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720700" y="3566570"/>
              <a:ext cx="777972" cy="223586"/>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83688" y="3544447"/>
              <a:ext cx="627095" cy="307777"/>
            </a:xfrm>
            <a:prstGeom prst="rect">
              <a:avLst/>
            </a:prstGeom>
            <a:noFill/>
          </p:spPr>
          <p:txBody>
            <a:bodyPr wrap="none" rtlCol="0">
              <a:spAutoFit/>
            </a:bodyPr>
            <a:lstStyle/>
            <a:p>
              <a:r>
                <a:rPr lang="en-GB" dirty="0">
                  <a:solidFill>
                    <a:schemeClr val="accent1"/>
                  </a:solidFill>
                </a:rPr>
                <a:t>J=5/2</a:t>
              </a:r>
            </a:p>
          </p:txBody>
        </p:sp>
        <p:sp>
          <p:nvSpPr>
            <p:cNvPr id="74" name="TextBox 73"/>
            <p:cNvSpPr txBox="1"/>
            <p:nvPr/>
          </p:nvSpPr>
          <p:spPr>
            <a:xfrm>
              <a:off x="4583688" y="3110107"/>
              <a:ext cx="627095" cy="307777"/>
            </a:xfrm>
            <a:prstGeom prst="rect">
              <a:avLst/>
            </a:prstGeom>
            <a:noFill/>
          </p:spPr>
          <p:txBody>
            <a:bodyPr wrap="none" rtlCol="0">
              <a:spAutoFit/>
            </a:bodyPr>
            <a:lstStyle/>
            <a:p>
              <a:r>
                <a:rPr lang="en-GB" dirty="0">
                  <a:solidFill>
                    <a:schemeClr val="accent1"/>
                  </a:solidFill>
                </a:rPr>
                <a:t>J=7/2</a:t>
              </a:r>
            </a:p>
          </p:txBody>
        </p:sp>
      </p:grpSp>
      <p:grpSp>
        <p:nvGrpSpPr>
          <p:cNvPr id="75" name="Group 74"/>
          <p:cNvGrpSpPr/>
          <p:nvPr/>
        </p:nvGrpSpPr>
        <p:grpSpPr>
          <a:xfrm>
            <a:off x="7158750" y="3248182"/>
            <a:ext cx="2255652" cy="1336477"/>
            <a:chOff x="5204982" y="3120165"/>
            <a:chExt cx="2255652" cy="1336477"/>
          </a:xfrm>
        </p:grpSpPr>
        <p:cxnSp>
          <p:nvCxnSpPr>
            <p:cNvPr id="76" name="Straight Connector 75"/>
            <p:cNvCxnSpPr/>
            <p:nvPr/>
          </p:nvCxnSpPr>
          <p:spPr>
            <a:xfrm>
              <a:off x="5224966" y="3784517"/>
              <a:ext cx="619228" cy="124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227848" y="3776195"/>
              <a:ext cx="630730" cy="346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227848" y="3299717"/>
              <a:ext cx="631388" cy="48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04982" y="3505457"/>
              <a:ext cx="644968" cy="286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214478" y="3703338"/>
              <a:ext cx="659567" cy="8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852828" y="369629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849950" y="390907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847072" y="41142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44194" y="4327024"/>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625125" y="3120165"/>
              <a:ext cx="745717"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=5/2</a:t>
              </a:r>
            </a:p>
          </p:txBody>
        </p:sp>
        <p:cxnSp>
          <p:nvCxnSpPr>
            <p:cNvPr id="86" name="Straight Connector 85"/>
            <p:cNvCxnSpPr/>
            <p:nvPr/>
          </p:nvCxnSpPr>
          <p:spPr>
            <a:xfrm>
              <a:off x="5230720" y="3798849"/>
              <a:ext cx="627858" cy="53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852828" y="349055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852828" y="3284815"/>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25125" y="3325905"/>
              <a:ext cx="745717"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=3/2</a:t>
              </a:r>
            </a:p>
          </p:txBody>
        </p:sp>
        <p:sp>
          <p:nvSpPr>
            <p:cNvPr id="90" name="TextBox 89"/>
            <p:cNvSpPr txBox="1"/>
            <p:nvPr/>
          </p:nvSpPr>
          <p:spPr>
            <a:xfrm>
              <a:off x="6632745" y="3531645"/>
              <a:ext cx="745717"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=1/2</a:t>
              </a:r>
            </a:p>
          </p:txBody>
        </p:sp>
        <p:sp>
          <p:nvSpPr>
            <p:cNvPr id="91" name="TextBox 90"/>
            <p:cNvSpPr txBox="1"/>
            <p:nvPr/>
          </p:nvSpPr>
          <p:spPr>
            <a:xfrm>
              <a:off x="6640365" y="3737385"/>
              <a:ext cx="805029"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=-1/2</a:t>
              </a:r>
            </a:p>
          </p:txBody>
        </p:sp>
        <p:sp>
          <p:nvSpPr>
            <p:cNvPr id="92" name="TextBox 91"/>
            <p:cNvSpPr txBox="1"/>
            <p:nvPr/>
          </p:nvSpPr>
          <p:spPr>
            <a:xfrm>
              <a:off x="6647985" y="3943125"/>
              <a:ext cx="805029"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=-3/2</a:t>
              </a:r>
            </a:p>
          </p:txBody>
        </p:sp>
        <p:sp>
          <p:nvSpPr>
            <p:cNvPr id="93" name="TextBox 92"/>
            <p:cNvSpPr txBox="1"/>
            <p:nvPr/>
          </p:nvSpPr>
          <p:spPr>
            <a:xfrm>
              <a:off x="6655605" y="4148865"/>
              <a:ext cx="805029" cy="307777"/>
            </a:xfrm>
            <a:prstGeom prst="rect">
              <a:avLst/>
            </a:prstGeom>
            <a:noFill/>
          </p:spPr>
          <p:txBody>
            <a:bodyPr wrap="none" rtlCol="0">
              <a:spAutoFit/>
            </a:bodyPr>
            <a:lstStyle/>
            <a:p>
              <a:r>
                <a:rPr lang="en-GB" dirty="0" err="1">
                  <a:solidFill>
                    <a:schemeClr val="accent1"/>
                  </a:solidFill>
                </a:rPr>
                <a:t>m</a:t>
              </a:r>
              <a:r>
                <a:rPr lang="en-GB" baseline="-25000" dirty="0" err="1">
                  <a:solidFill>
                    <a:schemeClr val="accent1"/>
                  </a:solidFill>
                </a:rPr>
                <a:t>J</a:t>
              </a:r>
              <a:r>
                <a:rPr lang="en-GB" dirty="0">
                  <a:solidFill>
                    <a:schemeClr val="accent1"/>
                  </a:solidFill>
                </a:rPr>
                <a:t>=-5/2</a:t>
              </a:r>
            </a:p>
          </p:txBody>
        </p:sp>
      </p:grpSp>
      <p:grpSp>
        <p:nvGrpSpPr>
          <p:cNvPr id="130" name="Group 129"/>
          <p:cNvGrpSpPr/>
          <p:nvPr/>
        </p:nvGrpSpPr>
        <p:grpSpPr>
          <a:xfrm>
            <a:off x="9598343" y="3380175"/>
            <a:ext cx="1029449" cy="1167107"/>
            <a:chOff x="5701157" y="3440002"/>
            <a:chExt cx="1029449" cy="1167107"/>
          </a:xfrm>
        </p:grpSpPr>
        <p:cxnSp>
          <p:nvCxnSpPr>
            <p:cNvPr id="131" name="Straight Arrow Connector 130"/>
            <p:cNvCxnSpPr/>
            <p:nvPr/>
          </p:nvCxnSpPr>
          <p:spPr>
            <a:xfrm>
              <a:off x="5716397" y="3440002"/>
              <a:ext cx="0" cy="11671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5701157" y="3815953"/>
              <a:ext cx="1029449" cy="307777"/>
            </a:xfrm>
            <a:prstGeom prst="rect">
              <a:avLst/>
            </a:prstGeom>
            <a:noFill/>
          </p:spPr>
          <p:txBody>
            <a:bodyPr wrap="none" rtlCol="0">
              <a:spAutoFit/>
            </a:bodyPr>
            <a:lstStyle/>
            <a:p>
              <a:r>
                <a:rPr lang="en-GB" dirty="0">
                  <a:solidFill>
                    <a:schemeClr val="accent1"/>
                  </a:solidFill>
                </a:rPr>
                <a:t>≈10’s </a:t>
              </a:r>
              <a:r>
                <a:rPr lang="en-GB" dirty="0" err="1">
                  <a:solidFill>
                    <a:schemeClr val="accent1"/>
                  </a:solidFill>
                </a:rPr>
                <a:t>meV</a:t>
              </a:r>
              <a:endParaRPr lang="en-GB" dirty="0">
                <a:solidFill>
                  <a:schemeClr val="accent1"/>
                </a:solidFill>
              </a:endParaRPr>
            </a:p>
          </p:txBody>
        </p:sp>
      </p:grpSp>
      <p:grpSp>
        <p:nvGrpSpPr>
          <p:cNvPr id="133" name="Group 132"/>
          <p:cNvGrpSpPr/>
          <p:nvPr/>
        </p:nvGrpSpPr>
        <p:grpSpPr>
          <a:xfrm>
            <a:off x="5283875" y="4843743"/>
            <a:ext cx="4430830" cy="523220"/>
            <a:chOff x="3330107" y="4940013"/>
            <a:chExt cx="4430830" cy="523220"/>
          </a:xfrm>
        </p:grpSpPr>
        <p:sp>
          <p:nvSpPr>
            <p:cNvPr id="134" name="TextBox 133"/>
            <p:cNvSpPr txBox="1"/>
            <p:nvPr/>
          </p:nvSpPr>
          <p:spPr>
            <a:xfrm>
              <a:off x="3330107" y="4940013"/>
              <a:ext cx="1558440" cy="523220"/>
            </a:xfrm>
            <a:prstGeom prst="rect">
              <a:avLst/>
            </a:prstGeom>
            <a:noFill/>
          </p:spPr>
          <p:txBody>
            <a:bodyPr wrap="none" rtlCol="0">
              <a:spAutoFit/>
            </a:bodyPr>
            <a:lstStyle/>
            <a:p>
              <a:r>
                <a:rPr lang="en-GB" dirty="0"/>
                <a:t>Russel-Saunders</a:t>
              </a:r>
            </a:p>
            <a:p>
              <a:r>
                <a:rPr lang="en-GB" dirty="0"/>
                <a:t>(LS) coupling:</a:t>
              </a:r>
            </a:p>
          </p:txBody>
        </p:sp>
        <p:pic>
          <p:nvPicPr>
            <p:cNvPr id="135" name="Picture 1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127" y="5148468"/>
              <a:ext cx="1923810" cy="219048"/>
            </a:xfrm>
            <a:prstGeom prst="rect">
              <a:avLst/>
            </a:prstGeom>
          </p:spPr>
        </p:pic>
      </p:grpSp>
      <p:grpSp>
        <p:nvGrpSpPr>
          <p:cNvPr id="136" name="Group 135"/>
          <p:cNvGrpSpPr/>
          <p:nvPr/>
        </p:nvGrpSpPr>
        <p:grpSpPr>
          <a:xfrm>
            <a:off x="5300801" y="5637783"/>
            <a:ext cx="5513670" cy="949244"/>
            <a:chOff x="3347033" y="5734053"/>
            <a:chExt cx="5513670" cy="949244"/>
          </a:xfrm>
        </p:grpSpPr>
        <p:sp>
          <p:nvSpPr>
            <p:cNvPr id="137" name="TextBox 136"/>
            <p:cNvSpPr txBox="1"/>
            <p:nvPr/>
          </p:nvSpPr>
          <p:spPr>
            <a:xfrm>
              <a:off x="3347033" y="6011400"/>
              <a:ext cx="1338828" cy="307777"/>
            </a:xfrm>
            <a:prstGeom prst="rect">
              <a:avLst/>
            </a:prstGeom>
            <a:noFill/>
          </p:spPr>
          <p:txBody>
            <a:bodyPr wrap="none" rtlCol="0">
              <a:spAutoFit/>
            </a:bodyPr>
            <a:lstStyle/>
            <a:p>
              <a:r>
                <a:rPr lang="en-GB" dirty="0"/>
                <a:t>Hund’s rule #3</a:t>
              </a:r>
            </a:p>
          </p:txBody>
        </p:sp>
        <p:grpSp>
          <p:nvGrpSpPr>
            <p:cNvPr id="138" name="Group 137"/>
            <p:cNvGrpSpPr/>
            <p:nvPr/>
          </p:nvGrpSpPr>
          <p:grpSpPr>
            <a:xfrm>
              <a:off x="5625669" y="5743632"/>
              <a:ext cx="1417742" cy="626681"/>
              <a:chOff x="5625669" y="5743632"/>
              <a:chExt cx="1417742" cy="626681"/>
            </a:xfrm>
          </p:grpSpPr>
          <p:cxnSp>
            <p:nvCxnSpPr>
              <p:cNvPr id="151" name="Straight Connector 150"/>
              <p:cNvCxnSpPr/>
              <p:nvPr/>
            </p:nvCxnSpPr>
            <p:spPr>
              <a:xfrm>
                <a:off x="5642913" y="624725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5640039" y="617536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637165" y="610348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634291" y="603160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631417" y="595972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628543" y="58878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625669" y="5815959"/>
                <a:ext cx="707366" cy="8626"/>
              </a:xfrm>
              <a:prstGeom prst="line">
                <a:avLst/>
              </a:prstGeom>
            </p:spPr>
            <p:style>
              <a:lnRef idx="1">
                <a:schemeClr val="accent1"/>
              </a:lnRef>
              <a:fillRef idx="0">
                <a:schemeClr val="accent1"/>
              </a:fillRef>
              <a:effectRef idx="0">
                <a:schemeClr val="accent1"/>
              </a:effectRef>
              <a:fontRef idx="minor">
                <a:schemeClr val="tx1"/>
              </a:fontRef>
            </p:style>
          </p:cxnSp>
          <p:pic>
            <p:nvPicPr>
              <p:cNvPr id="158" name="Picture 1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87" y="6151265"/>
                <a:ext cx="609524" cy="219048"/>
              </a:xfrm>
              <a:prstGeom prst="rect">
                <a:avLst/>
              </a:prstGeom>
            </p:spPr>
          </p:pic>
          <p:pic>
            <p:nvPicPr>
              <p:cNvPr id="159" name="Picture 1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506" y="5743632"/>
                <a:ext cx="514286" cy="161905"/>
              </a:xfrm>
              <a:prstGeom prst="rect">
                <a:avLst/>
              </a:prstGeom>
            </p:spPr>
          </p:pic>
        </p:grpSp>
        <p:grpSp>
          <p:nvGrpSpPr>
            <p:cNvPr id="139" name="Group 138"/>
            <p:cNvGrpSpPr/>
            <p:nvPr/>
          </p:nvGrpSpPr>
          <p:grpSpPr>
            <a:xfrm>
              <a:off x="7442961" y="5734053"/>
              <a:ext cx="1417742" cy="599925"/>
              <a:chOff x="5625669" y="5736926"/>
              <a:chExt cx="1417742" cy="599925"/>
            </a:xfrm>
          </p:grpSpPr>
          <p:cxnSp>
            <p:nvCxnSpPr>
              <p:cNvPr id="142" name="Straight Connector 141"/>
              <p:cNvCxnSpPr/>
              <p:nvPr/>
            </p:nvCxnSpPr>
            <p:spPr>
              <a:xfrm>
                <a:off x="5642913" y="624725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5640039" y="617536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637165" y="610348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634291" y="603160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631417" y="595972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5628543" y="58878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625669" y="5815959"/>
                <a:ext cx="707366" cy="8626"/>
              </a:xfrm>
              <a:prstGeom prst="line">
                <a:avLst/>
              </a:prstGeom>
            </p:spPr>
            <p:style>
              <a:lnRef idx="1">
                <a:schemeClr val="accent1"/>
              </a:lnRef>
              <a:fillRef idx="0">
                <a:schemeClr val="accent1"/>
              </a:fillRef>
              <a:effectRef idx="0">
                <a:schemeClr val="accent1"/>
              </a:effectRef>
              <a:fontRef idx="minor">
                <a:schemeClr val="tx1"/>
              </a:fontRef>
            </p:style>
          </p:cxnSp>
          <p:pic>
            <p:nvPicPr>
              <p:cNvPr id="149" name="Picture 1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87" y="5736926"/>
                <a:ext cx="609524" cy="219048"/>
              </a:xfrm>
              <a:prstGeom prst="rect">
                <a:avLst/>
              </a:prstGeom>
            </p:spPr>
          </p:pic>
          <p:pic>
            <p:nvPicPr>
              <p:cNvPr id="150" name="Picture 1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506" y="6174946"/>
                <a:ext cx="514286" cy="161905"/>
              </a:xfrm>
              <a:prstGeom prst="rect">
                <a:avLst/>
              </a:prstGeom>
            </p:spPr>
          </p:pic>
        </p:grpSp>
        <p:sp>
          <p:nvSpPr>
            <p:cNvPr id="140" name="TextBox 139"/>
            <p:cNvSpPr txBox="1"/>
            <p:nvPr/>
          </p:nvSpPr>
          <p:spPr>
            <a:xfrm>
              <a:off x="5749938" y="6369770"/>
              <a:ext cx="1055097" cy="307777"/>
            </a:xfrm>
            <a:prstGeom prst="rect">
              <a:avLst/>
            </a:prstGeom>
            <a:noFill/>
          </p:spPr>
          <p:txBody>
            <a:bodyPr wrap="none" rtlCol="0">
              <a:spAutoFit/>
            </a:bodyPr>
            <a:lstStyle/>
            <a:p>
              <a:r>
                <a:rPr lang="en-GB" dirty="0">
                  <a:solidFill>
                    <a:schemeClr val="accent1"/>
                  </a:solidFill>
                </a:rPr>
                <a:t>&lt; half-filled</a:t>
              </a:r>
            </a:p>
          </p:txBody>
        </p:sp>
        <p:sp>
          <p:nvSpPr>
            <p:cNvPr id="141" name="TextBox 140"/>
            <p:cNvSpPr txBox="1"/>
            <p:nvPr/>
          </p:nvSpPr>
          <p:spPr>
            <a:xfrm>
              <a:off x="7567234" y="6375520"/>
              <a:ext cx="1055097" cy="307777"/>
            </a:xfrm>
            <a:prstGeom prst="rect">
              <a:avLst/>
            </a:prstGeom>
            <a:noFill/>
          </p:spPr>
          <p:txBody>
            <a:bodyPr wrap="none" rtlCol="0">
              <a:spAutoFit/>
            </a:bodyPr>
            <a:lstStyle/>
            <a:p>
              <a:r>
                <a:rPr lang="en-GB" dirty="0">
                  <a:solidFill>
                    <a:schemeClr val="accent1"/>
                  </a:solidFill>
                </a:rPr>
                <a:t>&gt; half-filled</a:t>
              </a:r>
            </a:p>
          </p:txBody>
        </p:sp>
      </p:grpSp>
    </p:spTree>
    <p:extLst>
      <p:ext uri="{BB962C8B-B14F-4D97-AF65-F5344CB8AC3E}">
        <p14:creationId xmlns:p14="http://schemas.microsoft.com/office/powerpoint/2010/main" val="4227704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a:t>
            </a:r>
            <a:endParaRPr lang="en-GB" dirty="0"/>
          </a:p>
        </p:txBody>
      </p:sp>
      <p:sp>
        <p:nvSpPr>
          <p:cNvPr id="3" name="Text Placeholder 2"/>
          <p:cNvSpPr>
            <a:spLocks noGrp="1"/>
          </p:cNvSpPr>
          <p:nvPr>
            <p:ph type="body" idx="1"/>
          </p:nvPr>
        </p:nvSpPr>
        <p:spPr>
          <a:xfrm>
            <a:off x="416314" y="1387942"/>
            <a:ext cx="10719460" cy="4512343"/>
          </a:xfrm>
        </p:spPr>
        <p:txBody>
          <a:bodyPr>
            <a:normAutofit/>
          </a:bodyPr>
          <a:lstStyle/>
          <a:p>
            <a:pPr indent="-457200">
              <a:buFont typeface="Arial" panose="020B0604020202020204" pitchFamily="34" charset="0"/>
              <a:buChar char="•"/>
            </a:pPr>
            <a:r>
              <a:rPr lang="en-GB" sz="2000" dirty="0"/>
              <a:t>In transition metals, the crystal field energy levels determine the colour of compounds. In rare earths, the energies are smaller so the wavelengths are in the IR region but are important for lasers. </a:t>
            </a:r>
          </a:p>
          <a:p>
            <a:pPr indent="-457200">
              <a:buFont typeface="Arial" panose="020B0604020202020204" pitchFamily="34" charset="0"/>
              <a:buChar char="•"/>
            </a:pPr>
            <a:r>
              <a:rPr lang="en-GB" sz="2000" dirty="0"/>
              <a:t>The lifting of the degenerate orbital level combined with the spin-orbit coupling is the origin of the </a:t>
            </a:r>
            <a:r>
              <a:rPr lang="en-GB" sz="2000" i="1" dirty="0"/>
              <a:t>magneto-crystalline anisotropy</a:t>
            </a:r>
            <a:r>
              <a:rPr lang="en-GB" sz="2000" dirty="0"/>
              <a:t> (single-ion anisotropy) which determines the low temperature properties of magnetic materials</a:t>
            </a:r>
          </a:p>
          <a:p>
            <a:pPr marL="1143000" lvl="1" indent="-457200">
              <a:buFont typeface="Arial" panose="020B0604020202020204" pitchFamily="34" charset="0"/>
              <a:buChar char="•"/>
            </a:pPr>
            <a:r>
              <a:rPr lang="en-GB" sz="1800" dirty="0"/>
              <a:t>It is related to the high </a:t>
            </a:r>
            <a:r>
              <a:rPr lang="en-GB" sz="1800" dirty="0" err="1"/>
              <a:t>coercivity</a:t>
            </a:r>
            <a:r>
              <a:rPr lang="en-GB" sz="1800" dirty="0"/>
              <a:t> of rare earth permanent magnets</a:t>
            </a:r>
          </a:p>
          <a:p>
            <a:pPr marL="1143000" lvl="1" indent="-457200">
              <a:buFont typeface="Arial" panose="020B0604020202020204" pitchFamily="34" charset="0"/>
              <a:buChar char="•"/>
            </a:pPr>
            <a:r>
              <a:rPr lang="en-GB" sz="1800" dirty="0"/>
              <a:t>In materials like spin-ice, it can determine the effective Hamiltonian (e.g. Ising, XY, Heisenberg).</a:t>
            </a:r>
          </a:p>
          <a:p>
            <a:pPr marL="1143000" lvl="1" indent="-457200">
              <a:buFont typeface="Arial" panose="020B0604020202020204" pitchFamily="34" charset="0"/>
              <a:buChar char="•"/>
            </a:pPr>
            <a:r>
              <a:rPr lang="en-GB" sz="1800" dirty="0"/>
              <a:t>Certain crystal field ground states can lead to exotic phenomena like multipolar ordering in rare earth compounds.</a:t>
            </a:r>
          </a:p>
          <a:p>
            <a:pPr indent="-457200">
              <a:buFont typeface="Arial" panose="020B0604020202020204" pitchFamily="34" charset="0"/>
              <a:buChar char="•"/>
            </a:pPr>
            <a:r>
              <a:rPr lang="en-GB" sz="2000" dirty="0"/>
              <a:t>The energy splitting can be quite sensitive to the local environment – can be used as a probe for local magnetic order or coordination.</a:t>
            </a:r>
          </a:p>
          <a:p>
            <a:pPr indent="-457200">
              <a:buFont typeface="Arial" panose="020B0604020202020204" pitchFamily="34" charset="0"/>
              <a:buChar char="•"/>
            </a:pPr>
            <a:endParaRPr lang="en-GB" sz="2000" dirty="0"/>
          </a:p>
          <a:p>
            <a:pPr indent="-457200">
              <a:buFont typeface="Arial" panose="020B0604020202020204" pitchFamily="34" charset="0"/>
              <a:buChar char="•"/>
            </a:pPr>
            <a:endParaRPr lang="en-GB" sz="2000" dirty="0"/>
          </a:p>
          <a:p>
            <a:endParaRPr lang="en-GB" dirty="0"/>
          </a:p>
        </p:txBody>
      </p:sp>
    </p:spTree>
    <p:extLst>
      <p:ext uri="{BB962C8B-B14F-4D97-AF65-F5344CB8AC3E}">
        <p14:creationId xmlns:p14="http://schemas.microsoft.com/office/powerpoint/2010/main" val="28872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Charge Model</a:t>
            </a:r>
            <a:endParaRPr lang="en-GB" dirty="0"/>
          </a:p>
        </p:txBody>
      </p:sp>
      <p:sp>
        <p:nvSpPr>
          <p:cNvPr id="3" name="Text Placeholder 2"/>
          <p:cNvSpPr>
            <a:spLocks noGrp="1"/>
          </p:cNvSpPr>
          <p:nvPr>
            <p:ph type="body" idx="1"/>
          </p:nvPr>
        </p:nvSpPr>
        <p:spPr>
          <a:xfrm>
            <a:off x="416314" y="1387942"/>
            <a:ext cx="10719460" cy="5022483"/>
          </a:xfrm>
        </p:spPr>
        <p:txBody>
          <a:bodyPr>
            <a:normAutofit/>
          </a:bodyPr>
          <a:lstStyle/>
          <a:p>
            <a:pPr indent="-457200">
              <a:buFont typeface="Arial" panose="020B0604020202020204" pitchFamily="34" charset="0"/>
              <a:buChar char="•"/>
            </a:pPr>
            <a:r>
              <a:rPr lang="en-GB" sz="2200" dirty="0"/>
              <a:t>In the </a:t>
            </a:r>
            <a:r>
              <a:rPr lang="en-GB" sz="2200" i="1" dirty="0"/>
              <a:t>point charge model</a:t>
            </a:r>
            <a:r>
              <a:rPr lang="en-GB" sz="2200" dirty="0"/>
              <a:t>, the neighbouring atoms are treated as point charges, so the potential acting on the electrons of the </a:t>
            </a:r>
            <a:r>
              <a:rPr lang="en-GB" sz="2200" dirty="0" err="1"/>
              <a:t>i</a:t>
            </a:r>
            <a:r>
              <a:rPr lang="en-GB" sz="2200" baseline="30000" dirty="0" err="1"/>
              <a:t>th</a:t>
            </a:r>
            <a:r>
              <a:rPr lang="en-GB" sz="2200" dirty="0"/>
              <a:t> atom is: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The potential can be expanded in terms of spherical harmonics: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So the Hamiltonian can be expressed as</a:t>
            </a:r>
            <a:r>
              <a:rPr lang="en-GB" sz="2200" dirty="0" smtClean="0"/>
              <a:t>:</a:t>
            </a:r>
          </a:p>
          <a:p>
            <a:pPr indent="-457200">
              <a:buFont typeface="Arial" panose="020B0604020202020204" pitchFamily="34" charset="0"/>
              <a:buChar char="•"/>
            </a:pPr>
            <a:endParaRPr lang="en-GB"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476" y="2109619"/>
            <a:ext cx="2419048" cy="5619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5" y="3157166"/>
            <a:ext cx="2276190" cy="4476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857" y="4236960"/>
            <a:ext cx="3514286" cy="542857"/>
          </a:xfrm>
          <a:prstGeom prst="rect">
            <a:avLst/>
          </a:prstGeom>
        </p:spPr>
      </p:pic>
    </p:spTree>
    <p:extLst>
      <p:ext uri="{BB962C8B-B14F-4D97-AF65-F5344CB8AC3E}">
        <p14:creationId xmlns:p14="http://schemas.microsoft.com/office/powerpoint/2010/main" val="401715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Charge Model</a:t>
            </a:r>
            <a:endParaRPr lang="en-GB" dirty="0"/>
          </a:p>
        </p:txBody>
      </p:sp>
      <p:sp>
        <p:nvSpPr>
          <p:cNvPr id="3" name="Text Placeholder 2"/>
          <p:cNvSpPr>
            <a:spLocks noGrp="1"/>
          </p:cNvSpPr>
          <p:nvPr>
            <p:ph type="body" idx="1"/>
          </p:nvPr>
        </p:nvSpPr>
        <p:spPr>
          <a:xfrm>
            <a:off x="416314" y="1387942"/>
            <a:ext cx="10719460" cy="5470058"/>
          </a:xfrm>
        </p:spPr>
        <p:txBody>
          <a:bodyPr>
            <a:normAutofit/>
          </a:bodyPr>
          <a:lstStyle/>
          <a:p>
            <a:pPr indent="-457200">
              <a:buFont typeface="Arial" panose="020B0604020202020204" pitchFamily="34" charset="0"/>
              <a:buChar char="•"/>
            </a:pPr>
            <a:r>
              <a:rPr lang="en-GB" sz="2200" dirty="0"/>
              <a:t>In the </a:t>
            </a:r>
            <a:r>
              <a:rPr lang="en-GB" sz="2200" i="1" dirty="0"/>
              <a:t>point charge model</a:t>
            </a:r>
            <a:r>
              <a:rPr lang="en-GB" sz="2200" dirty="0"/>
              <a:t>, the neighbouring atoms are treated as point charges, so the potential acting on the electrons of the </a:t>
            </a:r>
            <a:r>
              <a:rPr lang="en-GB" sz="2200" dirty="0" err="1"/>
              <a:t>i</a:t>
            </a:r>
            <a:r>
              <a:rPr lang="en-GB" sz="2200" baseline="30000" dirty="0" err="1"/>
              <a:t>th</a:t>
            </a:r>
            <a:r>
              <a:rPr lang="en-GB" sz="2200" dirty="0"/>
              <a:t> atom is: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The potential can be expanded in terms of spherical harmonics: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So the Hamiltonian can be expressed as</a:t>
            </a:r>
            <a:r>
              <a:rPr lang="en-GB" sz="2200" dirty="0" smtClean="0"/>
              <a:t>:</a:t>
            </a:r>
          </a:p>
          <a:p>
            <a:pPr indent="-457200">
              <a:buFont typeface="Arial" panose="020B0604020202020204" pitchFamily="34" charset="0"/>
              <a:buChar char="•"/>
            </a:pPr>
            <a:endParaRPr lang="en-GB" sz="2200" dirty="0"/>
          </a:p>
          <a:p>
            <a:pPr indent="-457200">
              <a:buFont typeface="Arial" panose="020B0604020202020204" pitchFamily="34" charset="0"/>
              <a:buChar char="•"/>
            </a:pPr>
            <a:endParaRPr lang="en-GB" sz="1500" dirty="0" smtClean="0"/>
          </a:p>
          <a:p>
            <a:pPr marL="2511425" indent="-457200">
              <a:buFont typeface="Arial" panose="020B0604020202020204" pitchFamily="34" charset="0"/>
              <a:buChar char="•"/>
            </a:pPr>
            <a:r>
              <a:rPr lang="en-GB" sz="2200" dirty="0"/>
              <a:t>The radial term can be separated from the angular term.</a:t>
            </a:r>
          </a:p>
          <a:p>
            <a:pPr marL="2511425" indent="-457200">
              <a:buFont typeface="Arial" panose="020B0604020202020204" pitchFamily="34" charset="0"/>
              <a:buChar char="•"/>
            </a:pPr>
            <a:r>
              <a:rPr lang="en-GB" sz="2200" dirty="0"/>
              <a:t>Actually the potential here is just like for the Hydrogen atom – the functions Ψ(</a:t>
            </a:r>
            <a:r>
              <a:rPr lang="en-GB" sz="2200" dirty="0" err="1"/>
              <a:t>θ,φ</a:t>
            </a:r>
            <a:r>
              <a:rPr lang="en-GB" sz="2200" dirty="0"/>
              <a:t>) are also spherical harmonics.</a:t>
            </a:r>
          </a:p>
          <a:p>
            <a:pPr marL="0" indent="0">
              <a:buNone/>
            </a:pPr>
            <a:endParaRPr lang="en-GB"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476" y="2109621"/>
            <a:ext cx="2419048" cy="5619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5" y="3157168"/>
            <a:ext cx="2276190" cy="447619"/>
          </a:xfrm>
          <a:prstGeom prst="rect">
            <a:avLst/>
          </a:prstGeom>
        </p:spPr>
      </p:pic>
      <p:grpSp>
        <p:nvGrpSpPr>
          <p:cNvPr id="7" name="Group 6"/>
          <p:cNvGrpSpPr/>
          <p:nvPr/>
        </p:nvGrpSpPr>
        <p:grpSpPr>
          <a:xfrm>
            <a:off x="3967273" y="3100664"/>
            <a:ext cx="2691442" cy="1649327"/>
            <a:chOff x="2424023" y="2745476"/>
            <a:chExt cx="2691442" cy="1649327"/>
          </a:xfrm>
        </p:grpSpPr>
        <p:sp>
          <p:nvSpPr>
            <p:cNvPr id="8" name="Rectangle 7"/>
            <p:cNvSpPr/>
            <p:nvPr/>
          </p:nvSpPr>
          <p:spPr>
            <a:xfrm>
              <a:off x="4658265" y="2745476"/>
              <a:ext cx="457200" cy="39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flipH="1">
              <a:off x="2424023" y="3791266"/>
              <a:ext cx="2061713" cy="603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191" y="4216718"/>
            <a:ext cx="6247619" cy="542857"/>
          </a:xfrm>
          <a:prstGeom prst="rect">
            <a:avLst/>
          </a:prstGeom>
        </p:spPr>
      </p:pic>
    </p:spTree>
    <p:extLst>
      <p:ext uri="{BB962C8B-B14F-4D97-AF65-F5344CB8AC3E}">
        <p14:creationId xmlns:p14="http://schemas.microsoft.com/office/powerpoint/2010/main" val="18264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Charge Model</a:t>
            </a:r>
            <a:endParaRPr lang="en-GB" dirty="0"/>
          </a:p>
        </p:txBody>
      </p:sp>
      <p:sp>
        <p:nvSpPr>
          <p:cNvPr id="3" name="Text Placeholder 2"/>
          <p:cNvSpPr>
            <a:spLocks noGrp="1"/>
          </p:cNvSpPr>
          <p:nvPr>
            <p:ph type="body" idx="1"/>
          </p:nvPr>
        </p:nvSpPr>
        <p:spPr>
          <a:xfrm>
            <a:off x="416314" y="1387941"/>
            <a:ext cx="10566111" cy="5725127"/>
          </a:xfrm>
        </p:spPr>
        <p:txBody>
          <a:bodyPr>
            <a:normAutofit/>
          </a:bodyPr>
          <a:lstStyle/>
          <a:p>
            <a:pPr indent="-457200">
              <a:buFont typeface="Arial" panose="020B0604020202020204" pitchFamily="34" charset="0"/>
              <a:buChar char="•"/>
            </a:pPr>
            <a:r>
              <a:rPr lang="en-GB" sz="2200" dirty="0"/>
              <a:t>In the </a:t>
            </a:r>
            <a:r>
              <a:rPr lang="en-GB" sz="2200" i="1" dirty="0"/>
              <a:t>point charge model</a:t>
            </a:r>
            <a:r>
              <a:rPr lang="en-GB" sz="2200" dirty="0"/>
              <a:t>, the neighbouring atoms are treated as point charges, so the potential acting on the electrons of the </a:t>
            </a:r>
            <a:r>
              <a:rPr lang="en-GB" sz="2200" dirty="0" err="1"/>
              <a:t>i</a:t>
            </a:r>
            <a:r>
              <a:rPr lang="en-GB" sz="2200" baseline="30000" dirty="0" err="1"/>
              <a:t>th</a:t>
            </a:r>
            <a:r>
              <a:rPr lang="en-GB" sz="2200" dirty="0"/>
              <a:t> atom is: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The potential can be expanded in terms of spherical harmonics:</a:t>
            </a:r>
          </a:p>
          <a:p>
            <a:pPr indent="-457200">
              <a:buFont typeface="Arial" panose="020B0604020202020204" pitchFamily="34" charset="0"/>
              <a:buChar char="•"/>
            </a:pPr>
            <a:endParaRPr lang="en-GB" sz="2200" dirty="0"/>
          </a:p>
          <a:p>
            <a:pPr indent="-457200">
              <a:buFont typeface="Arial" panose="020B0604020202020204" pitchFamily="34" charset="0"/>
              <a:buChar char="•"/>
            </a:pPr>
            <a:r>
              <a:rPr lang="en-GB" sz="2200" dirty="0"/>
              <a:t>So the Hamiltonian can be expressed as</a:t>
            </a:r>
            <a:r>
              <a:rPr lang="en-GB" sz="2200" dirty="0" smtClean="0"/>
              <a:t>:</a:t>
            </a:r>
          </a:p>
          <a:p>
            <a:pPr marL="0" indent="0">
              <a:buNone/>
            </a:pPr>
            <a:endParaRPr lang="en-GB" sz="2200" dirty="0" smtClean="0"/>
          </a:p>
          <a:p>
            <a:pPr marL="0" indent="0">
              <a:buNone/>
            </a:pPr>
            <a:endParaRPr lang="en-GB" sz="1500" dirty="0" smtClean="0"/>
          </a:p>
          <a:p>
            <a:pPr marL="2511425" indent="-457200">
              <a:buFont typeface="Arial" panose="020B0604020202020204" pitchFamily="34" charset="0"/>
              <a:buChar char="•"/>
            </a:pPr>
            <a:r>
              <a:rPr lang="en-GB" sz="2200" dirty="0"/>
              <a:t>The radial term can be separated from the angular term.</a:t>
            </a:r>
          </a:p>
          <a:p>
            <a:pPr marL="2511425" indent="-457200">
              <a:buFont typeface="Arial" panose="020B0604020202020204" pitchFamily="34" charset="0"/>
              <a:buChar char="•"/>
            </a:pPr>
            <a:r>
              <a:rPr lang="en-GB" sz="2200" dirty="0"/>
              <a:t>Actually the potential here is just like for the Hydrogen atom – the functions Ψ(</a:t>
            </a:r>
            <a:r>
              <a:rPr lang="en-GB" sz="2200" dirty="0" err="1"/>
              <a:t>θ,φ</a:t>
            </a:r>
            <a:r>
              <a:rPr lang="en-GB" sz="2200" dirty="0"/>
              <a:t>) are also spherical harmonics</a:t>
            </a:r>
            <a:r>
              <a:rPr lang="en-GB" sz="2200" dirty="0" smtClean="0"/>
              <a:t>.</a:t>
            </a:r>
          </a:p>
          <a:p>
            <a:pPr marL="2511425" indent="-457200">
              <a:buFont typeface="Arial" panose="020B0604020202020204" pitchFamily="34" charset="0"/>
              <a:buChar char="•"/>
            </a:pPr>
            <a:r>
              <a:rPr lang="en-GB" sz="2200" dirty="0"/>
              <a:t>We use the </a:t>
            </a:r>
            <a:r>
              <a:rPr lang="en-GB" sz="2200" i="1" dirty="0"/>
              <a:t>Wigner-</a:t>
            </a:r>
            <a:r>
              <a:rPr lang="en-GB" sz="2200" i="1" dirty="0" err="1"/>
              <a:t>Eckart</a:t>
            </a:r>
            <a:r>
              <a:rPr lang="en-GB" sz="2200" i="1" dirty="0"/>
              <a:t> Theorem</a:t>
            </a:r>
            <a:r>
              <a:rPr lang="en-GB" sz="2200" dirty="0"/>
              <a:t> to express this in terms of the angular momentum states</a:t>
            </a:r>
            <a:r>
              <a:rPr lang="en-GB" sz="2200" dirty="0" smtClean="0"/>
              <a:t>.</a:t>
            </a:r>
            <a:endParaRPr lang="en-GB"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476" y="2109621"/>
            <a:ext cx="2419048" cy="5619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905" y="3157168"/>
            <a:ext cx="2276190" cy="447619"/>
          </a:xfrm>
          <a:prstGeom prst="rect">
            <a:avLst/>
          </a:prstGeom>
        </p:spPr>
      </p:pic>
      <p:sp>
        <p:nvSpPr>
          <p:cNvPr id="19" name="Rectangle 18"/>
          <p:cNvSpPr/>
          <p:nvPr/>
        </p:nvSpPr>
        <p:spPr>
          <a:xfrm>
            <a:off x="5996090" y="4127308"/>
            <a:ext cx="4597878" cy="652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2191" y="4216839"/>
            <a:ext cx="7514286" cy="571429"/>
          </a:xfrm>
          <a:prstGeom prst="rect">
            <a:avLst/>
          </a:prstGeom>
        </p:spPr>
      </p:pic>
    </p:spTree>
    <p:extLst>
      <p:ext uri="{BB962C8B-B14F-4D97-AF65-F5344CB8AC3E}">
        <p14:creationId xmlns:p14="http://schemas.microsoft.com/office/powerpoint/2010/main" val="183099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nt and logo master">
  <a:themeElements>
    <a:clrScheme name="STFC theme">
      <a:dk1>
        <a:srgbClr val="2E2C61"/>
      </a:dk1>
      <a:lt1>
        <a:srgbClr val="FFFFFF"/>
      </a:lt1>
      <a:dk2>
        <a:srgbClr val="2E2C61"/>
      </a:dk2>
      <a:lt2>
        <a:srgbClr val="FFFFFF"/>
      </a:lt2>
      <a:accent1>
        <a:srgbClr val="1E5DF8"/>
      </a:accent1>
      <a:accent2>
        <a:srgbClr val="003088"/>
      </a:accent2>
      <a:accent3>
        <a:srgbClr val="F08900"/>
      </a:accent3>
      <a:accent4>
        <a:srgbClr val="616161"/>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38DED1542C1943A1290884108DB0E9" ma:contentTypeVersion="2" ma:contentTypeDescription="Create a new document." ma:contentTypeScope="" ma:versionID="75948dd912159fd788ffcd9de450d66e">
  <xsd:schema xmlns:xsd="http://www.w3.org/2001/XMLSchema" xmlns:xs="http://www.w3.org/2001/XMLSchema" xmlns:p="http://schemas.microsoft.com/office/2006/metadata/properties" xmlns:ns2="84978530-c7a6-42d8-babd-8b8d2b751aa6" targetNamespace="http://schemas.microsoft.com/office/2006/metadata/properties" ma:root="true" ma:fieldsID="c49709bdc75a7754cac99811eaeb298a" ns2:_="">
    <xsd:import namespace="84978530-c7a6-42d8-babd-8b8d2b751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978530-c7a6-42d8-babd-8b8d2b75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BFA9FD-3FBA-4858-A828-8FC9E7876A58}">
  <ds:schemaRefs>
    <ds:schemaRef ds:uri="84978530-c7a6-42d8-babd-8b8d2b751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40F081-B534-46A2-819D-E57C6B079374}">
  <ds:schemaRefs>
    <ds:schemaRef ds:uri="http://schemas.microsoft.com/sharepoint/v3/contenttype/forms"/>
  </ds:schemaRefs>
</ds:datastoreItem>
</file>

<file path=customXml/itemProps3.xml><?xml version="1.0" encoding="utf-8"?>
<ds:datastoreItem xmlns:ds="http://schemas.openxmlformats.org/officeDocument/2006/customXml" ds:itemID="{C14A9CD3-1715-40A4-A7ED-40D8563902F1}">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84978530-c7a6-42d8-babd-8b8d2b751aa6"/>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4691</TotalTime>
  <Words>3094</Words>
  <Application>Microsoft Office PowerPoint</Application>
  <PresentationFormat>Widescreen</PresentationFormat>
  <Paragraphs>484</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Courier New</vt:lpstr>
      <vt:lpstr>Noto Sans Symbols</vt:lpstr>
      <vt:lpstr>Font and logo master</vt:lpstr>
      <vt:lpstr>PowerPoint Presentation</vt:lpstr>
      <vt:lpstr>Overview</vt:lpstr>
      <vt:lpstr>Crystal Field Theory</vt:lpstr>
      <vt:lpstr>Crystal Field Theory</vt:lpstr>
      <vt:lpstr>Crystal Field Theory</vt:lpstr>
      <vt:lpstr>Why?</vt:lpstr>
      <vt:lpstr>Point Charge Model</vt:lpstr>
      <vt:lpstr>Point Charge Model</vt:lpstr>
      <vt:lpstr>Point Charge Model</vt:lpstr>
      <vt:lpstr>Point Charge Model</vt:lpstr>
      <vt:lpstr>Point Charge Model</vt:lpstr>
      <vt:lpstr>Crystal Field Hamiltonian</vt:lpstr>
      <vt:lpstr>PowerPoint Presentation</vt:lpstr>
      <vt:lpstr>Mantid Crystal Field Interface</vt:lpstr>
      <vt:lpstr>Mantid Crystal Field Interface</vt:lpstr>
      <vt:lpstr>Mantid Crystal Field Interface</vt:lpstr>
      <vt:lpstr>Mantid Crystal Field Interface</vt:lpstr>
      <vt:lpstr>Mantid Crystal Field Interface</vt:lpstr>
      <vt:lpstr>Mantid Crystal Field Interface</vt:lpstr>
      <vt:lpstr>Mantid Crystal Field Interface</vt:lpstr>
      <vt:lpstr>Mantid Crystal Field Interface</vt:lpstr>
      <vt:lpstr>Mantid Crystal Field Interface</vt:lpstr>
      <vt:lpstr>PowerPoint Presentation</vt:lpstr>
      <vt:lpstr>Fitting Crystal Fields</vt:lpstr>
      <vt:lpstr>Fitting Crystal Fields</vt:lpstr>
      <vt:lpstr>Fitting Crystal Fields</vt:lpstr>
      <vt:lpstr>Fitting Crystal Fields</vt:lpstr>
      <vt:lpstr>Fitting Crystal Fields</vt:lpstr>
      <vt:lpstr>Fitting Crystal Fields</vt:lpstr>
      <vt:lpstr>Fitting Crystal Fields</vt:lpstr>
      <vt:lpstr>Fitting Crystal Fields</vt:lpstr>
      <vt:lpstr>Fitting Crystal Fields</vt:lpstr>
      <vt:lpstr>Fitting Crystal Fields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Millard</dc:creator>
  <cp:lastModifiedBy>Le, Duc (STFC,RAL,ISIS)</cp:lastModifiedBy>
  <cp:revision>21</cp:revision>
  <dcterms:created xsi:type="dcterms:W3CDTF">2019-09-17T08:04:08Z</dcterms:created>
  <dcterms:modified xsi:type="dcterms:W3CDTF">2023-06-15T02:23:44Z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0x0101005038DED1542C1943A1290884108DB0E9</vt:lpwstr>
  </property>
  <property fmtid="{D5CDD505-2E9C-101B-9397-08002B2CF9AE}" pid="3" name="_dlc_DocIdItemGuid">
    <vt:lpwstr>7d6dd9f8-2757-4d2f-b6c5-c8fdb553a0d1</vt:lpwstr>
  </property>
</Properties>
</file>