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1522440" y="1905119"/>
            <a:ext cx="9133921" cy="19623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1522440" y="4054319"/>
            <a:ext cx="9133921" cy="196236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08" name="PlaceHolder 4"/>
          <p:cNvSpPr/>
          <p:nvPr/>
        </p:nvSpPr>
        <p:spPr>
          <a:xfrm>
            <a:off x="6202800" y="4054319"/>
            <a:ext cx="4457161" cy="1962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1522439" y="4054319"/>
            <a:ext cx="4457162" cy="196236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idx="13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pic>
        <p:nvPicPr>
          <p:cNvPr id="12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1079" y="1904760"/>
            <a:ext cx="5156641" cy="411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1079" y="1904760"/>
            <a:ext cx="5156641" cy="411444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1522440" y="1905119"/>
            <a:ext cx="4457161" cy="41144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PlaceHolder 3"/>
          <p:cNvSpPr/>
          <p:nvPr>
            <p:ph type="body" sz="half" idx="13"/>
          </p:nvPr>
        </p:nvSpPr>
        <p:spPr>
          <a:xfrm>
            <a:off x="620280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ody Level One…"/>
          <p:cNvSpPr txBox="1"/>
          <p:nvPr>
            <p:ph type="body" idx="1"/>
          </p:nvPr>
        </p:nvSpPr>
        <p:spPr>
          <a:xfrm>
            <a:off x="1522440" y="380879"/>
            <a:ext cx="9143641" cy="635760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PlaceHolder 3"/>
          <p:cNvSpPr/>
          <p:nvPr/>
        </p:nvSpPr>
        <p:spPr>
          <a:xfrm>
            <a:off x="1522439" y="4054319"/>
            <a:ext cx="4457162" cy="1962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3" name="PlaceHolder 4"/>
          <p:cNvSpPr/>
          <p:nvPr>
            <p:ph type="body" sz="half" idx="13"/>
          </p:nvPr>
        </p:nvSpPr>
        <p:spPr>
          <a:xfrm>
            <a:off x="620280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92" name="Body Level One…"/>
          <p:cNvSpPr txBox="1"/>
          <p:nvPr>
            <p:ph type="body" sz="half" idx="1"/>
          </p:nvPr>
        </p:nvSpPr>
        <p:spPr>
          <a:xfrm>
            <a:off x="1522440" y="1905119"/>
            <a:ext cx="4457161" cy="41144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94" name="PlaceHolder 4"/>
          <p:cNvSpPr/>
          <p:nvPr>
            <p:ph type="body" sz="quarter" idx="13"/>
          </p:nvPr>
        </p:nvSpPr>
        <p:spPr>
          <a:xfrm>
            <a:off x="6202800" y="4054319"/>
            <a:ext cx="4457161" cy="19623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05" name="PlaceHolder 4"/>
          <p:cNvSpPr/>
          <p:nvPr>
            <p:ph type="body" sz="half" idx="13"/>
          </p:nvPr>
        </p:nvSpPr>
        <p:spPr>
          <a:xfrm>
            <a:off x="1522440" y="4054319"/>
            <a:ext cx="9133921" cy="19623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half" idx="1"/>
          </p:nvPr>
        </p:nvSpPr>
        <p:spPr>
          <a:xfrm>
            <a:off x="1522440" y="1905119"/>
            <a:ext cx="9133921" cy="1962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PlaceHolder 3"/>
          <p:cNvSpPr/>
          <p:nvPr>
            <p:ph type="body" sz="half" idx="13"/>
          </p:nvPr>
        </p:nvSpPr>
        <p:spPr>
          <a:xfrm>
            <a:off x="1522440" y="4054319"/>
            <a:ext cx="9133921" cy="19623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6" name="PlaceHolder 4"/>
          <p:cNvSpPr/>
          <p:nvPr/>
        </p:nvSpPr>
        <p:spPr>
          <a:xfrm>
            <a:off x="6202800" y="4054319"/>
            <a:ext cx="4457161" cy="1962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227" name="PlaceHolder 5"/>
          <p:cNvSpPr/>
          <p:nvPr>
            <p:ph type="body" sz="quarter" idx="13"/>
          </p:nvPr>
        </p:nvSpPr>
        <p:spPr>
          <a:xfrm>
            <a:off x="1522439" y="4054319"/>
            <a:ext cx="4457162" cy="19623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pc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PlaceHolder 3"/>
          <p:cNvSpPr/>
          <p:nvPr>
            <p:ph type="body" idx="13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 spc="0" sz="180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1079" y="1904760"/>
            <a:ext cx="5156641" cy="411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1079" y="1904760"/>
            <a:ext cx="5156641" cy="411444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2440" y="1905119"/>
            <a:ext cx="9133921" cy="411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152244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620280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1522440" y="380879"/>
            <a:ext cx="9143641" cy="63576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1522439" y="4054319"/>
            <a:ext cx="4457162" cy="1962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620280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522440" y="1905119"/>
            <a:ext cx="4457161" cy="411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6202800" y="4054319"/>
            <a:ext cx="4457161" cy="196236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522440" y="380879"/>
            <a:ext cx="9143641" cy="1371242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1522440" y="1905119"/>
            <a:ext cx="4457161" cy="19623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6202800" y="1905119"/>
            <a:ext cx="4457161" cy="19623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FFFFFF"/>
              </a:buClr>
              <a:buSzPct val="45000"/>
              <a:buChar char="●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1522440" y="4054319"/>
            <a:ext cx="9133921" cy="196236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45000"/>
        <a:buFontTx/>
        <a:buChar char="●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1pPr>
      <a:lvl2pPr marL="971999" marR="0" indent="-431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7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2pPr>
      <a:lvl3pPr marL="1439999" marR="0" indent="-432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4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3pPr>
      <a:lvl4pPr marL="1835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7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4pPr>
      <a:lvl5pPr marL="2203200" marR="0" indent="-259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4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5pPr>
      <a:lvl6pPr marL="2635200" marR="0" indent="-259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4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6pPr>
      <a:lvl7pPr marL="3067199" marR="0" indent="-259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Pct val="45000"/>
        <a:buFont typeface="Wingdings"/>
        <a:buChar char=""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Tx/>
        <a:buFont typeface="Wingdings"/>
        <a:buNone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FFFFFF"/>
        </a:buClr>
        <a:buSzTx/>
        <a:buFont typeface="Wingdings"/>
        <a:buNone/>
        <a:tabLst/>
        <a:defRPr b="0" baseline="0" cap="none" i="0" spc="-1" strike="noStrike" sz="24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65239" y="2688179"/>
            <a:ext cx="822924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6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VandalBot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1065239" y="3860999"/>
            <a:ext cx="822924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cap="all" spc="199" sz="2000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Shs – humanités digitales</a:t>
            </a:r>
          </a:p>
        </p:txBody>
      </p:sp>
      <p:sp>
        <p:nvSpPr>
          <p:cNvPr id="251" name="CustomShape 3"/>
          <p:cNvSpPr txBox="1"/>
          <p:nvPr/>
        </p:nvSpPr>
        <p:spPr>
          <a:xfrm>
            <a:off x="1065240" y="4869000"/>
            <a:ext cx="6408361" cy="110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Mathieu Ducroux</a:t>
            </a:r>
            <a:endParaRPr>
              <a:solidFill>
                <a:srgbClr val="FFFFFF"/>
              </a:solidFill>
            </a:endParaRPr>
          </a:p>
          <a:p>
            <a:pPr>
              <a:defRPr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Frédéric Myotte</a:t>
            </a:r>
            <a:endParaRPr>
              <a:solidFill>
                <a:srgbClr val="FFFFFF"/>
              </a:solidFill>
            </a:endParaRPr>
          </a:p>
          <a:p>
            <a:pPr>
              <a:defRPr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Stanislas Michel</a:t>
            </a:r>
            <a:endParaRPr>
              <a:solidFill>
                <a:srgbClr val="FFFFFF"/>
              </a:solidFill>
            </a:endParaRPr>
          </a:p>
          <a:p>
            <a:pPr>
              <a:defRPr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Vincent Coriou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413719" y="491979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Enjeux et contexte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1413720" y="2061000"/>
            <a:ext cx="9133921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Wikipast envahi par des bots créant des pages indésirables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Représente aujourd’hui la majorité des pages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Objectif d’assainir Wikipast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Arrivée de notre VandalBot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413719" y="491979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Description technique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1413720" y="1988999"/>
            <a:ext cx="9133921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But: identifier les pages créées par des bots malveillants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Utilisation du machine learning:</a:t>
            </a:r>
          </a:p>
          <a:p>
            <a:pPr lvl="1" marL="463679" indent="-231480">
              <a:spcBef>
                <a:spcPts val="11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Récupération de sets de pages (humains et bots)</a:t>
            </a:r>
          </a:p>
          <a:p>
            <a:pPr lvl="1" marL="463679" indent="-231480">
              <a:spcBef>
                <a:spcPts val="11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Aspect technique?</a:t>
            </a:r>
          </a:p>
          <a:p>
            <a:pPr marL="223920" indent="-223559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Pose de « Flag » sur les pages « positives 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413719" y="491979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Utilisation du machine learning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1413720" y="2061000"/>
            <a:ext cx="9133921" cy="374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Deep learning: réseau de neurone récurrent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Un des plus performants pour faire du text classification</a:t>
            </a:r>
            <a:endParaRPr spc="-1"/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Plusieurs aspects intéressants:</a:t>
            </a:r>
            <a:endParaRPr spc="-1"/>
          </a:p>
          <a:p>
            <a:pPr lvl="1" marL="463679" indent="-231480">
              <a:spcBef>
                <a:spcPts val="11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Possibilités d’adaptation sans changer une ligne de code</a:t>
            </a:r>
          </a:p>
          <a:p>
            <a:pPr lvl="1" marL="463679" indent="-231480">
              <a:spcBef>
                <a:spcPts val="11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Possibilités de ré-entraînement avec plus de pages vérifiées/spams, afin d’améliorer le réseau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413719" y="491980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Méthode d’évaluation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1413720" y="2060999"/>
            <a:ext cx="5924551" cy="374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F1-score: moyenne harmonique de “Precision” et “Recall”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Deux objectifs:</a:t>
            </a:r>
          </a:p>
          <a:p>
            <a:pPr lvl="1" marL="455759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Minimiser le nombre de faux positifs (pages vérifiés reconnues comme spam)</a:t>
            </a:r>
          </a:p>
          <a:p>
            <a:pPr lvl="1" marL="455759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00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Maximiser le nombre de vrais positifs (pages de spam reconnu comme spam)</a:t>
            </a:r>
          </a:p>
        </p:txBody>
      </p:sp>
      <p:pic>
        <p:nvPicPr>
          <p:cNvPr id="264" name="Screen Shot 2018-05-22 at 10.46.48.png" descr="Screen Shot 2018-05-22 at 10.46.4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201473" y="535979"/>
            <a:ext cx="3202360" cy="5786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200" y="57240"/>
            <a:ext cx="8117641" cy="6857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13719" y="1772640"/>
            <a:ext cx="9650522" cy="21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Test sur 114 pages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Aucun faux positif !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3 faux positifs : pages avec très peu de mots (voire aucun)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0.98 de f1-score</a:t>
            </a:r>
          </a:p>
        </p:txBody>
      </p:sp>
      <p:sp>
        <p:nvSpPr>
          <p:cNvPr id="269" name="TextShape 2"/>
          <p:cNvSpPr txBox="1"/>
          <p:nvPr/>
        </p:nvSpPr>
        <p:spPr>
          <a:xfrm>
            <a:off x="1413719" y="491979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Performances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413719" y="491979"/>
            <a:ext cx="9143642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pc="97" sz="3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Ouvertures et possibilités futures</a:t>
            </a:r>
          </a:p>
        </p:txBody>
      </p:sp>
      <p:sp>
        <p:nvSpPr>
          <p:cNvPr id="272" name="TextShape 2"/>
          <p:cNvSpPr txBox="1"/>
          <p:nvPr/>
        </p:nvSpPr>
        <p:spPr>
          <a:xfrm>
            <a:off x="1413720" y="2062440"/>
            <a:ext cx="9133921" cy="271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3920" indent="-223559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Prochaine suppression de ces pages marquées ?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Contrôler la mise en ligne des pages créées</a:t>
            </a:r>
          </a:p>
          <a:p>
            <a:pPr marL="223920" indent="-223559"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Contrôler la création de compte (captcha?) en amont</a:t>
            </a:r>
          </a:p>
          <a:p>
            <a:pPr marL="223920" indent="-223559">
              <a:lnSpc>
                <a:spcPct val="90000"/>
              </a:lnSpc>
              <a:spcBef>
                <a:spcPts val="1800"/>
              </a:spcBef>
              <a:buClr>
                <a:srgbClr val="56C5FF"/>
              </a:buClr>
              <a:buSzPct val="100000"/>
              <a:buFont typeface="Arial"/>
              <a:buChar char="•"/>
              <a:defRPr spc="-1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Corbel"/>
                <a:cs typeface="Corbel"/>
                <a:sym typeface="Corbel"/>
              </a:defRPr>
            </a:pPr>
            <a:r>
              <a:t>Créer des listes noires avec utilisateurs malveillants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