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  <p:sldMasterId id="2147483657" r:id="rId2"/>
  </p:sldMasterIdLst>
  <p:notesMasterIdLst>
    <p:notesMasterId r:id="rId9"/>
  </p:notesMasterIdLst>
  <p:handoutMasterIdLst>
    <p:handoutMasterId r:id="rId10"/>
  </p:handoutMasterIdLst>
  <p:sldIdLst>
    <p:sldId id="333" r:id="rId3"/>
    <p:sldId id="306" r:id="rId4"/>
    <p:sldId id="335" r:id="rId5"/>
    <p:sldId id="334" r:id="rId6"/>
    <p:sldId id="331" r:id="rId7"/>
    <p:sldId id="337" r:id="rId8"/>
  </p:sldIdLst>
  <p:sldSz cx="9144000" cy="6838950"/>
  <p:notesSz cx="6889750" cy="1002188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877"/>
    <a:srgbClr val="2D2E2D"/>
    <a:srgbClr val="A2835B"/>
    <a:srgbClr val="002673"/>
    <a:srgbClr val="9698CC"/>
    <a:srgbClr val="AAACE0"/>
    <a:srgbClr val="CAA371"/>
    <a:srgbClr val="002D5C"/>
    <a:srgbClr val="A5CED8"/>
    <a:srgbClr val="DEB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6" autoAdjust="0"/>
    <p:restoredTop sz="85150" autoAdjust="0"/>
  </p:normalViewPr>
  <p:slideViewPr>
    <p:cSldViewPr>
      <p:cViewPr varScale="1">
        <p:scale>
          <a:sx n="36" d="100"/>
          <a:sy n="36" d="100"/>
        </p:scale>
        <p:origin x="1444" y="52"/>
      </p:cViewPr>
      <p:guideLst>
        <p:guide orient="horz" pos="219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636" y="60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373136" y="509446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33BA88B7-C18F-4C44-A152-334F3EE9763C}" type="datetimeFigureOut">
              <a:rPr lang="de-DE" smtClean="0"/>
              <a:pPr/>
              <a:t>22.06.2020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72930543-553E-2940-B2EA-EEAF880FF57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11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F0082B89-6D04-E946-BC08-7C3EE89D9A23}" type="datetimeFigureOut">
              <a:rPr lang="de-DE" smtClean="0"/>
              <a:pPr/>
              <a:t>22.06.2020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50888"/>
            <a:ext cx="50260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975" y="4760397"/>
            <a:ext cx="5511800" cy="4509850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E0A0DE8-E85C-264F-90D1-B7D6AE88AC5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90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Meldung</a:t>
            </a:r>
            <a:r>
              <a:rPr lang="en-US" dirty="0" smtClean="0"/>
              <a:t> </a:t>
            </a:r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teilgenommen</a:t>
            </a:r>
            <a:r>
              <a:rPr lang="en-US" baseline="0" dirty="0" smtClean="0"/>
              <a:t> hat von </a:t>
            </a:r>
            <a:r>
              <a:rPr lang="en-US" baseline="0" dirty="0" err="1" smtClean="0"/>
              <a:t>uns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A0DE8-E85C-264F-90D1-B7D6AE88AC5B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4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A0DE8-E85C-264F-90D1-B7D6AE88AC5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11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baseline="0" dirty="0" smtClean="0"/>
              <a:t> von den </a:t>
            </a:r>
            <a:r>
              <a:rPr lang="de-DE" baseline="0" dirty="0" err="1" smtClean="0"/>
              <a:t>EinführungsFolien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A0DE8-E85C-264F-90D1-B7D6AE88AC5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buFontTx/>
              <a:buNone/>
            </a:pPr>
            <a:r>
              <a:rPr lang="de-DE" baseline="0" dirty="0" smtClean="0"/>
              <a:t>Einfach eine Zusammenfassung was wir vorhatten, und jetzt die „drei besten“ ;)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A0DE8-E85C-264F-90D1-B7D6AE88AC5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13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Benchmark:</a:t>
            </a:r>
            <a:r>
              <a:rPr lang="de-DE" baseline="0" dirty="0" smtClean="0"/>
              <a:t> IXI, Klinisch: DZNE. Drei verschiedene Ansätze, einer davon nicht 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A0DE8-E85C-264F-90D1-B7D6AE88AC5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4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Nebenbei Video laufen lassen, zeigt Klassifizierungsergebnisse</a:t>
            </a:r>
            <a:r>
              <a:rPr lang="de-DE" baseline="0" dirty="0" smtClean="0"/>
              <a:t> von </a:t>
            </a:r>
            <a:r>
              <a:rPr lang="de-DE" baseline="0" smtClean="0"/>
              <a:t>Larissa+Jan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A0DE8-E85C-264F-90D1-B7D6AE88AC5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9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1368000"/>
            <a:ext cx="5637312" cy="97135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CAA37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9552" y="2339355"/>
            <a:ext cx="4535487" cy="360362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5514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9144002" cy="683895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5486400" cy="683895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346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5942318" y="2887557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932170" y="574472"/>
            <a:ext cx="2743200" cy="2188464"/>
          </a:xfrm>
        </p:spPr>
        <p:txBody>
          <a:bodyPr rtlCol="0" anchor="b">
            <a:normAutofit/>
          </a:bodyPr>
          <a:lstStyle>
            <a:lvl1pPr>
              <a:defRPr sz="1945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3309" y="-159"/>
            <a:ext cx="5486400" cy="683895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1496"/>
            </a:lvl1pPr>
            <a:lvl2pPr marL="341940" indent="0">
              <a:buNone/>
              <a:defRPr sz="2094"/>
            </a:lvl2pPr>
            <a:lvl3pPr marL="683880" indent="0">
              <a:buNone/>
              <a:defRPr sz="1795"/>
            </a:lvl3pPr>
            <a:lvl4pPr marL="1025820" indent="0">
              <a:buNone/>
              <a:defRPr sz="1496"/>
            </a:lvl4pPr>
            <a:lvl5pPr marL="1367760" indent="0">
              <a:buNone/>
              <a:defRPr sz="1496"/>
            </a:lvl5pPr>
            <a:lvl6pPr marL="1709699" indent="0">
              <a:buNone/>
              <a:defRPr sz="1496"/>
            </a:lvl6pPr>
            <a:lvl7pPr marL="2051639" indent="0">
              <a:buNone/>
              <a:defRPr sz="1496"/>
            </a:lvl7pPr>
            <a:lvl8pPr marL="2393579" indent="0">
              <a:buNone/>
              <a:defRPr sz="1496"/>
            </a:lvl8pPr>
            <a:lvl9pPr marL="2735519" indent="0">
              <a:buNone/>
              <a:defRPr sz="1496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2170" y="2990901"/>
            <a:ext cx="2743200" cy="2279650"/>
          </a:xfrm>
        </p:spPr>
        <p:txBody>
          <a:bodyPr rtlCol="0"/>
          <a:lstStyle>
            <a:lvl1pPr marL="0" indent="0" rtl="0">
              <a:spcBef>
                <a:spcPts val="897"/>
              </a:spcBef>
              <a:buNone/>
              <a:defRPr sz="1197">
                <a:solidFill>
                  <a:schemeClr val="bg1"/>
                </a:solidFill>
              </a:defRPr>
            </a:lvl1pPr>
            <a:lvl2pPr marL="341940" indent="0">
              <a:buNone/>
              <a:defRPr sz="1047"/>
            </a:lvl2pPr>
            <a:lvl3pPr marL="683880" indent="0">
              <a:buNone/>
              <a:defRPr sz="897"/>
            </a:lvl3pPr>
            <a:lvl4pPr marL="1025820" indent="0">
              <a:buNone/>
              <a:defRPr sz="748"/>
            </a:lvl4pPr>
            <a:lvl5pPr marL="1367760" indent="0">
              <a:buNone/>
              <a:defRPr sz="748"/>
            </a:lvl5pPr>
            <a:lvl6pPr marL="1709699" indent="0">
              <a:buNone/>
              <a:defRPr sz="748"/>
            </a:lvl6pPr>
            <a:lvl7pPr marL="2051639" indent="0">
              <a:buNone/>
              <a:defRPr sz="748"/>
            </a:lvl7pPr>
            <a:lvl8pPr marL="2393579" indent="0">
              <a:buNone/>
              <a:defRPr sz="748"/>
            </a:lvl8pPr>
            <a:lvl9pPr marL="2735519" indent="0">
              <a:buNone/>
              <a:defRPr sz="748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2806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Steffen Oeltze-Jafra - Visual Analytics of Medical and Biological Data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8849F7-BB0E-4B24-95D6-DD2B4F24DA68}" type="datetime1">
              <a:rPr lang="de-DE" smtClean="0"/>
              <a:t>22.06.2020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36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6906986" y="488497"/>
            <a:ext cx="1265465" cy="5286617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71549" y="488497"/>
            <a:ext cx="5690508" cy="5286617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Steffen Oeltze-Jafra - Visual Analytics of Medical and Biological Data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60696D-0C5E-48FC-BA6B-E17063C0761B}" type="datetime1">
              <a:rPr lang="de-DE" smtClean="0"/>
              <a:t>22.06.2020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8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gefoli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274322" y="6353134"/>
            <a:ext cx="5328591" cy="28696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000" b="0" i="0" baseline="0">
                <a:solidFill>
                  <a:srgbClr val="CAA371"/>
                </a:solidFill>
                <a:latin typeface="Lucida Sans"/>
                <a:cs typeface="Lucida Sans"/>
              </a:defRPr>
            </a:lvl1pPr>
            <a:lvl2pPr>
              <a:defRPr sz="1200" b="0" i="0">
                <a:latin typeface="Lucida Sans"/>
                <a:cs typeface="Lucida Sans"/>
              </a:defRPr>
            </a:lvl2pPr>
            <a:lvl3pPr>
              <a:defRPr sz="1200" b="0" i="0">
                <a:latin typeface="Lucida Sans"/>
                <a:cs typeface="Lucida Sans"/>
              </a:defRPr>
            </a:lvl3pPr>
            <a:lvl4pPr>
              <a:defRPr sz="1200" b="0" i="0">
                <a:latin typeface="Lucida Sans"/>
                <a:cs typeface="Lucida Sans"/>
              </a:defRPr>
            </a:lvl4pPr>
            <a:lvl5pPr>
              <a:defRPr sz="1200" b="0" i="0">
                <a:latin typeface="Lucida Sans"/>
                <a:cs typeface="Lucida Sans"/>
              </a:defRPr>
            </a:lvl5pPr>
          </a:lstStyle>
          <a:p>
            <a:pPr lvl="0"/>
            <a:r>
              <a:rPr lang="de-DE" dirty="0" smtClean="0"/>
              <a:t>Steffen Oeltze-Jafra – A ML-</a:t>
            </a:r>
            <a:r>
              <a:rPr lang="de-DE" dirty="0" err="1" smtClean="0"/>
              <a:t>Based</a:t>
            </a:r>
            <a:r>
              <a:rPr lang="de-DE" dirty="0" smtClean="0"/>
              <a:t> Pipeline </a:t>
            </a:r>
            <a:r>
              <a:rPr lang="de-DE" dirty="0" err="1" smtClean="0"/>
              <a:t>for</a:t>
            </a:r>
            <a:r>
              <a:rPr lang="de-DE" dirty="0" smtClean="0"/>
              <a:t> Processing Clinical </a:t>
            </a:r>
            <a:r>
              <a:rPr lang="de-DE" dirty="0" err="1" smtClean="0"/>
              <a:t>Cohort</a:t>
            </a:r>
            <a:r>
              <a:rPr lang="de-DE" dirty="0" smtClean="0"/>
              <a:t> Study Data</a:t>
            </a:r>
            <a:endParaRPr lang="de-DE" dirty="0"/>
          </a:p>
        </p:txBody>
      </p:sp>
      <p:sp>
        <p:nvSpPr>
          <p:cNvPr id="5" name="Titelplatzhalter 8"/>
          <p:cNvSpPr>
            <a:spLocks noGrp="1"/>
          </p:cNvSpPr>
          <p:nvPr>
            <p:ph type="title"/>
          </p:nvPr>
        </p:nvSpPr>
        <p:spPr>
          <a:xfrm>
            <a:off x="518864" y="395139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ts val="3000"/>
              </a:lnSpc>
              <a:defRPr>
                <a:solidFill>
                  <a:srgbClr val="CAA37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quarter" idx="12"/>
          </p:nvPr>
        </p:nvSpPr>
        <p:spPr>
          <a:xfrm>
            <a:off x="539750" y="1548060"/>
            <a:ext cx="8208963" cy="4463703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400"/>
              </a:lnSpc>
              <a:spcBef>
                <a:spcPts val="0"/>
              </a:spcBef>
              <a:defRPr sz="1800" b="0">
                <a:solidFill>
                  <a:srgbClr val="777877"/>
                </a:solidFill>
              </a:defRPr>
            </a:lvl1pPr>
            <a:lvl2pPr>
              <a:lnSpc>
                <a:spcPts val="2400"/>
              </a:lnSpc>
              <a:spcBef>
                <a:spcPts val="0"/>
              </a:spcBef>
              <a:defRPr sz="1800" b="0">
                <a:solidFill>
                  <a:srgbClr val="777877"/>
                </a:solidFill>
              </a:defRPr>
            </a:lvl2pPr>
            <a:lvl3pPr marL="680400" indent="-234000">
              <a:lnSpc>
                <a:spcPts val="2400"/>
              </a:lnSpc>
              <a:spcBef>
                <a:spcPts val="0"/>
              </a:spcBef>
              <a:buFont typeface="Lucida Grande"/>
              <a:buChar char="»"/>
              <a:defRPr sz="1800" b="0" i="0">
                <a:solidFill>
                  <a:srgbClr val="777877"/>
                </a:solidFill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83196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70385" y="1904042"/>
            <a:ext cx="7203233" cy="3373882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5983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0385" y="5417474"/>
            <a:ext cx="7203233" cy="45593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496" b="0">
                <a:solidFill>
                  <a:schemeClr val="accent1">
                    <a:lumMod val="75000"/>
                  </a:schemeClr>
                </a:solidFill>
              </a:defRPr>
            </a:lvl1pPr>
            <a:lvl2pPr marL="341940" indent="0" algn="ctr">
              <a:buNone/>
              <a:defRPr sz="1496"/>
            </a:lvl2pPr>
            <a:lvl3pPr marL="683880" indent="0" algn="ctr">
              <a:buNone/>
              <a:defRPr sz="1346"/>
            </a:lvl3pPr>
            <a:lvl4pPr marL="1025820" indent="0" algn="ctr">
              <a:buNone/>
              <a:defRPr sz="1197"/>
            </a:lvl4pPr>
            <a:lvl5pPr marL="1367760" indent="0" algn="ctr">
              <a:buNone/>
              <a:defRPr sz="1197"/>
            </a:lvl5pPr>
            <a:lvl6pPr marL="1709699" indent="0" algn="ctr">
              <a:buNone/>
              <a:defRPr sz="1197"/>
            </a:lvl6pPr>
            <a:lvl7pPr marL="2051639" indent="0" algn="ctr">
              <a:buNone/>
              <a:defRPr sz="1197"/>
            </a:lvl7pPr>
            <a:lvl8pPr marL="2393579" indent="0" algn="ctr">
              <a:buNone/>
              <a:defRPr sz="1197"/>
            </a:lvl8pPr>
            <a:lvl9pPr marL="2735519" indent="0" algn="ctr">
              <a:buNone/>
              <a:defRPr sz="1197"/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971550" y="5279469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Steffen Oeltze-Jafra - Visual Analytics of Medical and Biological Data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A63BB8-B939-4054-90EB-03C5DB29C7AF}" type="datetime1">
              <a:rPr lang="de-DE" smtClean="0"/>
              <a:t>22.06.2020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1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9144002" cy="683895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71550" y="2534513"/>
            <a:ext cx="7200900" cy="273558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4487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71550" y="5416448"/>
            <a:ext cx="7200900" cy="45593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1496" b="0">
                <a:solidFill>
                  <a:schemeClr val="tx1"/>
                </a:solidFill>
              </a:defRPr>
            </a:lvl1pPr>
            <a:lvl2pPr marL="341940" indent="0">
              <a:buNone/>
              <a:defRPr sz="1496"/>
            </a:lvl2pPr>
            <a:lvl3pPr marL="683880" indent="0">
              <a:buNone/>
              <a:defRPr sz="1346"/>
            </a:lvl3pPr>
            <a:lvl4pPr marL="1025820" indent="0">
              <a:buNone/>
              <a:defRPr sz="1197"/>
            </a:lvl4pPr>
            <a:lvl5pPr marL="1367760" indent="0">
              <a:buNone/>
              <a:defRPr sz="1197"/>
            </a:lvl5pPr>
            <a:lvl6pPr marL="1709699" indent="0">
              <a:buNone/>
              <a:defRPr sz="1197"/>
            </a:lvl6pPr>
            <a:lvl7pPr marL="2051639" indent="0">
              <a:buNone/>
              <a:defRPr sz="1197"/>
            </a:lvl7pPr>
            <a:lvl8pPr marL="2393579" indent="0">
              <a:buNone/>
              <a:defRPr sz="1197"/>
            </a:lvl8pPr>
            <a:lvl9pPr marL="2735519" indent="0">
              <a:buNone/>
              <a:defRPr sz="1197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971550" y="5279469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3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71550" y="1975697"/>
            <a:ext cx="3429000" cy="3799418"/>
          </a:xfrm>
        </p:spPr>
        <p:txBody>
          <a:bodyPr rtlCol="0">
            <a:normAutofit/>
          </a:bodyPr>
          <a:lstStyle>
            <a:lvl1pPr rtl="0">
              <a:defRPr sz="1496"/>
            </a:lvl1pPr>
            <a:lvl2pPr>
              <a:defRPr sz="1346"/>
            </a:lvl2pPr>
            <a:lvl3pPr>
              <a:defRPr sz="1197"/>
            </a:lvl3pPr>
            <a:lvl4pPr>
              <a:defRPr sz="1047"/>
            </a:lvl4pPr>
            <a:lvl5pPr>
              <a:defRPr sz="1047"/>
            </a:lvl5pPr>
            <a:lvl6pPr>
              <a:defRPr sz="1346"/>
            </a:lvl6pPr>
            <a:lvl7pPr>
              <a:defRPr sz="1346"/>
            </a:lvl7pPr>
            <a:lvl8pPr>
              <a:defRPr sz="1346"/>
            </a:lvl8pPr>
            <a:lvl9pPr>
              <a:defRPr sz="1346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3450" y="1975697"/>
            <a:ext cx="3429000" cy="3799418"/>
          </a:xfrm>
        </p:spPr>
        <p:txBody>
          <a:bodyPr rtlCol="0">
            <a:normAutofit/>
          </a:bodyPr>
          <a:lstStyle>
            <a:lvl1pPr rtl="0">
              <a:defRPr sz="1496"/>
            </a:lvl1pPr>
            <a:lvl2pPr>
              <a:defRPr sz="1346"/>
            </a:lvl2pPr>
            <a:lvl3pPr>
              <a:defRPr sz="1197"/>
            </a:lvl3pPr>
            <a:lvl4pPr>
              <a:defRPr sz="1047"/>
            </a:lvl4pPr>
            <a:lvl5pPr>
              <a:defRPr sz="1047"/>
            </a:lvl5pPr>
            <a:lvl6pPr>
              <a:defRPr sz="1346"/>
            </a:lvl6pPr>
            <a:lvl7pPr>
              <a:defRPr sz="1346"/>
            </a:lvl7pPr>
            <a:lvl8pPr>
              <a:defRPr sz="1346"/>
            </a:lvl8pPr>
            <a:lvl9pPr>
              <a:defRPr sz="1346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Steffen Oeltze-Jafra - Visual Analytics of Medical and Biological Data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04F470-2AD7-43DF-88A4-6167DECC5540}" type="datetime1">
              <a:rPr lang="de-DE" smtClean="0"/>
              <a:t>22.06.2020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888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71550" y="1813271"/>
            <a:ext cx="3429000" cy="63956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96" b="0">
                <a:solidFill>
                  <a:schemeClr val="accent1"/>
                </a:solidFill>
              </a:defRPr>
            </a:lvl1pPr>
            <a:lvl2pPr marL="341940" indent="0">
              <a:buNone/>
              <a:defRPr sz="1496" b="1"/>
            </a:lvl2pPr>
            <a:lvl3pPr marL="683880" indent="0">
              <a:buNone/>
              <a:defRPr sz="1346" b="1"/>
            </a:lvl3pPr>
            <a:lvl4pPr marL="1025820" indent="0">
              <a:buNone/>
              <a:defRPr sz="1197" b="1"/>
            </a:lvl4pPr>
            <a:lvl5pPr marL="1367760" indent="0">
              <a:buNone/>
              <a:defRPr sz="1197" b="1"/>
            </a:lvl5pPr>
            <a:lvl6pPr marL="1709699" indent="0">
              <a:buNone/>
              <a:defRPr sz="1197" b="1"/>
            </a:lvl6pPr>
            <a:lvl7pPr marL="2051639" indent="0">
              <a:buNone/>
              <a:defRPr sz="1197" b="1"/>
            </a:lvl7pPr>
            <a:lvl8pPr marL="2393579" indent="0">
              <a:buNone/>
              <a:defRPr sz="1197" b="1"/>
            </a:lvl8pPr>
            <a:lvl9pPr marL="2735519" indent="0">
              <a:buNone/>
              <a:defRPr sz="1197" b="1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1550" y="2496760"/>
            <a:ext cx="3429000" cy="3278355"/>
          </a:xfrm>
        </p:spPr>
        <p:txBody>
          <a:bodyPr rtlCol="0">
            <a:normAutofit/>
          </a:bodyPr>
          <a:lstStyle>
            <a:lvl1pPr rtl="0">
              <a:defRPr sz="1496"/>
            </a:lvl1pPr>
            <a:lvl2pPr>
              <a:defRPr sz="1346"/>
            </a:lvl2pPr>
            <a:lvl3pPr>
              <a:defRPr sz="1197"/>
            </a:lvl3pPr>
            <a:lvl4pPr>
              <a:defRPr sz="1047"/>
            </a:lvl4pPr>
            <a:lvl5pPr>
              <a:defRPr sz="104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43450" y="1813271"/>
            <a:ext cx="3429000" cy="63956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96" b="0">
                <a:solidFill>
                  <a:schemeClr val="accent1"/>
                </a:solidFill>
              </a:defRPr>
            </a:lvl1pPr>
            <a:lvl2pPr marL="341940" indent="0">
              <a:buNone/>
              <a:defRPr sz="1496" b="1"/>
            </a:lvl2pPr>
            <a:lvl3pPr marL="683880" indent="0">
              <a:buNone/>
              <a:defRPr sz="1346" b="1"/>
            </a:lvl3pPr>
            <a:lvl4pPr marL="1025820" indent="0">
              <a:buNone/>
              <a:defRPr sz="1197" b="1"/>
            </a:lvl4pPr>
            <a:lvl5pPr marL="1367760" indent="0">
              <a:buNone/>
              <a:defRPr sz="1197" b="1"/>
            </a:lvl5pPr>
            <a:lvl6pPr marL="1709699" indent="0">
              <a:buNone/>
              <a:defRPr sz="1197" b="1"/>
            </a:lvl6pPr>
            <a:lvl7pPr marL="2051639" indent="0">
              <a:buNone/>
              <a:defRPr sz="1197" b="1"/>
            </a:lvl7pPr>
            <a:lvl8pPr marL="2393579" indent="0">
              <a:buNone/>
              <a:defRPr sz="1197" b="1"/>
            </a:lvl8pPr>
            <a:lvl9pPr marL="2735519" indent="0">
              <a:buNone/>
              <a:defRPr sz="1197" b="1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43450" y="2496760"/>
            <a:ext cx="3429000" cy="3278355"/>
          </a:xfrm>
        </p:spPr>
        <p:txBody>
          <a:bodyPr rtlCol="0">
            <a:normAutofit/>
          </a:bodyPr>
          <a:lstStyle>
            <a:lvl1pPr rtl="0">
              <a:defRPr sz="1496"/>
            </a:lvl1pPr>
            <a:lvl2pPr>
              <a:defRPr sz="1346"/>
            </a:lvl2pPr>
            <a:lvl3pPr>
              <a:defRPr sz="1197"/>
            </a:lvl3pPr>
            <a:lvl4pPr>
              <a:defRPr sz="1047"/>
            </a:lvl4pPr>
            <a:lvl5pPr>
              <a:defRPr sz="104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Steffen Oeltze-Jafra - Visual Analytics of Medical and Biological Data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275DF8-8D20-42B0-958B-106BD54C377B}" type="datetime1">
              <a:rPr lang="de-DE" smtClean="0"/>
              <a:t>22.06.2020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Steffen Oeltze-Jafra - Visual Analytics of Medical and Biological Data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E30EBF-C33E-456C-9CBF-77BA7D2DD424}" type="datetime1">
              <a:rPr lang="de-DE" smtClean="0"/>
              <a:t>22.06.2020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59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Steffen Oeltze-Jafra - Visual Analytics of Medical and Biological Data</a:t>
            </a:r>
            <a:endParaRPr lang="de-DE" dirty="0"/>
          </a:p>
        </p:txBody>
      </p: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AB539-2586-4704-B7E5-E445796DEA7B}" type="datetime1">
              <a:rPr lang="de-DE" smtClean="0"/>
              <a:t>22.06.2020</a:t>
            </a:fld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07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1" y="0"/>
            <a:ext cx="9144002" cy="683895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5486400" cy="683895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346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934864" y="569912"/>
            <a:ext cx="2743200" cy="2190997"/>
          </a:xfrm>
        </p:spPr>
        <p:txBody>
          <a:bodyPr rtlCol="0" anchor="b">
            <a:normAutofit/>
          </a:bodyPr>
          <a:lstStyle>
            <a:lvl1pPr>
              <a:defRPr sz="1945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398" y="569913"/>
            <a:ext cx="4663440" cy="5699125"/>
          </a:xfrm>
        </p:spPr>
        <p:txBody>
          <a:bodyPr rtlCol="0">
            <a:normAutofit/>
          </a:bodyPr>
          <a:lstStyle>
            <a:lvl1pPr rtl="0">
              <a:defRPr sz="1496"/>
            </a:lvl1pPr>
            <a:lvl2pPr>
              <a:defRPr sz="1346"/>
            </a:lvl2pPr>
            <a:lvl3pPr>
              <a:defRPr sz="1197"/>
            </a:lvl3pPr>
            <a:lvl4pPr>
              <a:defRPr sz="1047"/>
            </a:lvl4pPr>
            <a:lvl5pPr>
              <a:defRPr sz="1047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864" y="2986693"/>
            <a:ext cx="2743200" cy="2279600"/>
          </a:xfrm>
        </p:spPr>
        <p:txBody>
          <a:bodyPr rtlCol="0">
            <a:normAutofit/>
          </a:bodyPr>
          <a:lstStyle>
            <a:lvl1pPr marL="0" indent="0" rtl="0">
              <a:spcBef>
                <a:spcPts val="897"/>
              </a:spcBef>
              <a:buNone/>
              <a:defRPr sz="1197">
                <a:solidFill>
                  <a:schemeClr val="bg1"/>
                </a:solidFill>
              </a:defRPr>
            </a:lvl1pPr>
            <a:lvl2pPr marL="341940" indent="0">
              <a:buNone/>
              <a:defRPr sz="1047"/>
            </a:lvl2pPr>
            <a:lvl3pPr marL="683880" indent="0">
              <a:buNone/>
              <a:defRPr sz="897"/>
            </a:lvl3pPr>
            <a:lvl4pPr marL="1025820" indent="0">
              <a:buNone/>
              <a:defRPr sz="748"/>
            </a:lvl4pPr>
            <a:lvl5pPr marL="1367760" indent="0">
              <a:buNone/>
              <a:defRPr sz="748"/>
            </a:lvl5pPr>
            <a:lvl6pPr marL="1709699" indent="0">
              <a:buNone/>
              <a:defRPr sz="748"/>
            </a:lvl6pPr>
            <a:lvl7pPr marL="2051639" indent="0">
              <a:buNone/>
              <a:defRPr sz="748"/>
            </a:lvl7pPr>
            <a:lvl8pPr marL="2393579" indent="0">
              <a:buNone/>
              <a:defRPr sz="748"/>
            </a:lvl8pPr>
            <a:lvl9pPr marL="2735519" indent="0">
              <a:buNone/>
              <a:defRPr sz="748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5942318" y="2887557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Steffen Oeltze-Jafra - Visual Analytics of Medical and Biological Data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AF6C00-D3F9-46A8-A158-78585DF61A4D}" type="datetime1">
              <a:rPr lang="de-DE" smtClean="0"/>
              <a:t>22.06.2020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0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D1CAB6B-BD51-CB44-BC54-11E84E4F4A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36000"/>
                    </a14:imgEffect>
                    <a14:imgEffect>
                      <a14:brightnessContrast bright="1000" contrast="-71000"/>
                    </a14:imgEffect>
                  </a14:imgLayer>
                </a14:imgProps>
              </a:ext>
            </a:extLst>
          </a:blip>
          <a:srcRect t="5301"/>
          <a:stretch/>
        </p:blipFill>
        <p:spPr>
          <a:xfrm>
            <a:off x="0" y="323131"/>
            <a:ext cx="9144000" cy="4176464"/>
          </a:xfrm>
          <a:prstGeom prst="rect">
            <a:avLst/>
          </a:prstGeom>
        </p:spPr>
      </p:pic>
      <p:pic>
        <p:nvPicPr>
          <p:cNvPr id="5" name="Bild 4" descr="klinikum_logo_breit_druck_blau.pd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0000" y="5774400"/>
            <a:ext cx="5682150" cy="65697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865600"/>
            <a:ext cx="6217200" cy="126537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1281600"/>
            <a:ext cx="6217200" cy="1584000"/>
          </a:xfrm>
          <a:prstGeom prst="rect">
            <a:avLst/>
          </a:prstGeom>
          <a:solidFill>
            <a:srgbClr val="002D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2D5C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A1EA25-24D4-B447-812C-F4E5DD55C05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20272" y="5724576"/>
            <a:ext cx="2016224" cy="8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9698CD"/>
          </a:solidFill>
          <a:latin typeface="Lucida Sans"/>
          <a:ea typeface="+mj-ea"/>
          <a:cs typeface="Lucida San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rgbClr val="AAACE0"/>
          </a:solidFill>
          <a:latin typeface="Lucida Sans"/>
          <a:ea typeface="+mn-ea"/>
          <a:cs typeface="Lucida Sans"/>
        </a:defRPr>
      </a:lvl1pPr>
      <a:lvl2pPr marL="270000" indent="176400" algn="l" defTabSz="457200" rtl="0" eaLnBrk="1" latinLnBrk="0" hangingPunct="1">
        <a:spcBef>
          <a:spcPts val="800"/>
        </a:spcBef>
        <a:buClr>
          <a:srgbClr val="414B42"/>
        </a:buClr>
        <a:buSzPct val="100000"/>
        <a:buFont typeface="Arial"/>
        <a:buChar char="･"/>
        <a:defRPr sz="1800" b="0" i="0" kern="1200">
          <a:solidFill>
            <a:srgbClr val="777877"/>
          </a:solidFill>
          <a:latin typeface="Lucida Sans"/>
          <a:ea typeface="+mn-ea"/>
          <a:cs typeface="Lucida San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rgbClr val="AAACE0"/>
          </a:solidFill>
          <a:latin typeface="Lucida Sans"/>
          <a:ea typeface="+mn-ea"/>
          <a:cs typeface="Lucida San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rgbClr val="AAACE0"/>
          </a:solidFill>
          <a:latin typeface="Lucida Sans"/>
          <a:ea typeface="+mn-ea"/>
          <a:cs typeface="Lucida Sans"/>
        </a:defRPr>
      </a:lvl4pPr>
      <a:lvl5pPr marL="619200" indent="-1944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777877"/>
          </a:solidFill>
          <a:latin typeface="Lucida Sans"/>
          <a:ea typeface="+mn-ea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791" y="112604"/>
            <a:ext cx="8640418" cy="11392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792" y="1546197"/>
            <a:ext cx="8640417" cy="441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 smtClean="0"/>
              <a:t>Formatvorlagen des Textmasters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</a:t>
            </a:r>
            <a:r>
              <a:rPr lang="de-DE" dirty="0"/>
              <a:t>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251792" y="6155055"/>
            <a:ext cx="864041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2" y="6272208"/>
            <a:ext cx="4596023" cy="2218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n-US" smtClean="0"/>
              <a:t>Steffen Oeltze-Jafra - Visual Analytics of Medical and Biological Data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70531" y="6272208"/>
            <a:ext cx="724460" cy="2218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8E5542CE-4E01-4779-A1CC-1B7132E1699D}" type="datetime1">
              <a:rPr lang="de-DE" smtClean="0"/>
              <a:t>22.06.2020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98983" y="6272208"/>
            <a:ext cx="689162" cy="2218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61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3880" rtl="0" eaLnBrk="1" latinLnBrk="0" hangingPunct="1">
        <a:lnSpc>
          <a:spcPct val="90000"/>
        </a:lnSpc>
        <a:spcBef>
          <a:spcPct val="0"/>
        </a:spcBef>
        <a:buNone/>
        <a:defRPr sz="2393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0970" indent="-170970" algn="l" defTabSz="683880" rtl="0" eaLnBrk="1" latinLnBrk="0" hangingPunct="1">
        <a:lnSpc>
          <a:spcPct val="90000"/>
        </a:lnSpc>
        <a:spcBef>
          <a:spcPts val="134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994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36776" algn="l" defTabSz="683880" rtl="0" eaLnBrk="1" latinLnBrk="0" hangingPunct="1">
        <a:lnSpc>
          <a:spcPct val="90000"/>
        </a:lnSpc>
        <a:spcBef>
          <a:spcPts val="897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596" kern="1200">
          <a:solidFill>
            <a:schemeClr val="tx1"/>
          </a:solidFill>
          <a:latin typeface="+mn-lt"/>
          <a:ea typeface="+mn-ea"/>
          <a:cs typeface="+mn-cs"/>
        </a:defRPr>
      </a:lvl2pPr>
      <a:lvl3pPr marL="512910" indent="-134164" algn="l" defTabSz="683880" rtl="0" eaLnBrk="1" latinLnBrk="0" hangingPunct="1">
        <a:lnSpc>
          <a:spcPct val="90000"/>
        </a:lnSpc>
        <a:spcBef>
          <a:spcPts val="598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396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indent="-136776" algn="l" defTabSz="683880" rtl="0" eaLnBrk="1" latinLnBrk="0" hangingPunct="1">
        <a:lnSpc>
          <a:spcPct val="90000"/>
        </a:lnSpc>
        <a:spcBef>
          <a:spcPts val="598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197" kern="1200">
          <a:solidFill>
            <a:schemeClr val="tx1"/>
          </a:solidFill>
          <a:latin typeface="+mn-lt"/>
          <a:ea typeface="+mn-ea"/>
          <a:cs typeface="+mn-cs"/>
        </a:defRPr>
      </a:lvl4pPr>
      <a:lvl5pPr marL="854850" indent="-134164" algn="l" defTabSz="683880" rtl="0" eaLnBrk="1" latinLnBrk="0" hangingPunct="1">
        <a:lnSpc>
          <a:spcPct val="90000"/>
        </a:lnSpc>
        <a:spcBef>
          <a:spcPts val="449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025820" indent="-136776" algn="l" defTabSz="683880" rtl="0" eaLnBrk="1" latinLnBrk="0" hangingPunct="1">
        <a:lnSpc>
          <a:spcPct val="90000"/>
        </a:lnSpc>
        <a:spcBef>
          <a:spcPts val="449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196790" indent="-134164" algn="l" defTabSz="683880" rtl="0" eaLnBrk="1" latinLnBrk="0" hangingPunct="1">
        <a:lnSpc>
          <a:spcPct val="90000"/>
        </a:lnSpc>
        <a:spcBef>
          <a:spcPts val="449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367760" indent="-136776" algn="l" defTabSz="683880" rtl="0" eaLnBrk="1" latinLnBrk="0" hangingPunct="1">
        <a:lnSpc>
          <a:spcPct val="90000"/>
        </a:lnSpc>
        <a:spcBef>
          <a:spcPts val="449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1404565" indent="0" algn="l" defTabSz="683880" rtl="0" eaLnBrk="1" latinLnBrk="0" hangingPunct="1">
        <a:lnSpc>
          <a:spcPct val="90000"/>
        </a:lnSpc>
        <a:spcBef>
          <a:spcPts val="449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2pPr>
      <a:lvl3pPr marL="68388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3pPr>
      <a:lvl4pPr marL="102582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4pPr>
      <a:lvl5pPr marL="136776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5pPr>
      <a:lvl6pPr marL="170969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05163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39357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73551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</a:t>
            </a:r>
            <a:r>
              <a:rPr lang="en-US" dirty="0"/>
              <a:t> </a:t>
            </a:r>
            <a:r>
              <a:rPr lang="en-US" dirty="0" err="1" smtClean="0"/>
              <a:t>waren</a:t>
            </a:r>
            <a:r>
              <a:rPr lang="en-US" dirty="0" smtClean="0"/>
              <a:t> die Challenge-Coaches?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>
          <a:xfrm>
            <a:off x="539751" y="1548060"/>
            <a:ext cx="2592089" cy="4463703"/>
          </a:xfrm>
        </p:spPr>
        <p:txBody>
          <a:bodyPr/>
          <a:lstStyle/>
          <a:p>
            <a:r>
              <a:rPr lang="en-US" dirty="0" smtClean="0"/>
              <a:t>Steffen Oeltze-Jafra, </a:t>
            </a:r>
            <a:r>
              <a:rPr lang="en-US" dirty="0" err="1" smtClean="0"/>
              <a:t>Klinik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Neurologie</a:t>
            </a:r>
            <a:r>
              <a:rPr lang="en-US" dirty="0" smtClean="0"/>
              <a:t>, </a:t>
            </a:r>
            <a:r>
              <a:rPr lang="en-US" dirty="0" err="1" smtClean="0"/>
              <a:t>Universitätsklinikum</a:t>
            </a:r>
            <a:r>
              <a:rPr lang="en-US" dirty="0" smtClean="0"/>
              <a:t> Magdeburg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Max Dünnwald, </a:t>
            </a:r>
            <a:r>
              <a:rPr lang="en-US" dirty="0" smtClean="0"/>
              <a:t>  </a:t>
            </a:r>
            <a:r>
              <a:rPr lang="en-US" dirty="0" err="1" smtClean="0"/>
              <a:t>Klinik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Neurologie</a:t>
            </a:r>
            <a:r>
              <a:rPr lang="en-US" dirty="0"/>
              <a:t>, </a:t>
            </a:r>
            <a:r>
              <a:rPr lang="en-US" dirty="0" err="1"/>
              <a:t>Universitätsklinikum</a:t>
            </a:r>
            <a:r>
              <a:rPr lang="en-US" dirty="0"/>
              <a:t> Magdeburg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Universitätsklinik für Neurologie - Oeltze-Jaf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37656"/>
            <a:ext cx="1022388" cy="15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4"/>
          <p:cNvSpPr txBox="1">
            <a:spLocks/>
          </p:cNvSpPr>
          <p:nvPr/>
        </p:nvSpPr>
        <p:spPr>
          <a:xfrm>
            <a:off x="4499992" y="1548060"/>
            <a:ext cx="2664296" cy="446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0970" indent="-170970" algn="l" defTabSz="68388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b="0" kern="1200">
                <a:solidFill>
                  <a:srgbClr val="777877"/>
                </a:solidFill>
                <a:latin typeface="+mn-lt"/>
                <a:ea typeface="+mn-ea"/>
                <a:cs typeface="+mn-cs"/>
              </a:defRPr>
            </a:lvl1pPr>
            <a:lvl2pPr marL="341940" indent="-136776" algn="l" defTabSz="68388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b="0" kern="1200">
                <a:solidFill>
                  <a:srgbClr val="777877"/>
                </a:solidFill>
                <a:latin typeface="+mn-lt"/>
                <a:ea typeface="+mn-ea"/>
                <a:cs typeface="+mn-cs"/>
              </a:defRPr>
            </a:lvl2pPr>
            <a:lvl3pPr marL="680400" indent="-234000" algn="l" defTabSz="68388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Lucida Grande"/>
              <a:buChar char="»"/>
              <a:defRPr sz="1800" b="0" i="0" kern="1200">
                <a:solidFill>
                  <a:srgbClr val="777877"/>
                </a:solidFill>
                <a:latin typeface="+mn-lt"/>
                <a:ea typeface="+mn-ea"/>
                <a:cs typeface="+mn-cs"/>
              </a:defRPr>
            </a:lvl3pPr>
            <a:lvl4pPr marL="683880" indent="-136776" algn="l" defTabSz="683880" rtl="0" eaLnBrk="1" latinLnBrk="0" hangingPunct="1">
              <a:lnSpc>
                <a:spcPct val="90000"/>
              </a:lnSpc>
              <a:spcBef>
                <a:spcPts val="598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850" indent="-134164" algn="l" defTabSz="683880" rtl="0" eaLnBrk="1" latinLnBrk="0" hangingPunct="1">
              <a:lnSpc>
                <a:spcPct val="90000"/>
              </a:lnSpc>
              <a:spcBef>
                <a:spcPts val="449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5820" indent="-136776" algn="l" defTabSz="683880" rtl="0" eaLnBrk="1" latinLnBrk="0" hangingPunct="1">
              <a:lnSpc>
                <a:spcPct val="90000"/>
              </a:lnSpc>
              <a:spcBef>
                <a:spcPts val="449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96790" indent="-134164" algn="l" defTabSz="683880" rtl="0" eaLnBrk="1" latinLnBrk="0" hangingPunct="1">
              <a:lnSpc>
                <a:spcPct val="90000"/>
              </a:lnSpc>
              <a:spcBef>
                <a:spcPts val="449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760" indent="-136776" algn="l" defTabSz="683880" rtl="0" eaLnBrk="1" latinLnBrk="0" hangingPunct="1">
              <a:lnSpc>
                <a:spcPct val="90000"/>
              </a:lnSpc>
              <a:spcBef>
                <a:spcPts val="449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4565" indent="0" algn="l" defTabSz="683880" rtl="0" eaLnBrk="1" latinLnBrk="0" hangingPunct="1">
              <a:lnSpc>
                <a:spcPct val="90000"/>
              </a:lnSpc>
              <a:spcBef>
                <a:spcPts val="449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Marko Rak,        </a:t>
            </a:r>
            <a:r>
              <a:rPr lang="en-US" dirty="0" err="1" smtClean="0"/>
              <a:t>Bereich</a:t>
            </a:r>
            <a:r>
              <a:rPr lang="en-US" dirty="0" smtClean="0"/>
              <a:t> IT und </a:t>
            </a:r>
            <a:r>
              <a:rPr lang="en-US" dirty="0" err="1" smtClean="0"/>
              <a:t>Medizintechnik</a:t>
            </a:r>
            <a:r>
              <a:rPr lang="en-US" dirty="0" smtClean="0"/>
              <a:t>, </a:t>
            </a:r>
            <a:r>
              <a:rPr lang="en-US" dirty="0" err="1" smtClean="0"/>
              <a:t>Universitätsklinikum</a:t>
            </a:r>
            <a:r>
              <a:rPr lang="en-US" dirty="0" smtClean="0"/>
              <a:t> Magdeburg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Laura Dobisch, </a:t>
            </a:r>
            <a:r>
              <a:rPr lang="en-US" dirty="0" err="1" smtClean="0"/>
              <a:t>Deutsches</a:t>
            </a:r>
            <a:r>
              <a:rPr lang="en-US" dirty="0" smtClean="0"/>
              <a:t> </a:t>
            </a:r>
            <a:r>
              <a:rPr lang="en-US" dirty="0" err="1" smtClean="0"/>
              <a:t>Zentrum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Neurodegenerative </a:t>
            </a:r>
            <a:r>
              <a:rPr lang="en-US" dirty="0" err="1" smtClean="0"/>
              <a:t>Erkrankungen</a:t>
            </a:r>
            <a:r>
              <a:rPr lang="en-US" dirty="0" smtClean="0"/>
              <a:t> (DZNE), Magdeburg</a:t>
            </a:r>
            <a:endParaRPr lang="en-US" dirty="0"/>
          </a:p>
        </p:txBody>
      </p:sp>
      <p:pic>
        <p:nvPicPr>
          <p:cNvPr id="2058" name="Picture 10" descr="Universitätsklinik für Neurologie - Dünnwa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07507"/>
            <a:ext cx="1022388" cy="153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537656"/>
            <a:ext cx="1152301" cy="153256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707507"/>
            <a:ext cx="1178660" cy="15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6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err="1" smtClean="0"/>
              <a:t>Intelligente</a:t>
            </a:r>
            <a:r>
              <a:rPr lang="en-US" sz="4000" dirty="0" smtClean="0"/>
              <a:t> </a:t>
            </a:r>
            <a:r>
              <a:rPr lang="en-US" sz="4000" dirty="0" err="1" smtClean="0"/>
              <a:t>Qualitätsanalyse</a:t>
            </a:r>
            <a:r>
              <a:rPr lang="en-US" sz="4000" dirty="0" smtClean="0"/>
              <a:t> (</a:t>
            </a:r>
            <a:r>
              <a:rPr lang="en-US" sz="4000" dirty="0" err="1" smtClean="0"/>
              <a:t>iQA</a:t>
            </a:r>
            <a:r>
              <a:rPr lang="en-US" sz="4000" dirty="0" smtClean="0"/>
              <a:t>) von MRT </a:t>
            </a:r>
            <a:r>
              <a:rPr lang="en-US" sz="4000" dirty="0" err="1" smtClean="0"/>
              <a:t>Aufnahmen</a:t>
            </a:r>
            <a:endParaRPr lang="en-US" sz="40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Healthcare Hackathon Mainz 2020 - </a:t>
            </a:r>
            <a:r>
              <a:rPr lang="en-US" dirty="0" err="1" smtClean="0"/>
              <a:t>Ergebnispräsentation</a:t>
            </a:r>
            <a:endParaRPr lang="en-US" dirty="0"/>
          </a:p>
        </p:txBody>
      </p:sp>
      <p:pic>
        <p:nvPicPr>
          <p:cNvPr id="1028" name="Picture 4" descr="Das Wappen des Landes Sachsen-Anha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99" y="167977"/>
            <a:ext cx="1166402" cy="49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 2" descr="klinikum_logo_breit_druck_blau.pdf"/>
          <p:cNvPicPr>
            <a:picLocks noChangeAspect="1"/>
          </p:cNvPicPr>
          <p:nvPr/>
        </p:nvPicPr>
        <p:blipFill rotWithShape="1">
          <a:blip r:embed="rId4"/>
          <a:srcRect r="50956"/>
          <a:stretch/>
        </p:blipFill>
        <p:spPr>
          <a:xfrm>
            <a:off x="2534828" y="142782"/>
            <a:ext cx="2597687" cy="6123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17DACA-C408-CD48-819A-C2360708B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974" y="185161"/>
            <a:ext cx="1080065" cy="462432"/>
          </a:xfrm>
          <a:prstGeom prst="rect">
            <a:avLst/>
          </a:prstGeom>
        </p:spPr>
      </p:pic>
      <p:pic>
        <p:nvPicPr>
          <p:cNvPr id="1026" name="Picture 2" descr="Deutsches Zentrum für Neurodegenerative Erkrankungen –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58080"/>
            <a:ext cx="1066976" cy="5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80" y="873839"/>
            <a:ext cx="5474246" cy="29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Zusammenfassung</a:t>
            </a:r>
            <a:r>
              <a:rPr lang="en-US" dirty="0" smtClean="0"/>
              <a:t>: QA von MRT </a:t>
            </a:r>
            <a:r>
              <a:rPr lang="en-US" dirty="0" err="1" smtClean="0"/>
              <a:t>Aufnahmen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klinischer</a:t>
            </a:r>
            <a:r>
              <a:rPr lang="en-US" dirty="0" smtClean="0"/>
              <a:t> Routine/</a:t>
            </a:r>
            <a:r>
              <a:rPr lang="en-US" dirty="0" err="1" smtClean="0"/>
              <a:t>Forschung</a:t>
            </a:r>
            <a:r>
              <a:rPr lang="en-US" dirty="0" smtClean="0"/>
              <a:t>: QA </a:t>
            </a:r>
            <a:r>
              <a:rPr lang="en-US" dirty="0" err="1" smtClean="0"/>
              <a:t>durch</a:t>
            </a:r>
            <a:r>
              <a:rPr lang="en-US" dirty="0" smtClean="0"/>
              <a:t> MTA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geschultes</a:t>
            </a:r>
            <a:r>
              <a:rPr lang="en-US" dirty="0" smtClean="0"/>
              <a:t> Team</a:t>
            </a:r>
          </a:p>
          <a:p>
            <a:pPr lvl="1"/>
            <a:r>
              <a:rPr lang="en-US" dirty="0" err="1" smtClean="0"/>
              <a:t>Trainiert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subjektiv</a:t>
            </a:r>
            <a:r>
              <a:rPr lang="en-US" dirty="0" smtClean="0"/>
              <a:t>; </a:t>
            </a:r>
            <a:r>
              <a:rPr lang="en-US" dirty="0" err="1" smtClean="0"/>
              <a:t>manuell</a:t>
            </a:r>
            <a:r>
              <a:rPr lang="en-US" dirty="0" smtClean="0"/>
              <a:t> und </a:t>
            </a:r>
            <a:r>
              <a:rPr lang="en-US" dirty="0" err="1" smtClean="0"/>
              <a:t>visuell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endParaRPr lang="en-US" dirty="0" smtClean="0"/>
          </a:p>
          <a:p>
            <a:pPr lvl="1"/>
            <a:r>
              <a:rPr lang="en-US" dirty="0" err="1" smtClean="0"/>
              <a:t>Großer</a:t>
            </a:r>
            <a:r>
              <a:rPr lang="en-US" dirty="0" smtClean="0"/>
              <a:t> </a:t>
            </a:r>
            <a:r>
              <a:rPr lang="en-US" dirty="0" err="1" smtClean="0"/>
              <a:t>Datenbestand</a:t>
            </a:r>
            <a:r>
              <a:rPr lang="en-US" dirty="0" smtClean="0"/>
              <a:t> (</a:t>
            </a:r>
            <a:r>
              <a:rPr lang="en-US" dirty="0" err="1" smtClean="0"/>
              <a:t>Studien</a:t>
            </a:r>
            <a:r>
              <a:rPr lang="en-US" dirty="0" smtClean="0"/>
              <a:t>: 1100; </a:t>
            </a:r>
            <a:r>
              <a:rPr lang="en-US" dirty="0" err="1" smtClean="0"/>
              <a:t>Klinik</a:t>
            </a:r>
            <a:r>
              <a:rPr lang="en-US" dirty="0" smtClean="0"/>
              <a:t>: 11.100 - 2019)</a:t>
            </a:r>
            <a:endParaRPr lang="en-US" dirty="0"/>
          </a:p>
          <a:p>
            <a:pPr marL="205164" lvl="1" indent="0">
              <a:buNone/>
            </a:pPr>
            <a:endParaRPr lang="en-US" dirty="0" smtClean="0"/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Artefakte</a:t>
            </a:r>
            <a:r>
              <a:rPr lang="en-US" dirty="0" smtClean="0"/>
              <a:t> in </a:t>
            </a:r>
            <a:r>
              <a:rPr lang="en-US" dirty="0" err="1" smtClean="0"/>
              <a:t>Bilddaten</a:t>
            </a:r>
            <a:r>
              <a:rPr lang="en-US" dirty="0" smtClean="0"/>
              <a:t> der </a:t>
            </a:r>
            <a:r>
              <a:rPr lang="en-US" dirty="0" err="1" smtClean="0"/>
              <a:t>Klinik</a:t>
            </a:r>
            <a:r>
              <a:rPr lang="en-US" dirty="0" smtClean="0"/>
              <a:t>/</a:t>
            </a:r>
            <a:r>
              <a:rPr lang="en-US" dirty="0" err="1" smtClean="0"/>
              <a:t>Studien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“Ghosting”                               “Noise”                               “Blurry”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5" t="22596" b="9325"/>
          <a:stretch/>
        </p:blipFill>
        <p:spPr>
          <a:xfrm>
            <a:off x="6239536" y="3470047"/>
            <a:ext cx="2424166" cy="26442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2" y="3470047"/>
            <a:ext cx="2801865" cy="264428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5" t="21651" r="43700" b="40550"/>
          <a:stretch/>
        </p:blipFill>
        <p:spPr>
          <a:xfrm>
            <a:off x="3378696" y="3470047"/>
            <a:ext cx="2833161" cy="26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Rückblick</a:t>
            </a:r>
            <a:r>
              <a:rPr lang="en-US" dirty="0" smtClean="0"/>
              <a:t>: </a:t>
            </a:r>
            <a:r>
              <a:rPr lang="en-US" dirty="0" err="1" smtClean="0"/>
              <a:t>Ziele</a:t>
            </a:r>
            <a:r>
              <a:rPr lang="en-US" dirty="0" smtClean="0"/>
              <a:t> des </a:t>
            </a:r>
            <a:r>
              <a:rPr lang="en-US" dirty="0" err="1" smtClean="0"/>
              <a:t>Projekts</a:t>
            </a:r>
            <a:r>
              <a:rPr lang="en-US" dirty="0" smtClean="0"/>
              <a:t> und </a:t>
            </a:r>
            <a:r>
              <a:rPr lang="en-US" dirty="0" err="1" smtClean="0"/>
              <a:t>Teilziel</a:t>
            </a:r>
            <a:r>
              <a:rPr lang="en-US" dirty="0" smtClean="0"/>
              <a:t> des Hacks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Projektziele</a:t>
            </a:r>
            <a:endParaRPr lang="en-US" dirty="0" smtClean="0"/>
          </a:p>
          <a:p>
            <a:pPr lvl="1"/>
            <a:r>
              <a:rPr lang="en-US" dirty="0" err="1" smtClean="0"/>
              <a:t>Automatische</a:t>
            </a:r>
            <a:r>
              <a:rPr lang="en-US" dirty="0" smtClean="0"/>
              <a:t> </a:t>
            </a:r>
            <a:r>
              <a:rPr lang="en-US" dirty="0" err="1" smtClean="0"/>
              <a:t>Klassifikation</a:t>
            </a:r>
            <a:r>
              <a:rPr lang="en-US" dirty="0" smtClean="0"/>
              <a:t> von </a:t>
            </a:r>
            <a:r>
              <a:rPr lang="en-US" dirty="0" err="1" smtClean="0"/>
              <a:t>Bildartefakten</a:t>
            </a:r>
            <a:r>
              <a:rPr lang="en-US" dirty="0" smtClean="0"/>
              <a:t> in MRT-</a:t>
            </a:r>
            <a:r>
              <a:rPr lang="en-US" dirty="0" err="1" smtClean="0"/>
              <a:t>Aufnahmen</a:t>
            </a:r>
            <a:endParaRPr lang="en-US" dirty="0" smtClean="0"/>
          </a:p>
          <a:p>
            <a:pPr lvl="1"/>
            <a:r>
              <a:rPr lang="en-US" dirty="0" err="1" smtClean="0"/>
              <a:t>Automatische</a:t>
            </a:r>
            <a:r>
              <a:rPr lang="en-US" dirty="0" smtClean="0"/>
              <a:t> </a:t>
            </a:r>
            <a:r>
              <a:rPr lang="en-US" dirty="0" err="1" smtClean="0"/>
              <a:t>Klassifikation</a:t>
            </a:r>
            <a:r>
              <a:rPr lang="en-US" dirty="0" smtClean="0"/>
              <a:t> der </a:t>
            </a:r>
            <a:r>
              <a:rPr lang="en-US" dirty="0" err="1" smtClean="0"/>
              <a:t>Artefaktstärke</a:t>
            </a:r>
            <a:endParaRPr lang="en-US" dirty="0" smtClean="0"/>
          </a:p>
          <a:p>
            <a:pPr lvl="1"/>
            <a:r>
              <a:rPr lang="en-US" dirty="0" err="1" smtClean="0"/>
              <a:t>Automatische</a:t>
            </a:r>
            <a:r>
              <a:rPr lang="en-US" dirty="0" smtClean="0"/>
              <a:t> </a:t>
            </a:r>
            <a:r>
              <a:rPr lang="en-US" dirty="0" err="1" smtClean="0"/>
              <a:t>Korrektur</a:t>
            </a:r>
            <a:r>
              <a:rPr lang="en-US" dirty="0" smtClean="0"/>
              <a:t> der </a:t>
            </a:r>
            <a:r>
              <a:rPr lang="en-US" dirty="0" err="1" smtClean="0"/>
              <a:t>Bildartefakte</a:t>
            </a:r>
            <a:endParaRPr lang="en-US" dirty="0"/>
          </a:p>
          <a:p>
            <a:pPr lvl="1"/>
            <a:r>
              <a:rPr lang="en-US" dirty="0" smtClean="0"/>
              <a:t>Integration der </a:t>
            </a:r>
            <a:r>
              <a:rPr lang="en-US" dirty="0" err="1" smtClean="0"/>
              <a:t>Algorithmen</a:t>
            </a:r>
            <a:r>
              <a:rPr lang="en-US" dirty="0" smtClean="0"/>
              <a:t> in die </a:t>
            </a:r>
            <a:r>
              <a:rPr lang="en-US" dirty="0" err="1" smtClean="0"/>
              <a:t>klinische</a:t>
            </a:r>
            <a:r>
              <a:rPr lang="en-US" dirty="0" smtClean="0"/>
              <a:t> Routine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Teilziel</a:t>
            </a:r>
            <a:r>
              <a:rPr lang="en-US" dirty="0" smtClean="0"/>
              <a:t> des Hacks</a:t>
            </a:r>
          </a:p>
          <a:p>
            <a:pPr lvl="1"/>
            <a:r>
              <a:rPr lang="en-US" dirty="0" err="1" smtClean="0"/>
              <a:t>Erschaffung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künstlichen</a:t>
            </a:r>
            <a:r>
              <a:rPr lang="en-US" dirty="0" smtClean="0"/>
              <a:t> </a:t>
            </a:r>
            <a:r>
              <a:rPr lang="en-US" dirty="0" err="1" smtClean="0"/>
              <a:t>Intelligenz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einzelne</a:t>
            </a:r>
            <a:r>
              <a:rPr lang="en-US" dirty="0" smtClean="0"/>
              <a:t> </a:t>
            </a:r>
            <a:r>
              <a:rPr lang="en-US" dirty="0" err="1" smtClean="0"/>
              <a:t>Bildartefakte</a:t>
            </a:r>
            <a:r>
              <a:rPr lang="en-US" dirty="0" smtClean="0"/>
              <a:t> in MRT-</a:t>
            </a:r>
            <a:r>
              <a:rPr lang="en-US" dirty="0" err="1" smtClean="0"/>
              <a:t>Aufnahmen</a:t>
            </a:r>
            <a:r>
              <a:rPr lang="en-US" dirty="0" smtClean="0"/>
              <a:t> des </a:t>
            </a:r>
            <a:r>
              <a:rPr lang="en-US" dirty="0" err="1" smtClean="0"/>
              <a:t>Kopfes</a:t>
            </a:r>
            <a:r>
              <a:rPr lang="en-US" dirty="0" smtClean="0"/>
              <a:t> </a:t>
            </a:r>
            <a:r>
              <a:rPr lang="en-US" dirty="0" err="1" smtClean="0"/>
              <a:t>zuverlässig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klassifiziert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Jetzt</a:t>
            </a:r>
            <a:r>
              <a:rPr lang="en-US" dirty="0" smtClean="0"/>
              <a:t>: </a:t>
            </a:r>
            <a:r>
              <a:rPr lang="en-US" dirty="0" err="1" smtClean="0"/>
              <a:t>Vorstellung</a:t>
            </a:r>
            <a:r>
              <a:rPr lang="en-US" dirty="0" smtClean="0"/>
              <a:t> der </a:t>
            </a:r>
            <a:r>
              <a:rPr lang="en-US" dirty="0" err="1" smtClean="0"/>
              <a:t>drei</a:t>
            </a:r>
            <a:r>
              <a:rPr lang="en-US" dirty="0" smtClean="0"/>
              <a:t> </a:t>
            </a:r>
            <a:r>
              <a:rPr lang="en-US" dirty="0" err="1" smtClean="0"/>
              <a:t>besten</a:t>
            </a:r>
            <a:r>
              <a:rPr lang="en-US" dirty="0" smtClean="0"/>
              <a:t> Teams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9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Hack-</a:t>
            </a:r>
            <a:r>
              <a:rPr lang="en-US" dirty="0" err="1" smtClean="0"/>
              <a:t>Ergebnisse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337343"/>
              </p:ext>
            </p:extLst>
          </p:nvPr>
        </p:nvGraphicFramePr>
        <p:xfrm>
          <a:off x="252413" y="1546225"/>
          <a:ext cx="86391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725">
                  <a:extLst>
                    <a:ext uri="{9D8B030D-6E8A-4147-A177-3AD203B41FA5}">
                      <a16:colId xmlns:a16="http://schemas.microsoft.com/office/drawing/2014/main" val="1310879033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28795286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4177293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Team</a:t>
                      </a:r>
                      <a:endParaRPr lang="de-DE" dirty="0"/>
                    </a:p>
                  </a:txBody>
                  <a:tcPr marL="96232" marR="96232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Benchmark-Daten</a:t>
                      </a:r>
                      <a:endParaRPr lang="de-DE" dirty="0"/>
                    </a:p>
                  </a:txBody>
                  <a:tcPr marL="96232" marR="96232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Klinische Daten</a:t>
                      </a:r>
                      <a:endParaRPr lang="de-DE" dirty="0"/>
                    </a:p>
                  </a:txBody>
                  <a:tcPr marL="96232" marR="96232"/>
                </a:tc>
                <a:extLst>
                  <a:ext uri="{0D108BD9-81ED-4DB2-BD59-A6C34878D82A}">
                    <a16:rowId xmlns:a16="http://schemas.microsoft.com/office/drawing/2014/main" val="157762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classicCNN</a:t>
                      </a:r>
                      <a:endParaRPr lang="de-DE" dirty="0"/>
                    </a:p>
                  </a:txBody>
                  <a:tcPr marL="96232" marR="96232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93,4%</a:t>
                      </a:r>
                      <a:endParaRPr lang="de-DE" dirty="0"/>
                    </a:p>
                  </a:txBody>
                  <a:tcPr marL="96232" marR="96232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39,0%</a:t>
                      </a:r>
                      <a:endParaRPr lang="de-DE" dirty="0"/>
                    </a:p>
                  </a:txBody>
                  <a:tcPr marL="96232" marR="96232"/>
                </a:tc>
                <a:extLst>
                  <a:ext uri="{0D108BD9-81ED-4DB2-BD59-A6C34878D82A}">
                    <a16:rowId xmlns:a16="http://schemas.microsoft.com/office/drawing/2014/main" val="338941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Team</a:t>
                      </a:r>
                      <a:r>
                        <a:rPr lang="de-DE" baseline="0" dirty="0" smtClean="0"/>
                        <a:t> PE</a:t>
                      </a:r>
                      <a:endParaRPr lang="de-DE" dirty="0"/>
                    </a:p>
                  </a:txBody>
                  <a:tcPr marL="96232" marR="96232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96,3%</a:t>
                      </a:r>
                      <a:endParaRPr lang="de-DE" dirty="0"/>
                    </a:p>
                  </a:txBody>
                  <a:tcPr marL="96232" marR="96232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61,2%</a:t>
                      </a:r>
                      <a:endParaRPr lang="de-DE" dirty="0"/>
                    </a:p>
                  </a:txBody>
                  <a:tcPr marL="96232" marR="96232"/>
                </a:tc>
                <a:extLst>
                  <a:ext uri="{0D108BD9-81ED-4DB2-BD59-A6C34878D82A}">
                    <a16:rowId xmlns:a16="http://schemas.microsoft.com/office/drawing/2014/main" val="382629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Team</a:t>
                      </a:r>
                      <a:r>
                        <a:rPr lang="de-DE" baseline="0" dirty="0" smtClean="0"/>
                        <a:t> PS</a:t>
                      </a:r>
                      <a:endParaRPr lang="de-DE" dirty="0"/>
                    </a:p>
                  </a:txBody>
                  <a:tcPr marL="96232" marR="96232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95,3%</a:t>
                      </a:r>
                      <a:endParaRPr lang="de-DE" dirty="0"/>
                    </a:p>
                  </a:txBody>
                  <a:tcPr marL="96232" marR="96232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53,0%</a:t>
                      </a:r>
                      <a:endParaRPr lang="de-DE" dirty="0"/>
                    </a:p>
                  </a:txBody>
                  <a:tcPr marL="96232" marR="96232"/>
                </a:tc>
                <a:extLst>
                  <a:ext uri="{0D108BD9-81ED-4DB2-BD59-A6C34878D82A}">
                    <a16:rowId xmlns:a16="http://schemas.microsoft.com/office/drawing/2014/main" val="125014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Team</a:t>
                      </a:r>
                      <a:r>
                        <a:rPr lang="de-DE" baseline="0" dirty="0" smtClean="0"/>
                        <a:t> LGJS*</a:t>
                      </a:r>
                      <a:endParaRPr lang="de-DE" dirty="0"/>
                    </a:p>
                  </a:txBody>
                  <a:tcPr marL="96232" marR="96232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59,4%</a:t>
                      </a:r>
                      <a:endParaRPr lang="de-DE" dirty="0"/>
                    </a:p>
                  </a:txBody>
                  <a:tcPr marL="96232" marR="96232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tbd</a:t>
                      </a:r>
                      <a:endParaRPr lang="de-DE" dirty="0"/>
                    </a:p>
                  </a:txBody>
                  <a:tcPr marL="96232" marR="96232"/>
                </a:tc>
                <a:extLst>
                  <a:ext uri="{0D108BD9-81ED-4DB2-BD59-A6C34878D82A}">
                    <a16:rowId xmlns:a16="http://schemas.microsoft.com/office/drawing/2014/main" val="340115455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395536" y="3851523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Verwendete </a:t>
            </a:r>
            <a:r>
              <a:rPr lang="de-DE" dirty="0" err="1" smtClean="0"/>
              <a:t>Methodiken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Team PE: Transfer Learning</a:t>
            </a:r>
          </a:p>
          <a:p>
            <a:r>
              <a:rPr lang="de-DE" dirty="0" smtClean="0"/>
              <a:t>Team PS: Residual Learning</a:t>
            </a:r>
          </a:p>
          <a:p>
            <a:r>
              <a:rPr lang="de-DE" dirty="0" smtClean="0"/>
              <a:t>Team LGJS: Fourier Analysis (* = nicht klassische </a:t>
            </a:r>
            <a:r>
              <a:rPr lang="de-DE" dirty="0" err="1" smtClean="0"/>
              <a:t>deep-learning</a:t>
            </a:r>
            <a:r>
              <a:rPr lang="de-DE" dirty="0" smtClean="0"/>
              <a:t> Methodik!)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337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Eindrücke und Danke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Steffen Oeltze-Jafra - Visual Analytics of Medical and Biological Data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3528" y="1547267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Besten Dank an unsere fleißigen Hacker:</a:t>
            </a:r>
          </a:p>
          <a:p>
            <a:endParaRPr lang="de-DE" dirty="0"/>
          </a:p>
          <a:p>
            <a:r>
              <a:rPr lang="de-DE" dirty="0" smtClean="0"/>
              <a:t>Larissa G.</a:t>
            </a:r>
          </a:p>
          <a:p>
            <a:r>
              <a:rPr lang="de-DE" dirty="0" smtClean="0"/>
              <a:t>Jan S.</a:t>
            </a:r>
          </a:p>
          <a:p>
            <a:r>
              <a:rPr lang="de-DE" dirty="0" smtClean="0"/>
              <a:t>Philipp E.</a:t>
            </a:r>
          </a:p>
          <a:p>
            <a:r>
              <a:rPr lang="de-DE" dirty="0" smtClean="0"/>
              <a:t>Philipp S.</a:t>
            </a:r>
          </a:p>
          <a:p>
            <a:endParaRPr lang="de-DE" dirty="0" smtClean="0"/>
          </a:p>
          <a:p>
            <a:r>
              <a:rPr lang="de-DE" dirty="0" smtClean="0"/>
              <a:t>Es hat uns sehr viel Spaß gemacht!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76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foli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>
            <a:solidFill>
              <a:srgbClr val="9698CC"/>
            </a:solidFill>
            <a:latin typeface="Lucida Sans"/>
            <a:cs typeface="Lucida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8_TF03031015" id="{F52E478C-C6C3-47FC-AC52-3AA1BFB9B5E7}" vid="{B6A15A0E-9597-48A3-BCD0-2AA4F491C9C2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Benutzerdefiniert</PresentationFormat>
  <Paragraphs>74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Lucida Grande</vt:lpstr>
      <vt:lpstr>Lucida Sans</vt:lpstr>
      <vt:lpstr>Wingdings</vt:lpstr>
      <vt:lpstr>Titelfolie</vt:lpstr>
      <vt:lpstr>Rautenraster 16x9</vt:lpstr>
      <vt:lpstr>Wer waren die Challenge-Coaches?</vt:lpstr>
      <vt:lpstr>Intelligente Qualitätsanalyse (iQA) von MRT Aufnahmen</vt:lpstr>
      <vt:lpstr>Zusammenfassung: QA von MRT Aufnahmen</vt:lpstr>
      <vt:lpstr>Rückblick: Ziele des Projekts und Teilziel des Hacks</vt:lpstr>
      <vt:lpstr>Hack-Ergebnisse</vt:lpstr>
      <vt:lpstr>Eindrücke und 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Melvin</dc:creator>
  <cp:lastModifiedBy>Max Dünnwald</cp:lastModifiedBy>
  <cp:revision>488</cp:revision>
  <cp:lastPrinted>2019-09-23T09:23:10Z</cp:lastPrinted>
  <dcterms:created xsi:type="dcterms:W3CDTF">2012-12-07T12:40:41Z</dcterms:created>
  <dcterms:modified xsi:type="dcterms:W3CDTF">2020-06-22T09:12:40Z</dcterms:modified>
</cp:coreProperties>
</file>