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068" y="56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0T19:46:07.18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youtu.be/Ajee3XNwMzM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b.gov.in/PressReleaseIframePage.aspx?PRID=1989763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custommarketinsights.com/report/india-digital-health-mark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unity.nasscom.in/communities/healthtech-and-life-sciences/disparity-parity-role-tech-rural-urban-healthcare" TargetMode="External"/><Relationship Id="rId5" Type="http://schemas.openxmlformats.org/officeDocument/2006/relationships/hyperlink" Target="https://www.pib.gov.in/PressReleaseIframePage.aspx?PRID=2085331" TargetMode="External"/><Relationship Id="rId10" Type="http://schemas.openxmlformats.org/officeDocument/2006/relationships/hyperlink" Target="https://timesofindia.indiatimes.com/business/india-business/indias-low-cost-healthcare-drives-nri-medical-tourism-insurance-makes-care-affordable-report/articleshow/123782385.cms" TargetMode="External"/><Relationship Id="rId4" Type="http://schemas.openxmlformats.org/officeDocument/2006/relationships/hyperlink" Target="https://www.ibef.org/industry/ayush" TargetMode="External"/><Relationship Id="rId9" Type="http://schemas.openxmlformats.org/officeDocument/2006/relationships/hyperlink" Target="https://en.wikipedia.org/wiki/Medical_tourism_in_Indi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077489"/>
            <a:ext cx="5924550" cy="526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entury Gothic" panose="020B0502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Arial" panose="020B0604020202020204" pitchFamily="34" charset="0"/>
              </a:rPr>
              <a:t>ID - 25026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Title - Develop API code to integrate NAMASTE and </a:t>
            </a:r>
            <a:r>
              <a:rPr lang="en-IN" b="1" dirty="0">
                <a:latin typeface="Century Gothic" panose="020B0502020202020204" pitchFamily="34" charset="0"/>
              </a:rPr>
              <a:t>CD-11 via TM2 </a:t>
            </a:r>
            <a:r>
              <a:rPr lang="en-US" b="1" dirty="0">
                <a:latin typeface="Century Gothic" panose="020B0502020202020204" pitchFamily="34" charset="0"/>
              </a:rPr>
              <a:t>into existing EMR systems that comply with Electronic Health Record (EHR) Standards for India.</a:t>
            </a:r>
            <a:endParaRPr lang="en-US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Arial" panose="020B0604020202020204" pitchFamily="34" charset="0"/>
              </a:rPr>
              <a:t>Theme - </a:t>
            </a:r>
            <a:r>
              <a:rPr lang="en-IN" b="1" dirty="0">
                <a:latin typeface="Century Gothic" panose="020B0502020202020204" pitchFamily="34" charset="0"/>
              </a:rPr>
              <a:t>MedTech / </a:t>
            </a:r>
            <a:r>
              <a:rPr lang="en-IN" b="1" dirty="0" err="1">
                <a:latin typeface="Century Gothic" panose="020B0502020202020204" pitchFamily="34" charset="0"/>
              </a:rPr>
              <a:t>BioTech</a:t>
            </a:r>
            <a:r>
              <a:rPr lang="en-IN" b="1" dirty="0">
                <a:latin typeface="Century Gothic" panose="020B0502020202020204" pitchFamily="34" charset="0"/>
              </a:rPr>
              <a:t> / HealthTech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Arial" panose="020B0604020202020204" pitchFamily="34" charset="0"/>
              </a:rPr>
              <a:t>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Arial" panose="020B0604020202020204" pitchFamily="34" charset="0"/>
              </a:rPr>
              <a:t>Team ID -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Arial" panose="020B0604020202020204" pitchFamily="34" charset="0"/>
              </a:rPr>
              <a:t>Team Name - </a:t>
            </a:r>
            <a:r>
              <a:rPr lang="en-US" b="1" dirty="0" err="1">
                <a:latin typeface="Century Gothic" panose="020B0502020202020204" pitchFamily="34" charset="0"/>
              </a:rPr>
              <a:t>AyushSync</a:t>
            </a:r>
            <a:endParaRPr lang="en-IN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95232" y="276794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Shantell Sans"/>
              </a:rPr>
              <a:t>Run Anywhere, Sync When Possible</a:t>
            </a:r>
            <a:endParaRPr lang="en-US" sz="3600" b="1" dirty="0">
              <a:latin typeface="Shantell Sans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721240" y="1334616"/>
            <a:ext cx="5296787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Our solution is an Edge-Native Terminology Service, a self-contained prototype running locally on a clinician's device, providing instant, offline access to harmonized NAMASTE and ICD-11 codes. It directly addresses the challenge of integrating traditional medicine into digital health by overcoming connectivity issues and simplifying dual-coding for EMRs. Its innovation lies in its offline-first reliability and on-device AI for voice-to-code input, offering unparalleled ease-of-use and privacy for clinicians in diverse environments.</a:t>
            </a:r>
          </a:p>
          <a:p>
            <a:endParaRPr lang="en-US" sz="2000" dirty="0">
              <a:latin typeface="Century Gothic" panose="020B0502020202020204" pitchFamily="34" charset="0"/>
              <a:hlinkClick r:id="rId3"/>
            </a:endParaRPr>
          </a:p>
          <a:p>
            <a:r>
              <a:rPr lang="en-US" sz="2800" b="1" dirty="0">
                <a:latin typeface="Century Gothic" panose="020B0502020202020204" pitchFamily="34" charset="0"/>
                <a:hlinkClick r:id="rId3"/>
              </a:rPr>
              <a:t>Demo : Prototype Link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17DF912-EB70-8366-B8B8-75D485487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385" y="1019045"/>
            <a:ext cx="6938515" cy="490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1C3655A-BC6B-C7D2-3868-1E229D3206FB}"/>
                  </a:ext>
                </a:extLst>
              </p14:cNvPr>
              <p14:cNvContentPartPr/>
              <p14:nvPr/>
            </p14:nvContentPartPr>
            <p14:xfrm>
              <a:off x="5331742" y="4444208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1C3655A-BC6B-C7D2-3868-1E229D3206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25622" y="443808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28" name="Picture 4" descr="2,579,000+ White Paper Stock Photos, Pictures &amp; Royalty-Free Images -  iStock | White paper texture, White paper bag, White paper background">
            <a:extLst>
              <a:ext uri="{FF2B5EF4-FFF2-40B4-BE49-F238E27FC236}">
                <a16:creationId xmlns:a16="http://schemas.microsoft.com/office/drawing/2014/main" id="{4467FE85-44B5-9EF9-AE7C-FAD224D3A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507532" y="5491770"/>
            <a:ext cx="1248867" cy="6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Oval 38" descr="Your startup LOGO">
            <a:extLst>
              <a:ext uri="{FF2B5EF4-FFF2-40B4-BE49-F238E27FC236}">
                <a16:creationId xmlns:a16="http://schemas.microsoft.com/office/drawing/2014/main" id="{139B9E73-7B7B-0845-D450-8A0C2D7CDF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64459" y="238483"/>
            <a:ext cx="197799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entury Gothic" panose="020B0502020202020204" pitchFamily="34" charset="0"/>
              </a:rPr>
              <a:t>AyushSync</a:t>
            </a:r>
            <a:endParaRPr lang="en-IN" b="1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16197" y="1346555"/>
            <a:ext cx="584620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For a full-scale deployment, our robust </a:t>
            </a:r>
            <a:r>
              <a:rPr lang="en-US" sz="2400" b="1" dirty="0">
                <a:latin typeface="Century Gothic" panose="020B0502020202020204" pitchFamily="34" charset="0"/>
              </a:rPr>
              <a:t>offline-first architecture</a:t>
            </a:r>
            <a:r>
              <a:rPr lang="en-US" sz="2400" dirty="0">
                <a:latin typeface="Century Gothic" panose="020B0502020202020204" pitchFamily="34" charset="0"/>
              </a:rPr>
              <a:t> with its </a:t>
            </a:r>
            <a:r>
              <a:rPr lang="en-US" sz="2400" b="1" dirty="0">
                <a:latin typeface="Century Gothic" panose="020B0502020202020204" pitchFamily="34" charset="0"/>
              </a:rPr>
              <a:t>FHIR-compliant APIs</a:t>
            </a:r>
            <a:r>
              <a:rPr lang="en-US" sz="2400" dirty="0">
                <a:latin typeface="Century Gothic" panose="020B0502020202020204" pitchFamily="34" charset="0"/>
              </a:rPr>
              <a:t> and </a:t>
            </a:r>
            <a:r>
              <a:rPr lang="en-US" sz="2400" b="1" dirty="0">
                <a:latin typeface="Century Gothic" panose="020B0502020202020204" pitchFamily="34" charset="0"/>
              </a:rPr>
              <a:t>synchronization module</a:t>
            </a:r>
            <a:r>
              <a:rPr lang="en-US" sz="2400" dirty="0">
                <a:latin typeface="Century Gothic" panose="020B0502020202020204" pitchFamily="34" charset="0"/>
              </a:rPr>
              <a:t> would seamlessly integrate with a </a:t>
            </a:r>
            <a:r>
              <a:rPr lang="en-US" sz="2400" b="1" dirty="0">
                <a:latin typeface="Century Gothic" panose="020B0502020202020204" pitchFamily="34" charset="0"/>
              </a:rPr>
              <a:t>central server</a:t>
            </a:r>
            <a:r>
              <a:rPr lang="en-US" sz="2400" dirty="0">
                <a:latin typeface="Century Gothic" panose="020B0502020202020204" pitchFamily="34" charset="0"/>
              </a:rPr>
              <a:t>. This server would aggregate data from all edge devices, enabling national-level analytics and broader terminology management. We can scale our current technologies (</a:t>
            </a:r>
            <a:r>
              <a:rPr lang="en-US" sz="2400" dirty="0" err="1">
                <a:latin typeface="Century Gothic" panose="020B0502020202020204" pitchFamily="34" charset="0"/>
              </a:rPr>
              <a:t>eg</a:t>
            </a:r>
            <a:r>
              <a:rPr lang="en-US" sz="2400" dirty="0">
                <a:latin typeface="Century Gothic" panose="020B0502020202020204" pitchFamily="34" charset="0"/>
              </a:rPr>
              <a:t>, using a more robust central database, enterprise-grade AI deployment) while retaining the core edge-native benefits.</a:t>
            </a:r>
            <a:endParaRPr lang="en-IN" sz="2400" dirty="0"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736BC140-3F3F-7FD9-CD4D-916D4414E4EE}"/>
              </a:ext>
            </a:extLst>
          </p:cNvPr>
          <p:cNvSpPr txBox="1"/>
          <p:nvPr/>
        </p:nvSpPr>
        <p:spPr>
          <a:xfrm>
            <a:off x="2562450" y="612425"/>
            <a:ext cx="6813587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3200" b="1" dirty="0">
                <a:solidFill>
                  <a:srgbClr val="484848"/>
                </a:solidFill>
                <a:latin typeface="Shantell Sans"/>
              </a:rPr>
              <a:t>Components of a Modern Tech Stack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8EC2074-BF07-9EAA-7413-1DDB1949E5F9}"/>
              </a:ext>
            </a:extLst>
          </p:cNvPr>
          <p:cNvGrpSpPr/>
          <p:nvPr/>
        </p:nvGrpSpPr>
        <p:grpSpPr>
          <a:xfrm>
            <a:off x="5346700" y="1352550"/>
            <a:ext cx="7194550" cy="5238751"/>
            <a:chOff x="6026889" y="1993908"/>
            <a:chExt cx="6071444" cy="437323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A4EBDAE4-8DA1-37D8-AF38-DCB1A37B1144}"/>
                </a:ext>
              </a:extLst>
            </p:cNvPr>
            <p:cNvSpPr/>
            <p:nvPr/>
          </p:nvSpPr>
          <p:spPr>
            <a:xfrm>
              <a:off x="8038778" y="2985889"/>
              <a:ext cx="1923384" cy="2043565"/>
            </a:xfrm>
            <a:custGeom>
              <a:avLst/>
              <a:gdLst/>
              <a:ahLst/>
              <a:cxnLst/>
              <a:rect l="0" t="0" r="0" b="0"/>
              <a:pathLst>
                <a:path w="2123864" h="2201333">
                  <a:moveTo>
                    <a:pt x="291961" y="316074"/>
                  </a:moveTo>
                  <a:cubicBezTo>
                    <a:pt x="153726" y="452089"/>
                    <a:pt x="51272" y="624371"/>
                    <a:pt x="0" y="817492"/>
                  </a:cubicBezTo>
                  <a:lnTo>
                    <a:pt x="283183" y="1100666"/>
                  </a:lnTo>
                  <a:lnTo>
                    <a:pt x="0" y="1383840"/>
                  </a:lnTo>
                  <a:cubicBezTo>
                    <a:pt x="51593" y="1578190"/>
                    <a:pt x="155028" y="1751417"/>
                    <a:pt x="294593" y="1887835"/>
                  </a:cubicBezTo>
                  <a:lnTo>
                    <a:pt x="664995" y="1788583"/>
                  </a:lnTo>
                  <a:lnTo>
                    <a:pt x="764550" y="2160140"/>
                  </a:lnTo>
                  <a:cubicBezTo>
                    <a:pt x="859730" y="2186978"/>
                    <a:pt x="960139" y="2201333"/>
                    <a:pt x="1063895" y="2201333"/>
                  </a:cubicBezTo>
                  <a:cubicBezTo>
                    <a:pt x="1164349" y="2201333"/>
                    <a:pt x="1261657" y="2187877"/>
                    <a:pt x="1354113" y="2162672"/>
                  </a:cubicBezTo>
                  <a:lnTo>
                    <a:pt x="1454356" y="1788583"/>
                  </a:lnTo>
                  <a:lnTo>
                    <a:pt x="1831380" y="1889615"/>
                  </a:lnTo>
                  <a:cubicBezTo>
                    <a:pt x="1968404" y="1756297"/>
                    <a:pt x="2070812" y="1587592"/>
                    <a:pt x="2123864" y="1398259"/>
                  </a:cubicBezTo>
                  <a:lnTo>
                    <a:pt x="1826271" y="1100666"/>
                  </a:lnTo>
                  <a:lnTo>
                    <a:pt x="2123864" y="803073"/>
                  </a:lnTo>
                  <a:cubicBezTo>
                    <a:pt x="2071151" y="614960"/>
                    <a:pt x="1969716" y="447210"/>
                    <a:pt x="1834022" y="314295"/>
                  </a:cubicBezTo>
                  <a:lnTo>
                    <a:pt x="1454347" y="416024"/>
                  </a:lnTo>
                  <a:lnTo>
                    <a:pt x="1353168" y="38404"/>
                  </a:lnTo>
                  <a:cubicBezTo>
                    <a:pt x="1260987" y="13363"/>
                    <a:pt x="1164000" y="0"/>
                    <a:pt x="1063895" y="0"/>
                  </a:cubicBezTo>
                  <a:cubicBezTo>
                    <a:pt x="960478" y="0"/>
                    <a:pt x="860400" y="14262"/>
                    <a:pt x="765504" y="40926"/>
                  </a:cubicBezTo>
                  <a:lnTo>
                    <a:pt x="665004" y="416024"/>
                  </a:lnTo>
                  <a:lnTo>
                    <a:pt x="291961" y="316074"/>
                  </a:lnTo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2572D1DE-29B4-1BCA-4571-11CE4EC9BBA2}"/>
                </a:ext>
              </a:extLst>
            </p:cNvPr>
            <p:cNvSpPr/>
            <p:nvPr/>
          </p:nvSpPr>
          <p:spPr>
            <a:xfrm>
              <a:off x="8038778" y="2985889"/>
              <a:ext cx="1923381" cy="2043565"/>
            </a:xfrm>
            <a:custGeom>
              <a:avLst/>
              <a:gdLst/>
              <a:ahLst/>
              <a:cxnLst/>
              <a:rect l="0" t="0" r="0" b="0"/>
              <a:pathLst>
                <a:path w="2123861" h="2201333">
                  <a:moveTo>
                    <a:pt x="291963" y="316072"/>
                  </a:moveTo>
                  <a:cubicBezTo>
                    <a:pt x="153726" y="452092"/>
                    <a:pt x="51269" y="624366"/>
                    <a:pt x="0" y="817488"/>
                  </a:cubicBezTo>
                  <a:moveTo>
                    <a:pt x="0" y="1383844"/>
                  </a:moveTo>
                  <a:cubicBezTo>
                    <a:pt x="51593" y="1578187"/>
                    <a:pt x="155025" y="1751418"/>
                    <a:pt x="294590" y="1887836"/>
                  </a:cubicBezTo>
                  <a:moveTo>
                    <a:pt x="764555" y="2160139"/>
                  </a:moveTo>
                  <a:cubicBezTo>
                    <a:pt x="859729" y="2186976"/>
                    <a:pt x="960136" y="2201333"/>
                    <a:pt x="1063896" y="2201333"/>
                  </a:cubicBezTo>
                  <a:cubicBezTo>
                    <a:pt x="1164347" y="2201333"/>
                    <a:pt x="1261655" y="2187876"/>
                    <a:pt x="1354117" y="2162668"/>
                  </a:cubicBezTo>
                  <a:moveTo>
                    <a:pt x="1831382" y="1889611"/>
                  </a:moveTo>
                  <a:cubicBezTo>
                    <a:pt x="1968402" y="1756295"/>
                    <a:pt x="2070814" y="1587590"/>
                    <a:pt x="2123861" y="1398254"/>
                  </a:cubicBezTo>
                  <a:moveTo>
                    <a:pt x="2123861" y="803077"/>
                  </a:moveTo>
                  <a:cubicBezTo>
                    <a:pt x="2071155" y="614958"/>
                    <a:pt x="1969716" y="447206"/>
                    <a:pt x="1834018" y="314295"/>
                  </a:cubicBezTo>
                  <a:moveTo>
                    <a:pt x="1353167" y="38406"/>
                  </a:moveTo>
                  <a:cubicBezTo>
                    <a:pt x="1260990" y="13364"/>
                    <a:pt x="1164004" y="0"/>
                    <a:pt x="1063896" y="0"/>
                  </a:cubicBezTo>
                  <a:cubicBezTo>
                    <a:pt x="960482" y="0"/>
                    <a:pt x="860399" y="14261"/>
                    <a:pt x="765506" y="40926"/>
                  </a:cubicBezTo>
                </a:path>
              </a:pathLst>
            </a:custGeom>
            <a:noFill/>
            <a:ln w="13758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B16D244-2C08-3CB8-49E8-65C576AB0D71}"/>
                </a:ext>
              </a:extLst>
            </p:cNvPr>
            <p:cNvSpPr/>
            <p:nvPr/>
          </p:nvSpPr>
          <p:spPr>
            <a:xfrm>
              <a:off x="7903684" y="2404712"/>
              <a:ext cx="866924" cy="967389"/>
            </a:xfrm>
            <a:custGeom>
              <a:avLst/>
              <a:gdLst/>
              <a:ahLst/>
              <a:cxnLst/>
              <a:rect l="0" t="0" r="0" b="0"/>
              <a:pathLst>
                <a:path w="957286" h="1042074">
                  <a:moveTo>
                    <a:pt x="388911" y="928127"/>
                  </a:moveTo>
                  <a:cubicBezTo>
                    <a:pt x="280073" y="898960"/>
                    <a:pt x="182362" y="828279"/>
                    <a:pt x="121577" y="722991"/>
                  </a:cubicBezTo>
                  <a:cubicBezTo>
                    <a:pt x="0" y="512415"/>
                    <a:pt x="72148" y="243155"/>
                    <a:pt x="282724" y="121577"/>
                  </a:cubicBezTo>
                  <a:cubicBezTo>
                    <a:pt x="493300" y="0"/>
                    <a:pt x="762560" y="72148"/>
                    <a:pt x="884138" y="282724"/>
                  </a:cubicBezTo>
                  <a:cubicBezTo>
                    <a:pt x="944931" y="388012"/>
                    <a:pt x="957286" y="507976"/>
                    <a:pt x="928118" y="616804"/>
                  </a:cubicBezTo>
                  <a:lnTo>
                    <a:pt x="814172" y="1042074"/>
                  </a:lnTo>
                  <a:lnTo>
                    <a:pt x="389012" y="928146"/>
                  </a:lnTo>
                  <a:cubicBezTo>
                    <a:pt x="388975" y="928137"/>
                    <a:pt x="388948" y="928127"/>
                    <a:pt x="388911" y="928127"/>
                  </a:cubicBezTo>
                </a:path>
              </a:pathLst>
            </a:custGeom>
            <a:solidFill>
              <a:srgbClr val="FFE4CB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48EFA14-F74D-8F83-18D8-160E1E275937}"/>
                </a:ext>
              </a:extLst>
            </p:cNvPr>
            <p:cNvSpPr/>
            <p:nvPr/>
          </p:nvSpPr>
          <p:spPr>
            <a:xfrm>
              <a:off x="7903683" y="2404712"/>
              <a:ext cx="866923" cy="967389"/>
            </a:xfrm>
            <a:custGeom>
              <a:avLst/>
              <a:gdLst/>
              <a:ahLst/>
              <a:cxnLst/>
              <a:rect l="0" t="0" r="0" b="0"/>
              <a:pathLst>
                <a:path w="957285" h="1042073">
                  <a:moveTo>
                    <a:pt x="388912" y="928124"/>
                  </a:moveTo>
                  <a:cubicBezTo>
                    <a:pt x="280075" y="898962"/>
                    <a:pt x="182364" y="828281"/>
                    <a:pt x="121575" y="722991"/>
                  </a:cubicBezTo>
                  <a:cubicBezTo>
                    <a:pt x="0" y="512415"/>
                    <a:pt x="72148" y="243151"/>
                    <a:pt x="282724" y="121575"/>
                  </a:cubicBezTo>
                  <a:cubicBezTo>
                    <a:pt x="493301" y="0"/>
                    <a:pt x="762563" y="72148"/>
                    <a:pt x="884139" y="282724"/>
                  </a:cubicBezTo>
                  <a:cubicBezTo>
                    <a:pt x="944928" y="388012"/>
                    <a:pt x="957285" y="507972"/>
                    <a:pt x="928123" y="616807"/>
                  </a:cubicBezTo>
                  <a:lnTo>
                    <a:pt x="814176" y="1042073"/>
                  </a:lnTo>
                  <a:lnTo>
                    <a:pt x="389009" y="928150"/>
                  </a:lnTo>
                  <a:cubicBezTo>
                    <a:pt x="388977" y="928141"/>
                    <a:pt x="388944" y="928132"/>
                    <a:pt x="388912" y="928124"/>
                  </a:cubicBezTo>
                  <a:close/>
                </a:path>
              </a:pathLst>
            </a:custGeom>
            <a:noFill/>
            <a:ln w="13758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" name="Rounded Rectangle 5">
              <a:extLst>
                <a:ext uri="{FF2B5EF4-FFF2-40B4-BE49-F238E27FC236}">
                  <a16:creationId xmlns:a16="http://schemas.microsoft.com/office/drawing/2014/main" id="{8C61CCE6-F834-E3AC-35EF-D2F2F66B799A}"/>
                </a:ext>
              </a:extLst>
            </p:cNvPr>
            <p:cNvSpPr/>
            <p:nvPr/>
          </p:nvSpPr>
          <p:spPr>
            <a:xfrm>
              <a:off x="7332659" y="3598958"/>
              <a:ext cx="962572" cy="817426"/>
            </a:xfrm>
            <a:custGeom>
              <a:avLst/>
              <a:gdLst/>
              <a:ahLst/>
              <a:cxnLst/>
              <a:rect l="0" t="0" r="0" b="0"/>
              <a:pathLst>
                <a:path w="1062904" h="880533">
                  <a:moveTo>
                    <a:pt x="751581" y="751581"/>
                  </a:moveTo>
                  <a:cubicBezTo>
                    <a:pt x="671911" y="831250"/>
                    <a:pt x="561844" y="880533"/>
                    <a:pt x="440266" y="880533"/>
                  </a:cubicBezTo>
                  <a:cubicBezTo>
                    <a:pt x="197111" y="880533"/>
                    <a:pt x="0" y="683422"/>
                    <a:pt x="0" y="440266"/>
                  </a:cubicBezTo>
                  <a:cubicBezTo>
                    <a:pt x="0" y="197111"/>
                    <a:pt x="197111" y="0"/>
                    <a:pt x="440266" y="0"/>
                  </a:cubicBezTo>
                  <a:cubicBezTo>
                    <a:pt x="561844" y="0"/>
                    <a:pt x="671911" y="49282"/>
                    <a:pt x="751581" y="128952"/>
                  </a:cubicBezTo>
                  <a:lnTo>
                    <a:pt x="1062904" y="440266"/>
                  </a:lnTo>
                  <a:lnTo>
                    <a:pt x="751654" y="751507"/>
                  </a:lnTo>
                  <a:cubicBezTo>
                    <a:pt x="751636" y="751535"/>
                    <a:pt x="751608" y="751553"/>
                    <a:pt x="751581" y="751581"/>
                  </a:cubicBezTo>
                </a:path>
              </a:pathLst>
            </a:custGeom>
            <a:solidFill>
              <a:srgbClr val="FFD7E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2" name="Rounded Rectangle 6">
              <a:extLst>
                <a:ext uri="{FF2B5EF4-FFF2-40B4-BE49-F238E27FC236}">
                  <a16:creationId xmlns:a16="http://schemas.microsoft.com/office/drawing/2014/main" id="{529698A7-DE14-3A7E-55A0-257B69FA5A55}"/>
                </a:ext>
              </a:extLst>
            </p:cNvPr>
            <p:cNvSpPr/>
            <p:nvPr/>
          </p:nvSpPr>
          <p:spPr>
            <a:xfrm>
              <a:off x="7332659" y="3598958"/>
              <a:ext cx="962569" cy="817426"/>
            </a:xfrm>
            <a:custGeom>
              <a:avLst/>
              <a:gdLst/>
              <a:ahLst/>
              <a:cxnLst/>
              <a:rect l="0" t="0" r="0" b="0"/>
              <a:pathLst>
                <a:path w="1062900" h="880533">
                  <a:moveTo>
                    <a:pt x="751584" y="751579"/>
                  </a:moveTo>
                  <a:cubicBezTo>
                    <a:pt x="671912" y="831253"/>
                    <a:pt x="561844" y="880533"/>
                    <a:pt x="440266" y="880533"/>
                  </a:cubicBezTo>
                  <a:cubicBezTo>
                    <a:pt x="197113" y="880533"/>
                    <a:pt x="0" y="683419"/>
                    <a:pt x="0" y="440266"/>
                  </a:cubicBezTo>
                  <a:cubicBezTo>
                    <a:pt x="0" y="197113"/>
                    <a:pt x="197113" y="0"/>
                    <a:pt x="440266" y="0"/>
                  </a:cubicBezTo>
                  <a:cubicBezTo>
                    <a:pt x="561842" y="0"/>
                    <a:pt x="671909" y="49278"/>
                    <a:pt x="751581" y="128951"/>
                  </a:cubicBezTo>
                  <a:lnTo>
                    <a:pt x="1062900" y="440263"/>
                  </a:lnTo>
                  <a:lnTo>
                    <a:pt x="751656" y="751508"/>
                  </a:lnTo>
                  <a:cubicBezTo>
                    <a:pt x="751632" y="751531"/>
                    <a:pt x="751608" y="751555"/>
                    <a:pt x="751584" y="751579"/>
                  </a:cubicBezTo>
                  <a:close/>
                </a:path>
              </a:pathLst>
            </a:custGeom>
            <a:noFill/>
            <a:ln w="13758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8E0809DA-200C-8C74-B0B1-739651EBBD3D}"/>
                </a:ext>
              </a:extLst>
            </p:cNvPr>
            <p:cNvSpPr/>
            <p:nvPr/>
          </p:nvSpPr>
          <p:spPr>
            <a:xfrm>
              <a:off x="7903684" y="4646286"/>
              <a:ext cx="866924" cy="967389"/>
            </a:xfrm>
            <a:custGeom>
              <a:avLst/>
              <a:gdLst/>
              <a:ahLst/>
              <a:cxnLst/>
              <a:rect l="0" t="0" r="0" b="0"/>
              <a:pathLst>
                <a:path w="957286" h="1042074">
                  <a:moveTo>
                    <a:pt x="928118" y="425260"/>
                  </a:moveTo>
                  <a:cubicBezTo>
                    <a:pt x="957286" y="534098"/>
                    <a:pt x="944931" y="654061"/>
                    <a:pt x="884138" y="759349"/>
                  </a:cubicBezTo>
                  <a:cubicBezTo>
                    <a:pt x="762560" y="969925"/>
                    <a:pt x="493300" y="1042074"/>
                    <a:pt x="282724" y="920496"/>
                  </a:cubicBezTo>
                  <a:cubicBezTo>
                    <a:pt x="72148" y="798928"/>
                    <a:pt x="0" y="529659"/>
                    <a:pt x="121577" y="319083"/>
                  </a:cubicBezTo>
                  <a:cubicBezTo>
                    <a:pt x="182362" y="213795"/>
                    <a:pt x="280073" y="143114"/>
                    <a:pt x="388911" y="113955"/>
                  </a:cubicBezTo>
                  <a:lnTo>
                    <a:pt x="814172" y="0"/>
                  </a:lnTo>
                  <a:lnTo>
                    <a:pt x="928091" y="425169"/>
                  </a:lnTo>
                  <a:cubicBezTo>
                    <a:pt x="928100" y="425196"/>
                    <a:pt x="928109" y="425233"/>
                    <a:pt x="928118" y="425260"/>
                  </a:cubicBezTo>
                </a:path>
              </a:pathLst>
            </a:custGeom>
            <a:solidFill>
              <a:srgbClr val="E7E1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" name="Rounded Rectangle 8">
              <a:extLst>
                <a:ext uri="{FF2B5EF4-FFF2-40B4-BE49-F238E27FC236}">
                  <a16:creationId xmlns:a16="http://schemas.microsoft.com/office/drawing/2014/main" id="{B45B6591-514B-8B29-7796-69A24EE8CD76}"/>
                </a:ext>
              </a:extLst>
            </p:cNvPr>
            <p:cNvSpPr/>
            <p:nvPr/>
          </p:nvSpPr>
          <p:spPr>
            <a:xfrm>
              <a:off x="7903683" y="4646286"/>
              <a:ext cx="866923" cy="967391"/>
            </a:xfrm>
            <a:custGeom>
              <a:avLst/>
              <a:gdLst/>
              <a:ahLst/>
              <a:cxnLst/>
              <a:rect l="0" t="0" r="0" b="0"/>
              <a:pathLst>
                <a:path w="957285" h="1042076">
                  <a:moveTo>
                    <a:pt x="928122" y="425264"/>
                  </a:moveTo>
                  <a:cubicBezTo>
                    <a:pt x="957285" y="534100"/>
                    <a:pt x="944928" y="654061"/>
                    <a:pt x="884139" y="759350"/>
                  </a:cubicBezTo>
                  <a:cubicBezTo>
                    <a:pt x="762563" y="969927"/>
                    <a:pt x="493301" y="1042076"/>
                    <a:pt x="282724" y="920500"/>
                  </a:cubicBezTo>
                  <a:cubicBezTo>
                    <a:pt x="72148" y="798923"/>
                    <a:pt x="0" y="529660"/>
                    <a:pt x="121575" y="319084"/>
                  </a:cubicBezTo>
                  <a:cubicBezTo>
                    <a:pt x="182363" y="213796"/>
                    <a:pt x="280073" y="143115"/>
                    <a:pt x="388908" y="113952"/>
                  </a:cubicBezTo>
                  <a:lnTo>
                    <a:pt x="814172" y="0"/>
                  </a:lnTo>
                  <a:lnTo>
                    <a:pt x="928095" y="425167"/>
                  </a:lnTo>
                  <a:cubicBezTo>
                    <a:pt x="928104" y="425199"/>
                    <a:pt x="928113" y="425232"/>
                    <a:pt x="928122" y="425264"/>
                  </a:cubicBezTo>
                  <a:close/>
                </a:path>
              </a:pathLst>
            </a:custGeom>
            <a:noFill/>
            <a:ln w="13758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5" name="Rounded Rectangle 9">
              <a:extLst>
                <a:ext uri="{FF2B5EF4-FFF2-40B4-BE49-F238E27FC236}">
                  <a16:creationId xmlns:a16="http://schemas.microsoft.com/office/drawing/2014/main" id="{D96B1B28-A9EE-1118-F6D4-3121E3EF741D}"/>
                </a:ext>
              </a:extLst>
            </p:cNvPr>
            <p:cNvSpPr/>
            <p:nvPr/>
          </p:nvSpPr>
          <p:spPr>
            <a:xfrm>
              <a:off x="9226244" y="4646286"/>
              <a:ext cx="866924" cy="967389"/>
            </a:xfrm>
            <a:custGeom>
              <a:avLst/>
              <a:gdLst/>
              <a:ahLst/>
              <a:cxnLst/>
              <a:rect l="0" t="0" r="0" b="0"/>
              <a:pathLst>
                <a:path w="957286" h="1042074">
                  <a:moveTo>
                    <a:pt x="29167" y="425260"/>
                  </a:moveTo>
                  <a:cubicBezTo>
                    <a:pt x="0" y="534098"/>
                    <a:pt x="12354" y="654061"/>
                    <a:pt x="73148" y="759349"/>
                  </a:cubicBezTo>
                  <a:cubicBezTo>
                    <a:pt x="194726" y="969925"/>
                    <a:pt x="463986" y="1042074"/>
                    <a:pt x="674561" y="920496"/>
                  </a:cubicBezTo>
                  <a:cubicBezTo>
                    <a:pt x="885137" y="798928"/>
                    <a:pt x="957286" y="529659"/>
                    <a:pt x="835708" y="319083"/>
                  </a:cubicBezTo>
                  <a:cubicBezTo>
                    <a:pt x="774924" y="213795"/>
                    <a:pt x="677212" y="143114"/>
                    <a:pt x="568375" y="113955"/>
                  </a:cubicBezTo>
                  <a:lnTo>
                    <a:pt x="143114" y="0"/>
                  </a:lnTo>
                  <a:lnTo>
                    <a:pt x="29186" y="425169"/>
                  </a:lnTo>
                  <a:cubicBezTo>
                    <a:pt x="29186" y="425196"/>
                    <a:pt x="29176" y="425233"/>
                    <a:pt x="29167" y="425260"/>
                  </a:cubicBezTo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" name="Rounded Rectangle 10">
              <a:extLst>
                <a:ext uri="{FF2B5EF4-FFF2-40B4-BE49-F238E27FC236}">
                  <a16:creationId xmlns:a16="http://schemas.microsoft.com/office/drawing/2014/main" id="{5E513502-E77C-3EF3-7E81-3F96B79BF142}"/>
                </a:ext>
              </a:extLst>
            </p:cNvPr>
            <p:cNvSpPr/>
            <p:nvPr/>
          </p:nvSpPr>
          <p:spPr>
            <a:xfrm>
              <a:off x="9226244" y="4646286"/>
              <a:ext cx="866924" cy="967391"/>
            </a:xfrm>
            <a:custGeom>
              <a:avLst/>
              <a:gdLst/>
              <a:ahLst/>
              <a:cxnLst/>
              <a:rect l="0" t="0" r="0" b="0"/>
              <a:pathLst>
                <a:path w="957286" h="1042076">
                  <a:moveTo>
                    <a:pt x="29163" y="425264"/>
                  </a:moveTo>
                  <a:cubicBezTo>
                    <a:pt x="0" y="534100"/>
                    <a:pt x="12356" y="654061"/>
                    <a:pt x="73145" y="759350"/>
                  </a:cubicBezTo>
                  <a:cubicBezTo>
                    <a:pt x="194721" y="969927"/>
                    <a:pt x="463985" y="1042076"/>
                    <a:pt x="674560" y="920500"/>
                  </a:cubicBezTo>
                  <a:cubicBezTo>
                    <a:pt x="885137" y="798923"/>
                    <a:pt x="957286" y="529660"/>
                    <a:pt x="835709" y="319084"/>
                  </a:cubicBezTo>
                  <a:cubicBezTo>
                    <a:pt x="774921" y="213796"/>
                    <a:pt x="677211" y="143115"/>
                    <a:pt x="568376" y="113952"/>
                  </a:cubicBezTo>
                  <a:lnTo>
                    <a:pt x="143113" y="0"/>
                  </a:lnTo>
                  <a:lnTo>
                    <a:pt x="29189" y="425167"/>
                  </a:lnTo>
                  <a:cubicBezTo>
                    <a:pt x="29181" y="425199"/>
                    <a:pt x="29172" y="425232"/>
                    <a:pt x="29163" y="425264"/>
                  </a:cubicBezTo>
                  <a:close/>
                </a:path>
              </a:pathLst>
            </a:custGeom>
            <a:noFill/>
            <a:ln w="13758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7" name="Rounded Rectangle 11">
              <a:extLst>
                <a:ext uri="{FF2B5EF4-FFF2-40B4-BE49-F238E27FC236}">
                  <a16:creationId xmlns:a16="http://schemas.microsoft.com/office/drawing/2014/main" id="{28A5AAE4-4E25-9957-6743-DDB09BAF3739}"/>
                </a:ext>
              </a:extLst>
            </p:cNvPr>
            <p:cNvSpPr/>
            <p:nvPr/>
          </p:nvSpPr>
          <p:spPr>
            <a:xfrm>
              <a:off x="9692659" y="3598958"/>
              <a:ext cx="962572" cy="817426"/>
            </a:xfrm>
            <a:custGeom>
              <a:avLst/>
              <a:gdLst/>
              <a:ahLst/>
              <a:cxnLst/>
              <a:rect l="0" t="0" r="0" b="0"/>
              <a:pathLst>
                <a:path w="1062904" h="880533">
                  <a:moveTo>
                    <a:pt x="311314" y="751581"/>
                  </a:moveTo>
                  <a:cubicBezTo>
                    <a:pt x="390984" y="831250"/>
                    <a:pt x="501060" y="880533"/>
                    <a:pt x="622628" y="880533"/>
                  </a:cubicBezTo>
                  <a:cubicBezTo>
                    <a:pt x="865784" y="880533"/>
                    <a:pt x="1062904" y="683422"/>
                    <a:pt x="1062904" y="440266"/>
                  </a:cubicBezTo>
                  <a:cubicBezTo>
                    <a:pt x="1062904" y="197111"/>
                    <a:pt x="865784" y="0"/>
                    <a:pt x="622628" y="0"/>
                  </a:cubicBezTo>
                  <a:cubicBezTo>
                    <a:pt x="501060" y="0"/>
                    <a:pt x="390993" y="49282"/>
                    <a:pt x="311314" y="128952"/>
                  </a:cubicBezTo>
                  <a:lnTo>
                    <a:pt x="0" y="440266"/>
                  </a:lnTo>
                  <a:lnTo>
                    <a:pt x="311241" y="751507"/>
                  </a:lnTo>
                  <a:cubicBezTo>
                    <a:pt x="311268" y="751535"/>
                    <a:pt x="311286" y="751553"/>
                    <a:pt x="311314" y="751581"/>
                  </a:cubicBezTo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8" name="Rounded Rectangle 12">
              <a:extLst>
                <a:ext uri="{FF2B5EF4-FFF2-40B4-BE49-F238E27FC236}">
                  <a16:creationId xmlns:a16="http://schemas.microsoft.com/office/drawing/2014/main" id="{17ABFC5F-C7DF-C164-D11F-44DDF1B68A66}"/>
                </a:ext>
              </a:extLst>
            </p:cNvPr>
            <p:cNvSpPr/>
            <p:nvPr/>
          </p:nvSpPr>
          <p:spPr>
            <a:xfrm>
              <a:off x="9692659" y="3598958"/>
              <a:ext cx="962569" cy="817426"/>
            </a:xfrm>
            <a:custGeom>
              <a:avLst/>
              <a:gdLst/>
              <a:ahLst/>
              <a:cxnLst/>
              <a:rect l="0" t="0" r="0" b="0"/>
              <a:pathLst>
                <a:path w="1062900" h="880533">
                  <a:moveTo>
                    <a:pt x="311315" y="751579"/>
                  </a:moveTo>
                  <a:cubicBezTo>
                    <a:pt x="390987" y="831253"/>
                    <a:pt x="501056" y="880533"/>
                    <a:pt x="622633" y="880533"/>
                  </a:cubicBezTo>
                  <a:cubicBezTo>
                    <a:pt x="865786" y="880533"/>
                    <a:pt x="1062900" y="683419"/>
                    <a:pt x="1062900" y="440266"/>
                  </a:cubicBezTo>
                  <a:cubicBezTo>
                    <a:pt x="1062900" y="197113"/>
                    <a:pt x="865786" y="0"/>
                    <a:pt x="622633" y="0"/>
                  </a:cubicBezTo>
                  <a:cubicBezTo>
                    <a:pt x="501057" y="0"/>
                    <a:pt x="390990" y="49278"/>
                    <a:pt x="311318" y="128951"/>
                  </a:cubicBezTo>
                  <a:lnTo>
                    <a:pt x="0" y="440263"/>
                  </a:lnTo>
                  <a:lnTo>
                    <a:pt x="311243" y="751508"/>
                  </a:lnTo>
                  <a:cubicBezTo>
                    <a:pt x="311267" y="751531"/>
                    <a:pt x="311291" y="751555"/>
                    <a:pt x="311315" y="751579"/>
                  </a:cubicBezTo>
                  <a:close/>
                </a:path>
              </a:pathLst>
            </a:custGeom>
            <a:noFill/>
            <a:ln w="13758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" name="Rounded Rectangle 13">
              <a:extLst>
                <a:ext uri="{FF2B5EF4-FFF2-40B4-BE49-F238E27FC236}">
                  <a16:creationId xmlns:a16="http://schemas.microsoft.com/office/drawing/2014/main" id="{7E4AD388-93BC-AC3E-8202-EE262135260F}"/>
                </a:ext>
              </a:extLst>
            </p:cNvPr>
            <p:cNvSpPr/>
            <p:nvPr/>
          </p:nvSpPr>
          <p:spPr>
            <a:xfrm>
              <a:off x="9226244" y="2404712"/>
              <a:ext cx="866924" cy="967389"/>
            </a:xfrm>
            <a:custGeom>
              <a:avLst/>
              <a:gdLst/>
              <a:ahLst/>
              <a:cxnLst/>
              <a:rect l="0" t="0" r="0" b="0"/>
              <a:pathLst>
                <a:path w="957286" h="1042074">
                  <a:moveTo>
                    <a:pt x="568375" y="928127"/>
                  </a:moveTo>
                  <a:cubicBezTo>
                    <a:pt x="677212" y="898960"/>
                    <a:pt x="774924" y="828279"/>
                    <a:pt x="835708" y="722991"/>
                  </a:cubicBezTo>
                  <a:cubicBezTo>
                    <a:pt x="957286" y="512415"/>
                    <a:pt x="885137" y="243155"/>
                    <a:pt x="674561" y="121577"/>
                  </a:cubicBezTo>
                  <a:cubicBezTo>
                    <a:pt x="463986" y="0"/>
                    <a:pt x="194726" y="72148"/>
                    <a:pt x="73148" y="282724"/>
                  </a:cubicBezTo>
                  <a:cubicBezTo>
                    <a:pt x="12354" y="388012"/>
                    <a:pt x="0" y="507976"/>
                    <a:pt x="29167" y="616804"/>
                  </a:cubicBezTo>
                  <a:lnTo>
                    <a:pt x="143105" y="1042074"/>
                  </a:lnTo>
                  <a:lnTo>
                    <a:pt x="568274" y="928146"/>
                  </a:lnTo>
                  <a:cubicBezTo>
                    <a:pt x="568310" y="928137"/>
                    <a:pt x="568338" y="928127"/>
                    <a:pt x="568375" y="928127"/>
                  </a:cubicBezTo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0" name="Rounded Rectangle 14">
              <a:extLst>
                <a:ext uri="{FF2B5EF4-FFF2-40B4-BE49-F238E27FC236}">
                  <a16:creationId xmlns:a16="http://schemas.microsoft.com/office/drawing/2014/main" id="{88A72A4A-36FE-2A82-4D94-07CE266A6228}"/>
                </a:ext>
              </a:extLst>
            </p:cNvPr>
            <p:cNvSpPr/>
            <p:nvPr/>
          </p:nvSpPr>
          <p:spPr>
            <a:xfrm>
              <a:off x="9226245" y="2404712"/>
              <a:ext cx="866923" cy="967389"/>
            </a:xfrm>
            <a:custGeom>
              <a:avLst/>
              <a:gdLst/>
              <a:ahLst/>
              <a:cxnLst/>
              <a:rect l="0" t="0" r="0" b="0"/>
              <a:pathLst>
                <a:path w="957285" h="1042073">
                  <a:moveTo>
                    <a:pt x="568372" y="928124"/>
                  </a:moveTo>
                  <a:cubicBezTo>
                    <a:pt x="677209" y="898962"/>
                    <a:pt x="774919" y="828281"/>
                    <a:pt x="835708" y="722991"/>
                  </a:cubicBezTo>
                  <a:cubicBezTo>
                    <a:pt x="957285" y="512415"/>
                    <a:pt x="885136" y="243151"/>
                    <a:pt x="674560" y="121575"/>
                  </a:cubicBezTo>
                  <a:cubicBezTo>
                    <a:pt x="463984" y="0"/>
                    <a:pt x="194720" y="72148"/>
                    <a:pt x="73144" y="282724"/>
                  </a:cubicBezTo>
                  <a:cubicBezTo>
                    <a:pt x="12356" y="388012"/>
                    <a:pt x="0" y="507972"/>
                    <a:pt x="29162" y="616807"/>
                  </a:cubicBezTo>
                  <a:lnTo>
                    <a:pt x="143107" y="1042073"/>
                  </a:lnTo>
                  <a:lnTo>
                    <a:pt x="568275" y="928150"/>
                  </a:lnTo>
                  <a:cubicBezTo>
                    <a:pt x="568307" y="928141"/>
                    <a:pt x="568340" y="928132"/>
                    <a:pt x="568372" y="928124"/>
                  </a:cubicBezTo>
                  <a:close/>
                </a:path>
              </a:pathLst>
            </a:custGeom>
            <a:noFill/>
            <a:ln w="13758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097606F9-3A46-94E9-934B-4FA6A9EA6A5C}"/>
                </a:ext>
              </a:extLst>
            </p:cNvPr>
            <p:cNvSpPr txBox="1"/>
            <p:nvPr/>
          </p:nvSpPr>
          <p:spPr>
            <a:xfrm>
              <a:off x="10206680" y="2504800"/>
              <a:ext cx="1296258" cy="7510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400" b="0">
                  <a:solidFill>
                    <a:srgbClr val="484848"/>
                  </a:solidFill>
                  <a:latin typeface="Shantell Sans"/>
                </a:rPr>
                <a:t>Provides a
robust backend
framework</a:t>
              </a:r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1CD97978-2429-4829-30EE-E5DB2D074CD0}"/>
                </a:ext>
              </a:extLst>
            </p:cNvPr>
            <p:cNvSpPr txBox="1"/>
            <p:nvPr/>
          </p:nvSpPr>
          <p:spPr>
            <a:xfrm>
              <a:off x="6784019" y="1993908"/>
              <a:ext cx="997227" cy="5006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sz="1400" b="1">
                  <a:solidFill>
                    <a:srgbClr val="DE8431"/>
                  </a:solidFill>
                  <a:latin typeface="Shantell Sans"/>
                </a:rPr>
                <a:t>Docker and
PyInstaller</a:t>
              </a:r>
            </a:p>
          </p:txBody>
        </p:sp>
        <p:sp>
          <p:nvSpPr>
            <p:cNvPr id="23" name="TextBox 17">
              <a:extLst>
                <a:ext uri="{FF2B5EF4-FFF2-40B4-BE49-F238E27FC236}">
                  <a16:creationId xmlns:a16="http://schemas.microsoft.com/office/drawing/2014/main" id="{D410F6B3-E001-4EFA-F218-983EB0300660}"/>
                </a:ext>
              </a:extLst>
            </p:cNvPr>
            <p:cNvSpPr txBox="1"/>
            <p:nvPr/>
          </p:nvSpPr>
          <p:spPr>
            <a:xfrm>
              <a:off x="10854580" y="3424404"/>
              <a:ext cx="958286" cy="5006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400" b="1">
                  <a:solidFill>
                    <a:srgbClr val="92BD39"/>
                  </a:solidFill>
                  <a:latin typeface="Shantell Sans"/>
                </a:rPr>
                <a:t>Embedded
SQLite</a:t>
              </a:r>
            </a:p>
          </p:txBody>
        </p:sp>
        <p:sp>
          <p:nvSpPr>
            <p:cNvPr id="24" name="TextBox 18">
              <a:extLst>
                <a:ext uri="{FF2B5EF4-FFF2-40B4-BE49-F238E27FC236}">
                  <a16:creationId xmlns:a16="http://schemas.microsoft.com/office/drawing/2014/main" id="{42008652-1677-08C9-BB35-8EB4F761C4F7}"/>
                </a:ext>
              </a:extLst>
            </p:cNvPr>
            <p:cNvSpPr txBox="1"/>
            <p:nvPr/>
          </p:nvSpPr>
          <p:spPr>
            <a:xfrm>
              <a:off x="6322681" y="3628761"/>
              <a:ext cx="810656" cy="2503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sz="1400" b="1">
                  <a:solidFill>
                    <a:srgbClr val="DE58A9"/>
                  </a:solidFill>
                  <a:latin typeface="Shantell Sans"/>
                </a:rPr>
                <a:t>Streamlit</a:t>
              </a:r>
            </a:p>
          </p:txBody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E38B191B-A218-0F2D-678B-448E450325EB}"/>
                </a:ext>
              </a:extLst>
            </p:cNvPr>
            <p:cNvSpPr txBox="1"/>
            <p:nvPr/>
          </p:nvSpPr>
          <p:spPr>
            <a:xfrm>
              <a:off x="10206680" y="5365791"/>
              <a:ext cx="1295153" cy="7510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400" b="0">
                  <a:solidFill>
                    <a:srgbClr val="484848"/>
                  </a:solidFill>
                  <a:latin typeface="Shantell Sans"/>
                </a:rPr>
                <a:t>Enables speech-
to-text
functionality</a:t>
              </a:r>
            </a:p>
          </p:txBody>
        </p:sp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7BBA9837-6895-04DD-4315-3AECD831C612}"/>
                </a:ext>
              </a:extLst>
            </p:cNvPr>
            <p:cNvSpPr txBox="1"/>
            <p:nvPr/>
          </p:nvSpPr>
          <p:spPr>
            <a:xfrm>
              <a:off x="6026889" y="3935295"/>
              <a:ext cx="1106373" cy="7510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sz="1400" b="0">
                  <a:solidFill>
                    <a:srgbClr val="484848"/>
                  </a:solidFill>
                  <a:latin typeface="Shantell Sans"/>
                </a:rPr>
                <a:t>Creates
interactive UI
and demos</a:t>
              </a:r>
            </a:p>
          </p:txBody>
        </p:sp>
        <p:sp>
          <p:nvSpPr>
            <p:cNvPr id="28" name="TextBox 22">
              <a:extLst>
                <a:ext uri="{FF2B5EF4-FFF2-40B4-BE49-F238E27FC236}">
                  <a16:creationId xmlns:a16="http://schemas.microsoft.com/office/drawing/2014/main" id="{2AE395DD-56DB-6805-6D2A-645FBFB46811}"/>
                </a:ext>
              </a:extLst>
            </p:cNvPr>
            <p:cNvSpPr txBox="1"/>
            <p:nvPr/>
          </p:nvSpPr>
          <p:spPr>
            <a:xfrm>
              <a:off x="10854580" y="3935295"/>
              <a:ext cx="1243753" cy="5006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400" b="0">
                  <a:solidFill>
                    <a:srgbClr val="484848"/>
                  </a:solidFill>
                  <a:latin typeface="Shantell Sans"/>
                </a:rPr>
                <a:t>Ensures offline
data reliability</a:t>
              </a:r>
            </a:p>
          </p:txBody>
        </p:sp>
        <p:sp>
          <p:nvSpPr>
            <p:cNvPr id="29" name="TextBox 23">
              <a:extLst>
                <a:ext uri="{FF2B5EF4-FFF2-40B4-BE49-F238E27FC236}">
                  <a16:creationId xmlns:a16="http://schemas.microsoft.com/office/drawing/2014/main" id="{8380C3A7-5B63-24FC-B44F-07A7A3003614}"/>
                </a:ext>
              </a:extLst>
            </p:cNvPr>
            <p:cNvSpPr txBox="1"/>
            <p:nvPr/>
          </p:nvSpPr>
          <p:spPr>
            <a:xfrm>
              <a:off x="6612409" y="2504800"/>
              <a:ext cx="1168804" cy="100134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sz="1400" b="0">
                  <a:solidFill>
                    <a:srgbClr val="484848"/>
                  </a:solidFill>
                  <a:latin typeface="Shantell Sans"/>
                </a:rPr>
                <a:t>Packages the
application for
universal
deployment</a:t>
              </a:r>
            </a:p>
          </p:txBody>
        </p:sp>
        <p:sp>
          <p:nvSpPr>
            <p:cNvPr id="30" name="TextBox 24">
              <a:extLst>
                <a:ext uri="{FF2B5EF4-FFF2-40B4-BE49-F238E27FC236}">
                  <a16:creationId xmlns:a16="http://schemas.microsoft.com/office/drawing/2014/main" id="{74EB3105-98E0-BEDE-43CD-BC7263807B0C}"/>
                </a:ext>
              </a:extLst>
            </p:cNvPr>
            <p:cNvSpPr txBox="1"/>
            <p:nvPr/>
          </p:nvSpPr>
          <p:spPr>
            <a:xfrm>
              <a:off x="7280910" y="5059256"/>
              <a:ext cx="500270" cy="2503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sz="1400" b="1">
                  <a:solidFill>
                    <a:srgbClr val="7F64EA"/>
                  </a:solidFill>
                  <a:latin typeface="Shantell Sans"/>
                </a:rPr>
                <a:t>spaCy</a:t>
              </a:r>
            </a:p>
          </p:txBody>
        </p:sp>
        <p:sp>
          <p:nvSpPr>
            <p:cNvPr id="31" name="TextBox 25">
              <a:extLst>
                <a:ext uri="{FF2B5EF4-FFF2-40B4-BE49-F238E27FC236}">
                  <a16:creationId xmlns:a16="http://schemas.microsoft.com/office/drawing/2014/main" id="{8D869E0C-D13D-22AC-40B8-43B77A9648A0}"/>
                </a:ext>
              </a:extLst>
            </p:cNvPr>
            <p:cNvSpPr txBox="1"/>
            <p:nvPr/>
          </p:nvSpPr>
          <p:spPr>
            <a:xfrm>
              <a:off x="10206680" y="5059256"/>
              <a:ext cx="1205793" cy="2503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400" b="1">
                  <a:solidFill>
                    <a:srgbClr val="1EABDA"/>
                  </a:solidFill>
                  <a:latin typeface="Shantell Sans"/>
                </a:rPr>
                <a:t>Distil-Whisper</a:t>
              </a:r>
            </a:p>
          </p:txBody>
        </p:sp>
        <p:sp>
          <p:nvSpPr>
            <p:cNvPr id="32" name="TextBox 26">
              <a:extLst>
                <a:ext uri="{FF2B5EF4-FFF2-40B4-BE49-F238E27FC236}">
                  <a16:creationId xmlns:a16="http://schemas.microsoft.com/office/drawing/2014/main" id="{45EE5883-A7E4-47F5-B29D-08C369B1EFCB}"/>
                </a:ext>
              </a:extLst>
            </p:cNvPr>
            <p:cNvSpPr txBox="1"/>
            <p:nvPr/>
          </p:nvSpPr>
          <p:spPr>
            <a:xfrm>
              <a:off x="6943170" y="5365791"/>
              <a:ext cx="838042" cy="100134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sz="1400" b="0">
                  <a:solidFill>
                    <a:srgbClr val="484848"/>
                  </a:solidFill>
                  <a:latin typeface="Shantell Sans"/>
                </a:rPr>
                <a:t>Facilitates
natural
language
processing</a:t>
              </a: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id="{88035FC7-161E-7B90-FA24-4466D925F7A7}"/>
                </a:ext>
              </a:extLst>
            </p:cNvPr>
            <p:cNvSpPr txBox="1"/>
            <p:nvPr/>
          </p:nvSpPr>
          <p:spPr>
            <a:xfrm>
              <a:off x="10206680" y="1993908"/>
              <a:ext cx="1118384" cy="5006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400" b="1">
                  <a:solidFill>
                    <a:srgbClr val="3CC583"/>
                  </a:solidFill>
                  <a:latin typeface="Shantell Sans"/>
                </a:rPr>
                <a:t>Python with
FastAPI</a:t>
              </a:r>
            </a:p>
          </p:txBody>
        </p:sp>
        <p:sp>
          <p:nvSpPr>
            <p:cNvPr id="34" name="Rounded Rectangle 28">
              <a:extLst>
                <a:ext uri="{FF2B5EF4-FFF2-40B4-BE49-F238E27FC236}">
                  <a16:creationId xmlns:a16="http://schemas.microsoft.com/office/drawing/2014/main" id="{320C32A7-BC4D-0D5F-9B18-889012FCE884}"/>
                </a:ext>
              </a:extLst>
            </p:cNvPr>
            <p:cNvSpPr/>
            <p:nvPr/>
          </p:nvSpPr>
          <p:spPr>
            <a:xfrm>
              <a:off x="8154994" y="2726185"/>
              <a:ext cx="382106" cy="319320"/>
            </a:xfrm>
            <a:custGeom>
              <a:avLst/>
              <a:gdLst/>
              <a:ahLst/>
              <a:cxnLst/>
              <a:rect l="0" t="0" r="0" b="0"/>
              <a:pathLst>
                <a:path w="421934" h="343972">
                  <a:moveTo>
                    <a:pt x="52465" y="293474"/>
                  </a:moveTo>
                  <a:cubicBezTo>
                    <a:pt x="21596" y="269025"/>
                    <a:pt x="2683" y="232521"/>
                    <a:pt x="513" y="193203"/>
                  </a:cubicBezTo>
                  <a:cubicBezTo>
                    <a:pt x="351" y="190671"/>
                    <a:pt x="1245" y="188184"/>
                    <a:pt x="2983" y="186335"/>
                  </a:cubicBezTo>
                  <a:cubicBezTo>
                    <a:pt x="4721" y="184485"/>
                    <a:pt x="7148" y="183439"/>
                    <a:pt x="9685" y="183444"/>
                  </a:cubicBezTo>
                  <a:lnTo>
                    <a:pt x="110268" y="183444"/>
                  </a:lnTo>
                  <a:cubicBezTo>
                    <a:pt x="135602" y="183444"/>
                    <a:pt x="156129" y="194799"/>
                    <a:pt x="156129" y="220225"/>
                  </a:cubicBezTo>
                  <a:lnTo>
                    <a:pt x="412529" y="220225"/>
                  </a:lnTo>
                  <a:cubicBezTo>
                    <a:pt x="415112" y="220214"/>
                    <a:pt x="417579" y="221293"/>
                    <a:pt x="419325" y="223196"/>
                  </a:cubicBezTo>
                  <a:cubicBezTo>
                    <a:pt x="421071" y="225099"/>
                    <a:pt x="421934" y="227650"/>
                    <a:pt x="421702" y="230222"/>
                  </a:cubicBezTo>
                  <a:cubicBezTo>
                    <a:pt x="419589" y="253471"/>
                    <a:pt x="410110" y="275438"/>
                    <a:pt x="394644" y="292924"/>
                  </a:cubicBezTo>
                  <a:moveTo>
                    <a:pt x="110268" y="183444"/>
                  </a:moveTo>
                  <a:lnTo>
                    <a:pt x="110268" y="82550"/>
                  </a:lnTo>
                  <a:cubicBezTo>
                    <a:pt x="110268" y="77484"/>
                    <a:pt x="114374" y="73377"/>
                    <a:pt x="119440" y="73377"/>
                  </a:cubicBezTo>
                  <a:lnTo>
                    <a:pt x="201990" y="73377"/>
                  </a:lnTo>
                  <a:cubicBezTo>
                    <a:pt x="227324" y="73377"/>
                    <a:pt x="247851" y="103077"/>
                    <a:pt x="247851" y="128411"/>
                  </a:cubicBezTo>
                  <a:lnTo>
                    <a:pt x="367090" y="128411"/>
                  </a:lnTo>
                  <a:lnTo>
                    <a:pt x="367090" y="220133"/>
                  </a:lnTo>
                  <a:moveTo>
                    <a:pt x="146957" y="73377"/>
                  </a:moveTo>
                  <a:lnTo>
                    <a:pt x="146957" y="9172"/>
                  </a:lnTo>
                  <a:cubicBezTo>
                    <a:pt x="146957" y="4106"/>
                    <a:pt x="151063" y="0"/>
                    <a:pt x="156129" y="0"/>
                  </a:cubicBezTo>
                  <a:lnTo>
                    <a:pt x="229507" y="0"/>
                  </a:lnTo>
                  <a:cubicBezTo>
                    <a:pt x="234573" y="0"/>
                    <a:pt x="238679" y="4106"/>
                    <a:pt x="238679" y="9172"/>
                  </a:cubicBezTo>
                  <a:lnTo>
                    <a:pt x="238679" y="97574"/>
                  </a:lnTo>
                  <a:moveTo>
                    <a:pt x="238679" y="36688"/>
                  </a:moveTo>
                  <a:lnTo>
                    <a:pt x="146957" y="36688"/>
                  </a:lnTo>
                  <a:moveTo>
                    <a:pt x="367090" y="128411"/>
                  </a:moveTo>
                  <a:lnTo>
                    <a:pt x="385435" y="128411"/>
                  </a:lnTo>
                  <a:moveTo>
                    <a:pt x="110268" y="110066"/>
                  </a:moveTo>
                  <a:lnTo>
                    <a:pt x="183646" y="110066"/>
                  </a:lnTo>
                  <a:lnTo>
                    <a:pt x="183646" y="146755"/>
                  </a:lnTo>
                  <a:lnTo>
                    <a:pt x="110268" y="146755"/>
                  </a:lnTo>
                  <a:moveTo>
                    <a:pt x="367090" y="165100"/>
                  </a:moveTo>
                  <a:lnTo>
                    <a:pt x="275368" y="165100"/>
                  </a:lnTo>
                  <a:lnTo>
                    <a:pt x="275368" y="128411"/>
                  </a:lnTo>
                  <a:moveTo>
                    <a:pt x="330401" y="128502"/>
                  </a:moveTo>
                  <a:lnTo>
                    <a:pt x="330401" y="165191"/>
                  </a:lnTo>
                  <a:moveTo>
                    <a:pt x="415831" y="256913"/>
                  </a:moveTo>
                  <a:lnTo>
                    <a:pt x="20233" y="256913"/>
                  </a:lnTo>
                  <a:moveTo>
                    <a:pt x="421922" y="343738"/>
                  </a:moveTo>
                  <a:cubicBezTo>
                    <a:pt x="420417" y="343884"/>
                    <a:pt x="418877" y="343958"/>
                    <a:pt x="417336" y="343958"/>
                  </a:cubicBezTo>
                  <a:cubicBezTo>
                    <a:pt x="400536" y="343972"/>
                    <a:pt x="384924" y="335298"/>
                    <a:pt x="376061" y="321027"/>
                  </a:cubicBezTo>
                  <a:cubicBezTo>
                    <a:pt x="367187" y="335288"/>
                    <a:pt x="351581" y="343958"/>
                    <a:pt x="334786" y="343958"/>
                  </a:cubicBezTo>
                  <a:cubicBezTo>
                    <a:pt x="317990" y="343958"/>
                    <a:pt x="302384" y="335288"/>
                    <a:pt x="293511" y="321027"/>
                  </a:cubicBezTo>
                  <a:cubicBezTo>
                    <a:pt x="284637" y="335288"/>
                    <a:pt x="269031" y="343958"/>
                    <a:pt x="252236" y="343958"/>
                  </a:cubicBezTo>
                  <a:cubicBezTo>
                    <a:pt x="235440" y="343958"/>
                    <a:pt x="219834" y="335288"/>
                    <a:pt x="210961" y="321027"/>
                  </a:cubicBezTo>
                  <a:cubicBezTo>
                    <a:pt x="202087" y="335288"/>
                    <a:pt x="186481" y="343958"/>
                    <a:pt x="169686" y="343958"/>
                  </a:cubicBezTo>
                  <a:cubicBezTo>
                    <a:pt x="152890" y="343958"/>
                    <a:pt x="137284" y="335288"/>
                    <a:pt x="128411" y="321027"/>
                  </a:cubicBezTo>
                  <a:cubicBezTo>
                    <a:pt x="119537" y="335288"/>
                    <a:pt x="103931" y="343958"/>
                    <a:pt x="87136" y="343958"/>
                  </a:cubicBezTo>
                  <a:cubicBezTo>
                    <a:pt x="70340" y="343958"/>
                    <a:pt x="54734" y="335288"/>
                    <a:pt x="45861" y="321027"/>
                  </a:cubicBezTo>
                  <a:cubicBezTo>
                    <a:pt x="36997" y="335298"/>
                    <a:pt x="21385" y="343972"/>
                    <a:pt x="4586" y="343958"/>
                  </a:cubicBezTo>
                  <a:cubicBezTo>
                    <a:pt x="3045" y="343958"/>
                    <a:pt x="1504" y="343958"/>
                    <a:pt x="0" y="343738"/>
                  </a:cubicBezTo>
                </a:path>
              </a:pathLst>
            </a:custGeom>
            <a:noFill/>
            <a:ln w="13758">
              <a:solidFill>
                <a:srgbClr val="DE8431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5" name="Rounded Rectangle 29">
              <a:extLst>
                <a:ext uri="{FF2B5EF4-FFF2-40B4-BE49-F238E27FC236}">
                  <a16:creationId xmlns:a16="http://schemas.microsoft.com/office/drawing/2014/main" id="{478B7A14-BB2F-5B87-3E94-346E0D6C07B3}"/>
                </a:ext>
              </a:extLst>
            </p:cNvPr>
            <p:cNvSpPr/>
            <p:nvPr/>
          </p:nvSpPr>
          <p:spPr>
            <a:xfrm>
              <a:off x="9450795" y="2687868"/>
              <a:ext cx="382095" cy="391683"/>
            </a:xfrm>
            <a:custGeom>
              <a:avLst/>
              <a:gdLst/>
              <a:ahLst/>
              <a:cxnLst/>
              <a:rect l="0" t="0" r="0" b="0"/>
              <a:pathLst>
                <a:path w="421922" h="421922">
                  <a:moveTo>
                    <a:pt x="0" y="0"/>
                  </a:moveTo>
                  <a:lnTo>
                    <a:pt x="421922" y="0"/>
                  </a:lnTo>
                  <a:lnTo>
                    <a:pt x="421922" y="421922"/>
                  </a:lnTo>
                  <a:lnTo>
                    <a:pt x="0" y="421922"/>
                  </a:lnTo>
                  <a:close/>
                  <a:moveTo>
                    <a:pt x="45861" y="357716"/>
                  </a:moveTo>
                  <a:lnTo>
                    <a:pt x="192616" y="357716"/>
                  </a:lnTo>
                  <a:moveTo>
                    <a:pt x="55033" y="220133"/>
                  </a:moveTo>
                  <a:lnTo>
                    <a:pt x="55033" y="64205"/>
                  </a:lnTo>
                  <a:moveTo>
                    <a:pt x="155927" y="110066"/>
                  </a:moveTo>
                  <a:cubicBezTo>
                    <a:pt x="155927" y="84738"/>
                    <a:pt x="135395" y="64205"/>
                    <a:pt x="110066" y="64205"/>
                  </a:cubicBezTo>
                  <a:lnTo>
                    <a:pt x="55033" y="64205"/>
                  </a:lnTo>
                  <a:lnTo>
                    <a:pt x="55033" y="155927"/>
                  </a:lnTo>
                  <a:lnTo>
                    <a:pt x="110066" y="155927"/>
                  </a:lnTo>
                  <a:cubicBezTo>
                    <a:pt x="135395" y="155927"/>
                    <a:pt x="155927" y="135395"/>
                    <a:pt x="155927" y="110066"/>
                  </a:cubicBezTo>
                  <a:close/>
                  <a:moveTo>
                    <a:pt x="344141" y="86952"/>
                  </a:moveTo>
                  <a:cubicBezTo>
                    <a:pt x="329484" y="72454"/>
                    <a:pt x="309724" y="64286"/>
                    <a:pt x="289108" y="64205"/>
                  </a:cubicBezTo>
                  <a:cubicBezTo>
                    <a:pt x="246050" y="64205"/>
                    <a:pt x="211144" y="99111"/>
                    <a:pt x="211144" y="142169"/>
                  </a:cubicBezTo>
                  <a:cubicBezTo>
                    <a:pt x="211144" y="185227"/>
                    <a:pt x="246050" y="220133"/>
                    <a:pt x="289108" y="220133"/>
                  </a:cubicBezTo>
                  <a:cubicBezTo>
                    <a:pt x="309724" y="220052"/>
                    <a:pt x="329484" y="211884"/>
                    <a:pt x="344141" y="197386"/>
                  </a:cubicBezTo>
                </a:path>
              </a:pathLst>
            </a:custGeom>
            <a:noFill/>
            <a:ln w="13758">
              <a:solidFill>
                <a:srgbClr val="3CC583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6" name="Rounded Rectangle 30">
              <a:extLst>
                <a:ext uri="{FF2B5EF4-FFF2-40B4-BE49-F238E27FC236}">
                  <a16:creationId xmlns:a16="http://schemas.microsoft.com/office/drawing/2014/main" id="{D36D2175-B111-D82C-EC50-99D918B2B4ED}"/>
                </a:ext>
              </a:extLst>
            </p:cNvPr>
            <p:cNvSpPr/>
            <p:nvPr/>
          </p:nvSpPr>
          <p:spPr>
            <a:xfrm>
              <a:off x="8611847" y="3615989"/>
              <a:ext cx="764190" cy="783366"/>
            </a:xfrm>
            <a:custGeom>
              <a:avLst/>
              <a:gdLst/>
              <a:ahLst/>
              <a:cxnLst/>
              <a:rect l="0" t="0" r="0" b="0"/>
              <a:pathLst>
                <a:path w="843844" h="843844">
                  <a:moveTo>
                    <a:pt x="576712" y="212979"/>
                  </a:moveTo>
                  <a:cubicBezTo>
                    <a:pt x="606373" y="213804"/>
                    <a:pt x="630223" y="237654"/>
                    <a:pt x="631048" y="267315"/>
                  </a:cubicBezTo>
                  <a:moveTo>
                    <a:pt x="574547" y="106507"/>
                  </a:moveTo>
                  <a:cubicBezTo>
                    <a:pt x="663468" y="108984"/>
                    <a:pt x="734969" y="180486"/>
                    <a:pt x="737446" y="269406"/>
                  </a:cubicBezTo>
                  <a:moveTo>
                    <a:pt x="574547" y="106507"/>
                  </a:moveTo>
                  <a:cubicBezTo>
                    <a:pt x="663468" y="108984"/>
                    <a:pt x="734969" y="180486"/>
                    <a:pt x="737446" y="269406"/>
                  </a:cubicBezTo>
                  <a:moveTo>
                    <a:pt x="843844" y="271497"/>
                  </a:moveTo>
                  <a:cubicBezTo>
                    <a:pt x="839679" y="123313"/>
                    <a:pt x="720531" y="4164"/>
                    <a:pt x="572346" y="0"/>
                  </a:cubicBezTo>
                  <a:moveTo>
                    <a:pt x="572346" y="0"/>
                  </a:moveTo>
                  <a:cubicBezTo>
                    <a:pt x="720531" y="4164"/>
                    <a:pt x="839679" y="123313"/>
                    <a:pt x="843844" y="271497"/>
                  </a:cubicBezTo>
                  <a:moveTo>
                    <a:pt x="146755" y="293511"/>
                  </a:moveTo>
                  <a:lnTo>
                    <a:pt x="513644" y="293511"/>
                  </a:lnTo>
                  <a:cubicBezTo>
                    <a:pt x="513644" y="293511"/>
                    <a:pt x="550333" y="293511"/>
                    <a:pt x="550333" y="330200"/>
                  </a:cubicBezTo>
                  <a:lnTo>
                    <a:pt x="550333" y="697088"/>
                  </a:lnTo>
                  <a:cubicBezTo>
                    <a:pt x="550333" y="697088"/>
                    <a:pt x="550333" y="733777"/>
                    <a:pt x="513644" y="733777"/>
                  </a:cubicBezTo>
                  <a:lnTo>
                    <a:pt x="146755" y="733777"/>
                  </a:lnTo>
                  <a:cubicBezTo>
                    <a:pt x="146755" y="733777"/>
                    <a:pt x="110066" y="733777"/>
                    <a:pt x="110066" y="697088"/>
                  </a:cubicBezTo>
                  <a:lnTo>
                    <a:pt x="110066" y="330200"/>
                  </a:lnTo>
                  <a:cubicBezTo>
                    <a:pt x="110066" y="330200"/>
                    <a:pt x="110066" y="293511"/>
                    <a:pt x="146755" y="293511"/>
                  </a:cubicBezTo>
                  <a:moveTo>
                    <a:pt x="330200" y="733777"/>
                  </a:moveTo>
                  <a:lnTo>
                    <a:pt x="330200" y="843844"/>
                  </a:lnTo>
                  <a:moveTo>
                    <a:pt x="476955" y="733777"/>
                  </a:moveTo>
                  <a:lnTo>
                    <a:pt x="476955" y="843844"/>
                  </a:lnTo>
                  <a:moveTo>
                    <a:pt x="476955" y="183444"/>
                  </a:moveTo>
                  <a:lnTo>
                    <a:pt x="476955" y="293511"/>
                  </a:lnTo>
                  <a:moveTo>
                    <a:pt x="330200" y="183444"/>
                  </a:moveTo>
                  <a:lnTo>
                    <a:pt x="330200" y="293511"/>
                  </a:lnTo>
                  <a:moveTo>
                    <a:pt x="183444" y="733777"/>
                  </a:moveTo>
                  <a:lnTo>
                    <a:pt x="183444" y="843844"/>
                  </a:lnTo>
                  <a:moveTo>
                    <a:pt x="183444" y="183444"/>
                  </a:moveTo>
                  <a:lnTo>
                    <a:pt x="183444" y="293511"/>
                  </a:lnTo>
                  <a:moveTo>
                    <a:pt x="550333" y="660400"/>
                  </a:moveTo>
                  <a:lnTo>
                    <a:pt x="660400" y="660400"/>
                  </a:lnTo>
                  <a:moveTo>
                    <a:pt x="110066" y="513644"/>
                  </a:moveTo>
                  <a:lnTo>
                    <a:pt x="0" y="513644"/>
                  </a:lnTo>
                  <a:moveTo>
                    <a:pt x="660400" y="513644"/>
                  </a:moveTo>
                  <a:lnTo>
                    <a:pt x="550333" y="513644"/>
                  </a:lnTo>
                  <a:moveTo>
                    <a:pt x="110066" y="366888"/>
                  </a:moveTo>
                  <a:lnTo>
                    <a:pt x="0" y="366888"/>
                  </a:lnTo>
                  <a:moveTo>
                    <a:pt x="110066" y="660400"/>
                  </a:moveTo>
                  <a:lnTo>
                    <a:pt x="0" y="660400"/>
                  </a:lnTo>
                  <a:moveTo>
                    <a:pt x="256822" y="366888"/>
                  </a:moveTo>
                  <a:cubicBezTo>
                    <a:pt x="183444" y="366888"/>
                    <a:pt x="183444" y="440266"/>
                    <a:pt x="183444" y="440266"/>
                  </a:cubicBezTo>
                  <a:lnTo>
                    <a:pt x="183444" y="587022"/>
                  </a:lnTo>
                  <a:cubicBezTo>
                    <a:pt x="183444" y="660400"/>
                    <a:pt x="256822" y="660400"/>
                    <a:pt x="256822" y="660400"/>
                  </a:cubicBezTo>
                  <a:lnTo>
                    <a:pt x="403577" y="660400"/>
                  </a:lnTo>
                  <a:cubicBezTo>
                    <a:pt x="476955" y="660400"/>
                    <a:pt x="476955" y="587022"/>
                    <a:pt x="476955" y="587022"/>
                  </a:cubicBezTo>
                  <a:lnTo>
                    <a:pt x="476955" y="440266"/>
                  </a:lnTo>
                  <a:cubicBezTo>
                    <a:pt x="476955" y="366888"/>
                    <a:pt x="403577" y="366888"/>
                    <a:pt x="403577" y="366888"/>
                  </a:cubicBezTo>
                  <a:lnTo>
                    <a:pt x="256822" y="366888"/>
                  </a:lnTo>
                </a:path>
              </a:pathLst>
            </a:custGeom>
            <a:noFill/>
            <a:ln w="13758">
              <a:solidFill>
                <a:srgbClr val="969696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7" name="Rounded Rectangle 31">
              <a:extLst>
                <a:ext uri="{FF2B5EF4-FFF2-40B4-BE49-F238E27FC236}">
                  <a16:creationId xmlns:a16="http://schemas.microsoft.com/office/drawing/2014/main" id="{3DCEEC27-F35E-4D5F-5067-F47C54F26E42}"/>
                </a:ext>
              </a:extLst>
            </p:cNvPr>
            <p:cNvSpPr/>
            <p:nvPr/>
          </p:nvSpPr>
          <p:spPr>
            <a:xfrm>
              <a:off x="7548626" y="3812545"/>
              <a:ext cx="299031" cy="391683"/>
            </a:xfrm>
            <a:custGeom>
              <a:avLst/>
              <a:gdLst/>
              <a:ahLst/>
              <a:cxnLst/>
              <a:rect l="0" t="0" r="0" b="0"/>
              <a:pathLst>
                <a:path w="330200" h="421922">
                  <a:moveTo>
                    <a:pt x="128411" y="128411"/>
                  </a:moveTo>
                  <a:lnTo>
                    <a:pt x="128411" y="36688"/>
                  </a:lnTo>
                  <a:moveTo>
                    <a:pt x="165100" y="36688"/>
                  </a:moveTo>
                  <a:lnTo>
                    <a:pt x="165100" y="67874"/>
                  </a:lnTo>
                  <a:cubicBezTo>
                    <a:pt x="165112" y="89420"/>
                    <a:pt x="171494" y="110482"/>
                    <a:pt x="183444" y="128411"/>
                  </a:cubicBezTo>
                  <a:cubicBezTo>
                    <a:pt x="195394" y="110482"/>
                    <a:pt x="201776" y="89420"/>
                    <a:pt x="201788" y="67874"/>
                  </a:cubicBezTo>
                  <a:lnTo>
                    <a:pt x="201788" y="36688"/>
                  </a:lnTo>
                  <a:moveTo>
                    <a:pt x="55033" y="36688"/>
                  </a:moveTo>
                  <a:lnTo>
                    <a:pt x="55033" y="110066"/>
                  </a:lnTo>
                  <a:cubicBezTo>
                    <a:pt x="55033" y="120198"/>
                    <a:pt x="63246" y="128411"/>
                    <a:pt x="73377" y="128411"/>
                  </a:cubicBezTo>
                  <a:lnTo>
                    <a:pt x="91722" y="128411"/>
                  </a:lnTo>
                  <a:moveTo>
                    <a:pt x="275166" y="36688"/>
                  </a:moveTo>
                  <a:lnTo>
                    <a:pt x="256822" y="36688"/>
                  </a:lnTo>
                  <a:cubicBezTo>
                    <a:pt x="246690" y="36688"/>
                    <a:pt x="238477" y="44901"/>
                    <a:pt x="238477" y="55033"/>
                  </a:cubicBezTo>
                  <a:lnTo>
                    <a:pt x="238477" y="110066"/>
                  </a:lnTo>
                  <a:cubicBezTo>
                    <a:pt x="238477" y="120198"/>
                    <a:pt x="246690" y="128411"/>
                    <a:pt x="256822" y="128411"/>
                  </a:cubicBezTo>
                  <a:lnTo>
                    <a:pt x="275166" y="128411"/>
                  </a:lnTo>
                  <a:moveTo>
                    <a:pt x="238477" y="91722"/>
                  </a:moveTo>
                  <a:lnTo>
                    <a:pt x="275166" y="91722"/>
                  </a:lnTo>
                  <a:moveTo>
                    <a:pt x="18344" y="0"/>
                  </a:moveTo>
                  <a:lnTo>
                    <a:pt x="311855" y="0"/>
                  </a:lnTo>
                  <a:cubicBezTo>
                    <a:pt x="311855" y="0"/>
                    <a:pt x="330200" y="0"/>
                    <a:pt x="330200" y="18344"/>
                  </a:cubicBezTo>
                  <a:lnTo>
                    <a:pt x="330200" y="403577"/>
                  </a:lnTo>
                  <a:cubicBezTo>
                    <a:pt x="330200" y="403577"/>
                    <a:pt x="330200" y="421922"/>
                    <a:pt x="311855" y="421922"/>
                  </a:cubicBezTo>
                  <a:lnTo>
                    <a:pt x="18344" y="421922"/>
                  </a:lnTo>
                  <a:cubicBezTo>
                    <a:pt x="18344" y="421922"/>
                    <a:pt x="0" y="421922"/>
                    <a:pt x="0" y="403577"/>
                  </a:cubicBezTo>
                  <a:lnTo>
                    <a:pt x="0" y="18344"/>
                  </a:lnTo>
                  <a:cubicBezTo>
                    <a:pt x="0" y="18344"/>
                    <a:pt x="0" y="0"/>
                    <a:pt x="18344" y="0"/>
                  </a:cubicBezTo>
                  <a:moveTo>
                    <a:pt x="45861" y="201788"/>
                  </a:moveTo>
                  <a:cubicBezTo>
                    <a:pt x="45861" y="211920"/>
                    <a:pt x="54074" y="220133"/>
                    <a:pt x="64205" y="220133"/>
                  </a:cubicBezTo>
                  <a:cubicBezTo>
                    <a:pt x="74336" y="220133"/>
                    <a:pt x="82550" y="211920"/>
                    <a:pt x="82550" y="201788"/>
                  </a:cubicBezTo>
                  <a:cubicBezTo>
                    <a:pt x="82550" y="191657"/>
                    <a:pt x="74336" y="183444"/>
                    <a:pt x="64205" y="183444"/>
                  </a:cubicBezTo>
                  <a:cubicBezTo>
                    <a:pt x="54074" y="183444"/>
                    <a:pt x="45861" y="191657"/>
                    <a:pt x="45861" y="201788"/>
                  </a:cubicBezTo>
                  <a:moveTo>
                    <a:pt x="119238" y="183444"/>
                  </a:moveTo>
                  <a:lnTo>
                    <a:pt x="256822" y="183444"/>
                  </a:lnTo>
                  <a:moveTo>
                    <a:pt x="119238" y="220133"/>
                  </a:moveTo>
                  <a:lnTo>
                    <a:pt x="192616" y="220133"/>
                  </a:lnTo>
                  <a:moveTo>
                    <a:pt x="45861" y="293511"/>
                  </a:moveTo>
                  <a:cubicBezTo>
                    <a:pt x="45861" y="303642"/>
                    <a:pt x="54074" y="311855"/>
                    <a:pt x="64205" y="311855"/>
                  </a:cubicBezTo>
                  <a:cubicBezTo>
                    <a:pt x="74336" y="311855"/>
                    <a:pt x="82550" y="303642"/>
                    <a:pt x="82550" y="293511"/>
                  </a:cubicBezTo>
                  <a:cubicBezTo>
                    <a:pt x="82550" y="283379"/>
                    <a:pt x="74336" y="275166"/>
                    <a:pt x="64205" y="275166"/>
                  </a:cubicBezTo>
                  <a:cubicBezTo>
                    <a:pt x="54074" y="275166"/>
                    <a:pt x="45861" y="283379"/>
                    <a:pt x="45861" y="293511"/>
                  </a:cubicBezTo>
                  <a:moveTo>
                    <a:pt x="119238" y="275166"/>
                  </a:moveTo>
                  <a:lnTo>
                    <a:pt x="220133" y="275166"/>
                  </a:lnTo>
                  <a:moveTo>
                    <a:pt x="119238" y="311855"/>
                  </a:moveTo>
                  <a:lnTo>
                    <a:pt x="238477" y="311855"/>
                  </a:lnTo>
                  <a:moveTo>
                    <a:pt x="0" y="366888"/>
                  </a:moveTo>
                  <a:lnTo>
                    <a:pt x="330200" y="366888"/>
                  </a:lnTo>
                  <a:moveTo>
                    <a:pt x="275166" y="366888"/>
                  </a:moveTo>
                  <a:lnTo>
                    <a:pt x="275166" y="421922"/>
                  </a:lnTo>
                </a:path>
              </a:pathLst>
            </a:custGeom>
            <a:noFill/>
            <a:ln w="13758">
              <a:solidFill>
                <a:srgbClr val="DE58A9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8" name="Rounded Rectangle 32">
              <a:extLst>
                <a:ext uri="{FF2B5EF4-FFF2-40B4-BE49-F238E27FC236}">
                  <a16:creationId xmlns:a16="http://schemas.microsoft.com/office/drawing/2014/main" id="{71E5B32E-6024-0C98-F5B2-1CC4DEEB59CE}"/>
                </a:ext>
              </a:extLst>
            </p:cNvPr>
            <p:cNvSpPr/>
            <p:nvPr/>
          </p:nvSpPr>
          <p:spPr>
            <a:xfrm>
              <a:off x="10053323" y="3812152"/>
              <a:ext cx="385936" cy="399100"/>
            </a:xfrm>
            <a:custGeom>
              <a:avLst/>
              <a:gdLst/>
              <a:ahLst/>
              <a:cxnLst/>
              <a:rect l="0" t="0" r="0" b="0"/>
              <a:pathLst>
                <a:path w="426163" h="429911">
                  <a:moveTo>
                    <a:pt x="104585" y="220335"/>
                  </a:moveTo>
                  <a:cubicBezTo>
                    <a:pt x="52538" y="220609"/>
                    <a:pt x="9240" y="260430"/>
                    <a:pt x="4620" y="312272"/>
                  </a:cubicBezTo>
                  <a:cubicBezTo>
                    <a:pt x="0" y="364115"/>
                    <a:pt x="35573" y="410964"/>
                    <a:pt x="86751" y="420438"/>
                  </a:cubicBezTo>
                  <a:cubicBezTo>
                    <a:pt x="137930" y="429911"/>
                    <a:pt x="187916" y="398900"/>
                    <a:pt x="202159" y="348838"/>
                  </a:cubicBezTo>
                  <a:lnTo>
                    <a:pt x="224411" y="348838"/>
                  </a:lnTo>
                  <a:lnTo>
                    <a:pt x="242755" y="366559"/>
                  </a:lnTo>
                  <a:lnTo>
                    <a:pt x="261100" y="348930"/>
                  </a:lnTo>
                  <a:lnTo>
                    <a:pt x="279444" y="348930"/>
                  </a:lnTo>
                  <a:lnTo>
                    <a:pt x="297880" y="366431"/>
                  </a:lnTo>
                  <a:lnTo>
                    <a:pt x="316133" y="348930"/>
                  </a:lnTo>
                  <a:lnTo>
                    <a:pt x="343650" y="348802"/>
                  </a:lnTo>
                  <a:lnTo>
                    <a:pt x="371130" y="320038"/>
                  </a:lnTo>
                  <a:lnTo>
                    <a:pt x="343393" y="293713"/>
                  </a:lnTo>
                  <a:lnTo>
                    <a:pt x="201902" y="293713"/>
                  </a:lnTo>
                  <a:cubicBezTo>
                    <a:pt x="189484" y="250270"/>
                    <a:pt x="149769" y="220324"/>
                    <a:pt x="104585" y="220335"/>
                  </a:cubicBezTo>
                  <a:close/>
                  <a:moveTo>
                    <a:pt x="40838" y="321230"/>
                  </a:moveTo>
                  <a:cubicBezTo>
                    <a:pt x="40838" y="306033"/>
                    <a:pt x="53158" y="293713"/>
                    <a:pt x="68355" y="293713"/>
                  </a:cubicBezTo>
                  <a:cubicBezTo>
                    <a:pt x="83552" y="293713"/>
                    <a:pt x="95871" y="306033"/>
                    <a:pt x="95871" y="321230"/>
                  </a:cubicBezTo>
                  <a:cubicBezTo>
                    <a:pt x="95871" y="336427"/>
                    <a:pt x="83552" y="348747"/>
                    <a:pt x="68355" y="348747"/>
                  </a:cubicBezTo>
                  <a:cubicBezTo>
                    <a:pt x="53158" y="348747"/>
                    <a:pt x="40838" y="336427"/>
                    <a:pt x="40838" y="321230"/>
                  </a:cubicBezTo>
                  <a:close/>
                  <a:moveTo>
                    <a:pt x="407819" y="311599"/>
                  </a:moveTo>
                  <a:cubicBezTo>
                    <a:pt x="417950" y="311599"/>
                    <a:pt x="426163" y="303386"/>
                    <a:pt x="426163" y="293255"/>
                  </a:cubicBezTo>
                  <a:lnTo>
                    <a:pt x="426163" y="146958"/>
                  </a:lnTo>
                  <a:cubicBezTo>
                    <a:pt x="426113" y="136862"/>
                    <a:pt x="417914" y="128705"/>
                    <a:pt x="407819" y="128705"/>
                  </a:cubicBezTo>
                  <a:lnTo>
                    <a:pt x="206030" y="128540"/>
                  </a:lnTo>
                  <a:cubicBezTo>
                    <a:pt x="195898" y="128540"/>
                    <a:pt x="187685" y="136753"/>
                    <a:pt x="187685" y="146884"/>
                  </a:cubicBezTo>
                  <a:lnTo>
                    <a:pt x="187685" y="202450"/>
                  </a:lnTo>
                  <a:moveTo>
                    <a:pt x="224484" y="128613"/>
                  </a:moveTo>
                  <a:lnTo>
                    <a:pt x="224374" y="83119"/>
                  </a:lnTo>
                  <a:cubicBezTo>
                    <a:pt x="224172" y="37528"/>
                    <a:pt x="260966" y="405"/>
                    <a:pt x="306557" y="202"/>
                  </a:cubicBezTo>
                  <a:cubicBezTo>
                    <a:pt x="352148" y="0"/>
                    <a:pt x="389272" y="36794"/>
                    <a:pt x="389474" y="82385"/>
                  </a:cubicBezTo>
                  <a:lnTo>
                    <a:pt x="389676" y="128613"/>
                  </a:lnTo>
                  <a:moveTo>
                    <a:pt x="279408" y="211163"/>
                  </a:moveTo>
                  <a:cubicBezTo>
                    <a:pt x="279408" y="226360"/>
                    <a:pt x="291727" y="238680"/>
                    <a:pt x="306924" y="238680"/>
                  </a:cubicBezTo>
                  <a:cubicBezTo>
                    <a:pt x="322121" y="238680"/>
                    <a:pt x="334441" y="226360"/>
                    <a:pt x="334441" y="211163"/>
                  </a:cubicBezTo>
                  <a:cubicBezTo>
                    <a:pt x="334441" y="195966"/>
                    <a:pt x="322121" y="183647"/>
                    <a:pt x="306924" y="183647"/>
                  </a:cubicBezTo>
                  <a:cubicBezTo>
                    <a:pt x="291727" y="183647"/>
                    <a:pt x="279408" y="195966"/>
                    <a:pt x="279408" y="211163"/>
                  </a:cubicBezTo>
                  <a:close/>
                </a:path>
              </a:pathLst>
            </a:custGeom>
            <a:noFill/>
            <a:ln w="13758">
              <a:solidFill>
                <a:srgbClr val="92BD39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9" name="Rounded Rectangle 33">
              <a:extLst>
                <a:ext uri="{FF2B5EF4-FFF2-40B4-BE49-F238E27FC236}">
                  <a16:creationId xmlns:a16="http://schemas.microsoft.com/office/drawing/2014/main" id="{16F2CBEE-DC55-8297-6186-B2105572E174}"/>
                </a:ext>
              </a:extLst>
            </p:cNvPr>
            <p:cNvSpPr/>
            <p:nvPr/>
          </p:nvSpPr>
          <p:spPr>
            <a:xfrm>
              <a:off x="8146688" y="4927276"/>
              <a:ext cx="390401" cy="400198"/>
            </a:xfrm>
            <a:custGeom>
              <a:avLst/>
              <a:gdLst/>
              <a:ahLst/>
              <a:cxnLst/>
              <a:rect l="0" t="0" r="0" b="0"/>
              <a:pathLst>
                <a:path w="431094" h="431094">
                  <a:moveTo>
                    <a:pt x="0" y="0"/>
                  </a:moveTo>
                  <a:moveTo>
                    <a:pt x="308388" y="310204"/>
                  </a:moveTo>
                  <a:lnTo>
                    <a:pt x="247118" y="343187"/>
                  </a:lnTo>
                  <a:moveTo>
                    <a:pt x="339372" y="172712"/>
                  </a:moveTo>
                  <a:lnTo>
                    <a:pt x="339372" y="267572"/>
                  </a:lnTo>
                  <a:moveTo>
                    <a:pt x="247118" y="97097"/>
                  </a:moveTo>
                  <a:lnTo>
                    <a:pt x="308333" y="130043"/>
                  </a:lnTo>
                  <a:moveTo>
                    <a:pt x="192616" y="91722"/>
                  </a:moveTo>
                  <a:cubicBezTo>
                    <a:pt x="192616" y="106919"/>
                    <a:pt x="204936" y="119238"/>
                    <a:pt x="220133" y="119238"/>
                  </a:cubicBezTo>
                  <a:cubicBezTo>
                    <a:pt x="235330" y="119238"/>
                    <a:pt x="247650" y="106919"/>
                    <a:pt x="247650" y="91722"/>
                  </a:cubicBezTo>
                  <a:cubicBezTo>
                    <a:pt x="247650" y="76525"/>
                    <a:pt x="235330" y="64205"/>
                    <a:pt x="220133" y="64205"/>
                  </a:cubicBezTo>
                  <a:cubicBezTo>
                    <a:pt x="204936" y="64205"/>
                    <a:pt x="192616" y="76525"/>
                    <a:pt x="192616" y="91722"/>
                  </a:cubicBezTo>
                  <a:moveTo>
                    <a:pt x="302683" y="293511"/>
                  </a:moveTo>
                  <a:cubicBezTo>
                    <a:pt x="302683" y="308708"/>
                    <a:pt x="315002" y="321027"/>
                    <a:pt x="330200" y="321027"/>
                  </a:cubicBezTo>
                  <a:cubicBezTo>
                    <a:pt x="345397" y="321027"/>
                    <a:pt x="357716" y="308708"/>
                    <a:pt x="357716" y="293511"/>
                  </a:cubicBezTo>
                  <a:cubicBezTo>
                    <a:pt x="357716" y="278314"/>
                    <a:pt x="345397" y="265994"/>
                    <a:pt x="330200" y="265994"/>
                  </a:cubicBezTo>
                  <a:cubicBezTo>
                    <a:pt x="315002" y="265994"/>
                    <a:pt x="302683" y="278314"/>
                    <a:pt x="302683" y="293511"/>
                  </a:cubicBezTo>
                  <a:moveTo>
                    <a:pt x="302683" y="146755"/>
                  </a:moveTo>
                  <a:cubicBezTo>
                    <a:pt x="302683" y="161952"/>
                    <a:pt x="315002" y="174272"/>
                    <a:pt x="330200" y="174272"/>
                  </a:cubicBezTo>
                  <a:cubicBezTo>
                    <a:pt x="345397" y="174272"/>
                    <a:pt x="357716" y="161952"/>
                    <a:pt x="357716" y="146755"/>
                  </a:cubicBezTo>
                  <a:cubicBezTo>
                    <a:pt x="357716" y="131558"/>
                    <a:pt x="345397" y="119238"/>
                    <a:pt x="330200" y="119238"/>
                  </a:cubicBezTo>
                  <a:cubicBezTo>
                    <a:pt x="315002" y="119238"/>
                    <a:pt x="302683" y="131558"/>
                    <a:pt x="302683" y="146755"/>
                  </a:cubicBezTo>
                  <a:moveTo>
                    <a:pt x="0" y="0"/>
                  </a:moveTo>
                  <a:moveTo>
                    <a:pt x="131878" y="310204"/>
                  </a:moveTo>
                  <a:lnTo>
                    <a:pt x="193148" y="343187"/>
                  </a:lnTo>
                  <a:moveTo>
                    <a:pt x="100894" y="172712"/>
                  </a:moveTo>
                  <a:lnTo>
                    <a:pt x="100894" y="267517"/>
                  </a:lnTo>
                  <a:moveTo>
                    <a:pt x="82550" y="293511"/>
                  </a:moveTo>
                  <a:cubicBezTo>
                    <a:pt x="82550" y="308708"/>
                    <a:pt x="94869" y="321027"/>
                    <a:pt x="110066" y="321027"/>
                  </a:cubicBezTo>
                  <a:cubicBezTo>
                    <a:pt x="125263" y="321027"/>
                    <a:pt x="137583" y="308708"/>
                    <a:pt x="137583" y="293511"/>
                  </a:cubicBezTo>
                  <a:cubicBezTo>
                    <a:pt x="137583" y="278314"/>
                    <a:pt x="125263" y="265994"/>
                    <a:pt x="110066" y="265994"/>
                  </a:cubicBezTo>
                  <a:cubicBezTo>
                    <a:pt x="94869" y="265994"/>
                    <a:pt x="82550" y="278314"/>
                    <a:pt x="82550" y="293511"/>
                  </a:cubicBezTo>
                  <a:moveTo>
                    <a:pt x="82550" y="146755"/>
                  </a:moveTo>
                  <a:cubicBezTo>
                    <a:pt x="82550" y="161952"/>
                    <a:pt x="94869" y="174272"/>
                    <a:pt x="110066" y="174272"/>
                  </a:cubicBezTo>
                  <a:cubicBezTo>
                    <a:pt x="125263" y="174272"/>
                    <a:pt x="137583" y="161952"/>
                    <a:pt x="137583" y="146755"/>
                  </a:cubicBezTo>
                  <a:cubicBezTo>
                    <a:pt x="137583" y="131558"/>
                    <a:pt x="125263" y="119238"/>
                    <a:pt x="110066" y="119238"/>
                  </a:cubicBezTo>
                  <a:cubicBezTo>
                    <a:pt x="94869" y="119238"/>
                    <a:pt x="82550" y="131558"/>
                    <a:pt x="82550" y="146755"/>
                  </a:cubicBezTo>
                  <a:moveTo>
                    <a:pt x="192616" y="348544"/>
                  </a:moveTo>
                  <a:cubicBezTo>
                    <a:pt x="192616" y="363741"/>
                    <a:pt x="204936" y="376061"/>
                    <a:pt x="220133" y="376061"/>
                  </a:cubicBezTo>
                  <a:cubicBezTo>
                    <a:pt x="235330" y="376061"/>
                    <a:pt x="247650" y="363741"/>
                    <a:pt x="247650" y="348544"/>
                  </a:cubicBezTo>
                  <a:cubicBezTo>
                    <a:pt x="247650" y="333347"/>
                    <a:pt x="235330" y="321027"/>
                    <a:pt x="220133" y="321027"/>
                  </a:cubicBezTo>
                  <a:cubicBezTo>
                    <a:pt x="204936" y="321027"/>
                    <a:pt x="192616" y="333347"/>
                    <a:pt x="192616" y="348544"/>
                  </a:cubicBezTo>
                  <a:moveTo>
                    <a:pt x="198266" y="108434"/>
                  </a:moveTo>
                  <a:lnTo>
                    <a:pt x="137051" y="141398"/>
                  </a:lnTo>
                  <a:moveTo>
                    <a:pt x="229305" y="9172"/>
                  </a:moveTo>
                  <a:lnTo>
                    <a:pt x="229305" y="65783"/>
                  </a:lnTo>
                  <a:moveTo>
                    <a:pt x="210961" y="374446"/>
                  </a:moveTo>
                  <a:lnTo>
                    <a:pt x="210961" y="431094"/>
                  </a:lnTo>
                  <a:moveTo>
                    <a:pt x="21848" y="108434"/>
                  </a:moveTo>
                  <a:lnTo>
                    <a:pt x="83081" y="141398"/>
                  </a:lnTo>
                  <a:moveTo>
                    <a:pt x="9172" y="117679"/>
                  </a:moveTo>
                  <a:cubicBezTo>
                    <a:pt x="20171" y="113790"/>
                    <a:pt x="27522" y="103388"/>
                    <a:pt x="27516" y="91722"/>
                  </a:cubicBezTo>
                  <a:cubicBezTo>
                    <a:pt x="27522" y="80055"/>
                    <a:pt x="20171" y="69653"/>
                    <a:pt x="9172" y="65764"/>
                  </a:cubicBezTo>
                  <a:moveTo>
                    <a:pt x="418400" y="108434"/>
                  </a:moveTo>
                  <a:lnTo>
                    <a:pt x="357184" y="141398"/>
                  </a:lnTo>
                  <a:moveTo>
                    <a:pt x="431094" y="117679"/>
                  </a:moveTo>
                  <a:cubicBezTo>
                    <a:pt x="420079" y="113804"/>
                    <a:pt x="412709" y="103399"/>
                    <a:pt x="412709" y="91722"/>
                  </a:cubicBezTo>
                  <a:cubicBezTo>
                    <a:pt x="412709" y="80045"/>
                    <a:pt x="420079" y="69639"/>
                    <a:pt x="431094" y="65764"/>
                  </a:cubicBezTo>
                  <a:moveTo>
                    <a:pt x="21848" y="335373"/>
                  </a:moveTo>
                  <a:lnTo>
                    <a:pt x="83907" y="301949"/>
                  </a:lnTo>
                  <a:moveTo>
                    <a:pt x="9172" y="326127"/>
                  </a:moveTo>
                  <a:cubicBezTo>
                    <a:pt x="20165" y="330014"/>
                    <a:pt x="27515" y="340406"/>
                    <a:pt x="27516" y="352066"/>
                  </a:cubicBezTo>
                  <a:cubicBezTo>
                    <a:pt x="27530" y="363739"/>
                    <a:pt x="20177" y="374151"/>
                    <a:pt x="9172" y="378042"/>
                  </a:cubicBezTo>
                  <a:moveTo>
                    <a:pt x="418418" y="335373"/>
                  </a:moveTo>
                  <a:lnTo>
                    <a:pt x="356359" y="301949"/>
                  </a:lnTo>
                  <a:moveTo>
                    <a:pt x="431094" y="326127"/>
                  </a:moveTo>
                  <a:cubicBezTo>
                    <a:pt x="420079" y="330002"/>
                    <a:pt x="412709" y="340407"/>
                    <a:pt x="412709" y="352084"/>
                  </a:cubicBezTo>
                  <a:cubicBezTo>
                    <a:pt x="412709" y="363761"/>
                    <a:pt x="420079" y="374167"/>
                    <a:pt x="431094" y="378042"/>
                  </a:cubicBezTo>
                  <a:moveTo>
                    <a:pt x="82550" y="146755"/>
                  </a:moveTo>
                  <a:cubicBezTo>
                    <a:pt x="82550" y="131558"/>
                    <a:pt x="94869" y="119238"/>
                    <a:pt x="110066" y="119238"/>
                  </a:cubicBezTo>
                  <a:cubicBezTo>
                    <a:pt x="125263" y="119238"/>
                    <a:pt x="137583" y="131558"/>
                    <a:pt x="137583" y="146755"/>
                  </a:cubicBezTo>
                  <a:cubicBezTo>
                    <a:pt x="137583" y="161952"/>
                    <a:pt x="125263" y="174272"/>
                    <a:pt x="110066" y="174272"/>
                  </a:cubicBezTo>
                  <a:cubicBezTo>
                    <a:pt x="94869" y="174272"/>
                    <a:pt x="82550" y="161952"/>
                    <a:pt x="82550" y="146755"/>
                  </a:cubicBezTo>
                </a:path>
              </a:pathLst>
            </a:custGeom>
            <a:noFill/>
            <a:ln w="13758">
              <a:solidFill>
                <a:srgbClr val="7F64E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0" name="Rounded Rectangle 34">
              <a:extLst>
                <a:ext uri="{FF2B5EF4-FFF2-40B4-BE49-F238E27FC236}">
                  <a16:creationId xmlns:a16="http://schemas.microsoft.com/office/drawing/2014/main" id="{DECF1BEE-D3CB-9FA0-9795-A7AA39A31930}"/>
                </a:ext>
              </a:extLst>
            </p:cNvPr>
            <p:cNvSpPr/>
            <p:nvPr/>
          </p:nvSpPr>
          <p:spPr>
            <a:xfrm>
              <a:off x="9508940" y="4935791"/>
              <a:ext cx="265805" cy="391683"/>
            </a:xfrm>
            <a:custGeom>
              <a:avLst/>
              <a:gdLst/>
              <a:ahLst/>
              <a:cxnLst/>
              <a:rect l="0" t="0" r="0" b="0"/>
              <a:pathLst>
                <a:path w="293511" h="421922">
                  <a:moveTo>
                    <a:pt x="18344" y="421922"/>
                  </a:moveTo>
                  <a:lnTo>
                    <a:pt x="0" y="421922"/>
                  </a:lnTo>
                  <a:moveTo>
                    <a:pt x="73377" y="421922"/>
                  </a:moveTo>
                  <a:lnTo>
                    <a:pt x="55033" y="421922"/>
                  </a:lnTo>
                  <a:moveTo>
                    <a:pt x="128411" y="421922"/>
                  </a:moveTo>
                  <a:lnTo>
                    <a:pt x="110066" y="421922"/>
                  </a:lnTo>
                  <a:moveTo>
                    <a:pt x="183444" y="421922"/>
                  </a:moveTo>
                  <a:lnTo>
                    <a:pt x="165100" y="421922"/>
                  </a:lnTo>
                  <a:moveTo>
                    <a:pt x="238477" y="421922"/>
                  </a:moveTo>
                  <a:lnTo>
                    <a:pt x="220133" y="421922"/>
                  </a:lnTo>
                  <a:moveTo>
                    <a:pt x="293511" y="421922"/>
                  </a:moveTo>
                  <a:lnTo>
                    <a:pt x="275166" y="421922"/>
                  </a:lnTo>
                  <a:moveTo>
                    <a:pt x="238477" y="183444"/>
                  </a:moveTo>
                  <a:cubicBezTo>
                    <a:pt x="238477" y="234101"/>
                    <a:pt x="197412" y="275166"/>
                    <a:pt x="146755" y="275166"/>
                  </a:cubicBezTo>
                  <a:cubicBezTo>
                    <a:pt x="96098" y="275166"/>
                    <a:pt x="55033" y="234101"/>
                    <a:pt x="55033" y="183444"/>
                  </a:cubicBezTo>
                  <a:lnTo>
                    <a:pt x="55033" y="91722"/>
                  </a:lnTo>
                  <a:cubicBezTo>
                    <a:pt x="55033" y="41065"/>
                    <a:pt x="96098" y="0"/>
                    <a:pt x="146755" y="0"/>
                  </a:cubicBezTo>
                  <a:cubicBezTo>
                    <a:pt x="197412" y="0"/>
                    <a:pt x="238477" y="41065"/>
                    <a:pt x="238477" y="91722"/>
                  </a:cubicBezTo>
                  <a:close/>
                  <a:moveTo>
                    <a:pt x="146755" y="311855"/>
                  </a:moveTo>
                  <a:lnTo>
                    <a:pt x="146755" y="376061"/>
                  </a:lnTo>
                  <a:moveTo>
                    <a:pt x="165100" y="1834"/>
                  </a:moveTo>
                  <a:lnTo>
                    <a:pt x="165100" y="55033"/>
                  </a:lnTo>
                  <a:moveTo>
                    <a:pt x="128411" y="1834"/>
                  </a:moveTo>
                  <a:lnTo>
                    <a:pt x="128411" y="55033"/>
                  </a:lnTo>
                  <a:moveTo>
                    <a:pt x="269846" y="220133"/>
                  </a:moveTo>
                  <a:lnTo>
                    <a:pt x="23682" y="220133"/>
                  </a:lnTo>
                  <a:moveTo>
                    <a:pt x="55033" y="110066"/>
                  </a:moveTo>
                  <a:lnTo>
                    <a:pt x="110066" y="110066"/>
                  </a:lnTo>
                  <a:moveTo>
                    <a:pt x="55033" y="146755"/>
                  </a:moveTo>
                  <a:lnTo>
                    <a:pt x="110066" y="146755"/>
                  </a:lnTo>
                  <a:moveTo>
                    <a:pt x="183444" y="110066"/>
                  </a:moveTo>
                  <a:lnTo>
                    <a:pt x="238477" y="110066"/>
                  </a:lnTo>
                  <a:moveTo>
                    <a:pt x="183444" y="146755"/>
                  </a:moveTo>
                  <a:lnTo>
                    <a:pt x="238477" y="146755"/>
                  </a:lnTo>
                  <a:moveTo>
                    <a:pt x="18344" y="155927"/>
                  </a:moveTo>
                  <a:lnTo>
                    <a:pt x="18344" y="183444"/>
                  </a:lnTo>
                  <a:cubicBezTo>
                    <a:pt x="18344" y="254363"/>
                    <a:pt x="75836" y="311855"/>
                    <a:pt x="146755" y="311855"/>
                  </a:cubicBezTo>
                  <a:cubicBezTo>
                    <a:pt x="217675" y="311855"/>
                    <a:pt x="275166" y="254363"/>
                    <a:pt x="275166" y="183444"/>
                  </a:cubicBezTo>
                  <a:lnTo>
                    <a:pt x="275166" y="155927"/>
                  </a:lnTo>
                </a:path>
              </a:pathLst>
            </a:custGeom>
            <a:noFill/>
            <a:ln w="13758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45" name="Oval 44" descr="Your startup LOGO">
            <a:extLst>
              <a:ext uri="{FF2B5EF4-FFF2-40B4-BE49-F238E27FC236}">
                <a16:creationId xmlns:a16="http://schemas.microsoft.com/office/drawing/2014/main" id="{32B09B14-72A5-BA96-04AE-1BEAC00566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78973" y="202198"/>
            <a:ext cx="197799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entury Gothic" panose="020B0502020202020204" pitchFamily="34" charset="0"/>
              </a:rPr>
              <a:t>AyushSync</a:t>
            </a:r>
            <a:endParaRPr lang="en-IN" b="1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Shantell Sans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328B138-0EAC-8C4D-B044-C337F35DD67F}"/>
              </a:ext>
            </a:extLst>
          </p:cNvPr>
          <p:cNvGrpSpPr/>
          <p:nvPr/>
        </p:nvGrpSpPr>
        <p:grpSpPr>
          <a:xfrm>
            <a:off x="36402" y="809957"/>
            <a:ext cx="6478788" cy="5783751"/>
            <a:chOff x="36402" y="809957"/>
            <a:chExt cx="6478788" cy="5783751"/>
          </a:xfrm>
        </p:grpSpPr>
        <p:sp>
          <p:nvSpPr>
            <p:cNvPr id="4" name="object 2">
              <a:extLst>
                <a:ext uri="{FF2B5EF4-FFF2-40B4-BE49-F238E27FC236}">
                  <a16:creationId xmlns:a16="http://schemas.microsoft.com/office/drawing/2014/main" id="{559BF0DF-80E9-AABE-D6B1-61C5B5391FB1}"/>
                </a:ext>
              </a:extLst>
            </p:cNvPr>
            <p:cNvSpPr/>
            <p:nvPr/>
          </p:nvSpPr>
          <p:spPr>
            <a:xfrm>
              <a:off x="1056492" y="1712177"/>
              <a:ext cx="5165956" cy="33112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E5E414FE-7ACF-25DA-6B7C-9EFE6AF41660}"/>
                </a:ext>
              </a:extLst>
            </p:cNvPr>
            <p:cNvSpPr txBox="1"/>
            <p:nvPr/>
          </p:nvSpPr>
          <p:spPr>
            <a:xfrm>
              <a:off x="4060657" y="809957"/>
              <a:ext cx="1210591" cy="4447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ts val="16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 dirty="0">
                  <a:solidFill>
                    <a:srgbClr val="3CC583"/>
                  </a:solidFill>
                  <a:latin typeface="Arial"/>
                  <a:cs typeface="Arial"/>
                </a:rPr>
                <a:t>Local Data</a:t>
              </a:r>
            </a:p>
            <a:p>
              <a:pPr marL="2857" marR="0">
                <a:lnSpc>
                  <a:spcPts val="1675"/>
                </a:lnSpc>
                <a:spcBef>
                  <a:spcPts val="124"/>
                </a:spcBef>
                <a:spcAft>
                  <a:spcPts val="0"/>
                </a:spcAft>
              </a:pPr>
              <a:r>
                <a:rPr sz="1500" b="1" dirty="0">
                  <a:solidFill>
                    <a:srgbClr val="3CC583"/>
                  </a:solidFill>
                  <a:latin typeface="Arial"/>
                  <a:cs typeface="Arial"/>
                </a:rPr>
                <a:t>Processing</a:t>
              </a:r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31874D40-829C-5492-7AC1-83AAF3466241}"/>
                </a:ext>
              </a:extLst>
            </p:cNvPr>
            <p:cNvSpPr txBox="1"/>
            <p:nvPr/>
          </p:nvSpPr>
          <p:spPr>
            <a:xfrm>
              <a:off x="3898678" y="1272741"/>
              <a:ext cx="1554934" cy="23271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ts val="16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dirty="0">
                  <a:solidFill>
                    <a:srgbClr val="484848"/>
                  </a:solidFill>
                  <a:latin typeface="Arial"/>
                  <a:cs typeface="Arial"/>
                </a:rPr>
                <a:t>Private handling</a:t>
              </a:r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CE6FCBC6-7AE5-5563-17F3-80DA328D50A4}"/>
                </a:ext>
              </a:extLst>
            </p:cNvPr>
            <p:cNvSpPr txBox="1"/>
            <p:nvPr/>
          </p:nvSpPr>
          <p:spPr>
            <a:xfrm>
              <a:off x="538302" y="1484751"/>
              <a:ext cx="1424161" cy="23271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ts val="16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 dirty="0">
                  <a:solidFill>
                    <a:srgbClr val="1EABDA"/>
                  </a:solidFill>
                  <a:latin typeface="Arial"/>
                  <a:cs typeface="Arial"/>
                </a:rPr>
                <a:t>Multi-Layered</a:t>
              </a:r>
            </a:p>
          </p:txBody>
        </p:sp>
        <p:sp>
          <p:nvSpPr>
            <p:cNvPr id="14" name="object 8">
              <a:extLst>
                <a:ext uri="{FF2B5EF4-FFF2-40B4-BE49-F238E27FC236}">
                  <a16:creationId xmlns:a16="http://schemas.microsoft.com/office/drawing/2014/main" id="{96BDC1DA-83BD-BDCD-332B-CEA735C6E758}"/>
                </a:ext>
              </a:extLst>
            </p:cNvPr>
            <p:cNvSpPr txBox="1"/>
            <p:nvPr/>
          </p:nvSpPr>
          <p:spPr>
            <a:xfrm>
              <a:off x="3955832" y="1484751"/>
              <a:ext cx="1392444" cy="23271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ts val="16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dirty="0">
                  <a:solidFill>
                    <a:srgbClr val="484848"/>
                  </a:solidFill>
                  <a:latin typeface="Arial"/>
                  <a:cs typeface="Arial"/>
                </a:rPr>
                <a:t>of patient data</a:t>
              </a:r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28FEC1A6-0EA0-3A80-3542-228243954F14}"/>
                </a:ext>
              </a:extLst>
            </p:cNvPr>
            <p:cNvSpPr txBox="1"/>
            <p:nvPr/>
          </p:nvSpPr>
          <p:spPr>
            <a:xfrm>
              <a:off x="1158315" y="1696763"/>
              <a:ext cx="925832" cy="23271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ts val="16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 dirty="0">
                  <a:solidFill>
                    <a:srgbClr val="1EABDA"/>
                  </a:solidFill>
                  <a:latin typeface="Arial"/>
                  <a:cs typeface="Arial"/>
                </a:rPr>
                <a:t>Security</a:t>
              </a: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B45D16AD-CA39-F953-D386-6E2F34DA90A1}"/>
                </a:ext>
              </a:extLst>
            </p:cNvPr>
            <p:cNvSpPr txBox="1"/>
            <p:nvPr/>
          </p:nvSpPr>
          <p:spPr>
            <a:xfrm>
              <a:off x="514017" y="2014779"/>
              <a:ext cx="1586455" cy="6567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1813" marR="0">
                <a:lnSpc>
                  <a:spcPts val="16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dirty="0">
                  <a:solidFill>
                    <a:srgbClr val="484848"/>
                  </a:solidFill>
                  <a:latin typeface="Arial"/>
                  <a:cs typeface="Arial"/>
                </a:rPr>
                <a:t>Compliant with</a:t>
              </a:r>
            </a:p>
            <a:p>
              <a:pPr marL="0" marR="0">
                <a:lnSpc>
                  <a:spcPts val="1675"/>
                </a:lnSpc>
                <a:spcBef>
                  <a:spcPts val="124"/>
                </a:spcBef>
                <a:spcAft>
                  <a:spcPts val="0"/>
                </a:spcAft>
              </a:pPr>
              <a:r>
                <a:rPr sz="1500" dirty="0">
                  <a:solidFill>
                    <a:srgbClr val="484848"/>
                  </a:solidFill>
                  <a:latin typeface="Arial"/>
                  <a:cs typeface="Arial"/>
                </a:rPr>
                <a:t>data protection</a:t>
              </a:r>
            </a:p>
            <a:p>
              <a:pPr marL="1142809" marR="0">
                <a:lnSpc>
                  <a:spcPts val="1675"/>
                </a:lnSpc>
                <a:spcBef>
                  <a:spcPts val="124"/>
                </a:spcBef>
                <a:spcAft>
                  <a:spcPts val="0"/>
                </a:spcAft>
              </a:pPr>
              <a:r>
                <a:rPr sz="1500" dirty="0">
                  <a:solidFill>
                    <a:srgbClr val="484848"/>
                  </a:solidFill>
                  <a:latin typeface="Arial"/>
                  <a:cs typeface="Arial"/>
                </a:rPr>
                <a:t>act</a:t>
              </a:r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86052778-85C3-C802-6849-E550C708F08D}"/>
                </a:ext>
              </a:extLst>
            </p:cNvPr>
            <p:cNvSpPr txBox="1"/>
            <p:nvPr/>
          </p:nvSpPr>
          <p:spPr>
            <a:xfrm>
              <a:off x="5374734" y="2374850"/>
              <a:ext cx="1088132" cy="6796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ts val="16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 dirty="0">
                  <a:solidFill>
                    <a:srgbClr val="E0CB15"/>
                  </a:solidFill>
                  <a:latin typeface="Arial"/>
                  <a:cs typeface="Arial"/>
                </a:rPr>
                <a:t>FHIR Data</a:t>
              </a:r>
            </a:p>
            <a:p>
              <a:pPr marL="0" marR="0">
                <a:lnSpc>
                  <a:spcPts val="1675"/>
                </a:lnSpc>
                <a:spcBef>
                  <a:spcPts val="124"/>
                </a:spcBef>
                <a:spcAft>
                  <a:spcPts val="0"/>
                </a:spcAft>
              </a:pPr>
              <a:r>
                <a:rPr sz="1500" b="1" dirty="0">
                  <a:solidFill>
                    <a:srgbClr val="E0CB15"/>
                  </a:solidFill>
                  <a:latin typeface="Arial"/>
                  <a:cs typeface="Arial"/>
                </a:rPr>
                <a:t>Modeling</a:t>
              </a:r>
              <a:endParaRPr lang="en-IN" sz="1500" b="1" dirty="0">
                <a:solidFill>
                  <a:srgbClr val="E0CB15"/>
                </a:solidFill>
                <a:latin typeface="Arial"/>
                <a:cs typeface="Arial"/>
              </a:endParaRPr>
            </a:p>
            <a:p>
              <a:pPr marL="0" marR="0">
                <a:lnSpc>
                  <a:spcPts val="1675"/>
                </a:lnSpc>
                <a:spcBef>
                  <a:spcPts val="124"/>
                </a:spcBef>
                <a:spcAft>
                  <a:spcPts val="0"/>
                </a:spcAft>
              </a:pPr>
              <a:r>
                <a:rPr lang="en-IN" sz="1500" b="1" dirty="0">
                  <a:solidFill>
                    <a:srgbClr val="E0CB15"/>
                  </a:solidFill>
                  <a:latin typeface="Arial"/>
                  <a:cs typeface="Arial"/>
                </a:rPr>
                <a:t>Systems</a:t>
              </a:r>
              <a:endParaRPr sz="1500" b="1" dirty="0">
                <a:solidFill>
                  <a:srgbClr val="E0CB15"/>
                </a:solidFill>
                <a:latin typeface="Arial"/>
                <a:cs typeface="Arial"/>
              </a:endParaRPr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085C1A75-F069-6BF9-D06D-53C111CF29DF}"/>
                </a:ext>
              </a:extLst>
            </p:cNvPr>
            <p:cNvSpPr txBox="1"/>
            <p:nvPr/>
          </p:nvSpPr>
          <p:spPr>
            <a:xfrm>
              <a:off x="681772" y="3074831"/>
              <a:ext cx="909100" cy="4447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ts val="16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 dirty="0">
                  <a:solidFill>
                    <a:srgbClr val="4E88E7"/>
                  </a:solidFill>
                  <a:latin typeface="Arial"/>
                  <a:cs typeface="Arial"/>
                </a:rPr>
                <a:t>Updater</a:t>
              </a:r>
            </a:p>
            <a:p>
              <a:pPr marL="68770" marR="0">
                <a:lnSpc>
                  <a:spcPts val="1675"/>
                </a:lnSpc>
                <a:spcBef>
                  <a:spcPts val="124"/>
                </a:spcBef>
                <a:spcAft>
                  <a:spcPts val="0"/>
                </a:spcAft>
              </a:pPr>
              <a:r>
                <a:rPr sz="1500" b="1" dirty="0">
                  <a:solidFill>
                    <a:srgbClr val="4E88E7"/>
                  </a:solidFill>
                  <a:latin typeface="Arial"/>
                  <a:cs typeface="Arial"/>
                </a:rPr>
                <a:t>Module</a:t>
              </a:r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6393958D-68B9-FD1E-8635-F3C7D6D96167}"/>
                </a:ext>
              </a:extLst>
            </p:cNvPr>
            <p:cNvSpPr txBox="1"/>
            <p:nvPr/>
          </p:nvSpPr>
          <p:spPr>
            <a:xfrm>
              <a:off x="2875857" y="3180836"/>
              <a:ext cx="1261385" cy="4447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ts val="16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 dirty="0">
                  <a:solidFill>
                    <a:srgbClr val="484848"/>
                  </a:solidFill>
                  <a:latin typeface="Arial"/>
                  <a:cs typeface="Arial"/>
                </a:rPr>
                <a:t>Offline-First</a:t>
              </a:r>
            </a:p>
            <a:p>
              <a:pPr marL="123158" marR="0">
                <a:lnSpc>
                  <a:spcPts val="1675"/>
                </a:lnSpc>
                <a:spcBef>
                  <a:spcPts val="124"/>
                </a:spcBef>
                <a:spcAft>
                  <a:spcPts val="0"/>
                </a:spcAft>
              </a:pPr>
              <a:r>
                <a:rPr sz="1500" b="1" dirty="0">
                  <a:solidFill>
                    <a:srgbClr val="484848"/>
                  </a:solidFill>
                  <a:latin typeface="Arial"/>
                  <a:cs typeface="Arial"/>
                </a:rPr>
                <a:t>Approach</a:t>
              </a:r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3A6BCD4F-B658-C1B6-5942-0731271891DC}"/>
                </a:ext>
              </a:extLst>
            </p:cNvPr>
            <p:cNvSpPr txBox="1"/>
            <p:nvPr/>
          </p:nvSpPr>
          <p:spPr>
            <a:xfrm>
              <a:off x="36402" y="3604857"/>
              <a:ext cx="1592066" cy="4447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28053" marR="0">
                <a:lnSpc>
                  <a:spcPts val="16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dirty="0">
                  <a:solidFill>
                    <a:srgbClr val="484848"/>
                  </a:solidFill>
                  <a:latin typeface="Arial"/>
                  <a:cs typeface="Arial"/>
                </a:rPr>
                <a:t>Secure and</a:t>
              </a:r>
            </a:p>
            <a:p>
              <a:pPr marL="0" marR="0">
                <a:lnSpc>
                  <a:spcPts val="1675"/>
                </a:lnSpc>
                <a:spcBef>
                  <a:spcPts val="124"/>
                </a:spcBef>
                <a:spcAft>
                  <a:spcPts val="0"/>
                </a:spcAft>
              </a:pPr>
              <a:r>
                <a:rPr sz="1500" dirty="0">
                  <a:solidFill>
                    <a:srgbClr val="484848"/>
                  </a:solidFill>
                  <a:latin typeface="Arial"/>
                  <a:cs typeface="Arial"/>
                </a:rPr>
                <a:t>resilient update</a:t>
              </a:r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09A78A1D-969F-B85D-9A21-0B173EEB8BC3}"/>
                </a:ext>
              </a:extLst>
            </p:cNvPr>
            <p:cNvSpPr txBox="1"/>
            <p:nvPr/>
          </p:nvSpPr>
          <p:spPr>
            <a:xfrm>
              <a:off x="816074" y="4028878"/>
              <a:ext cx="839063" cy="23271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ts val="16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dirty="0">
                  <a:solidFill>
                    <a:srgbClr val="484848"/>
                  </a:solidFill>
                  <a:latin typeface="Arial"/>
                  <a:cs typeface="Arial"/>
                </a:rPr>
                <a:t>process</a:t>
              </a:r>
            </a:p>
          </p:txBody>
        </p:sp>
        <p:sp>
          <p:nvSpPr>
            <p:cNvPr id="23" name="object 18">
              <a:extLst>
                <a:ext uri="{FF2B5EF4-FFF2-40B4-BE49-F238E27FC236}">
                  <a16:creationId xmlns:a16="http://schemas.microsoft.com/office/drawing/2014/main" id="{A3149CCA-4403-8FB1-1152-1E6EA5401D0B}"/>
                </a:ext>
              </a:extLst>
            </p:cNvPr>
            <p:cNvSpPr txBox="1"/>
            <p:nvPr/>
          </p:nvSpPr>
          <p:spPr>
            <a:xfrm>
              <a:off x="796470" y="5194936"/>
              <a:ext cx="1326629" cy="4447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9823" marR="0">
                <a:lnSpc>
                  <a:spcPts val="16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 dirty="0">
                  <a:solidFill>
                    <a:srgbClr val="E55753"/>
                  </a:solidFill>
                  <a:latin typeface="Arial"/>
                  <a:cs typeface="Arial"/>
                </a:rPr>
                <a:t>Unreliable</a:t>
              </a:r>
            </a:p>
            <a:p>
              <a:pPr marL="0" marR="0">
                <a:lnSpc>
                  <a:spcPts val="1675"/>
                </a:lnSpc>
                <a:spcBef>
                  <a:spcPts val="124"/>
                </a:spcBef>
                <a:spcAft>
                  <a:spcPts val="0"/>
                </a:spcAft>
              </a:pPr>
              <a:r>
                <a:rPr sz="1500" b="1" dirty="0">
                  <a:solidFill>
                    <a:srgbClr val="E55753"/>
                  </a:solidFill>
                  <a:latin typeface="Arial"/>
                  <a:cs typeface="Arial"/>
                </a:rPr>
                <a:t>Connectivity</a:t>
              </a:r>
            </a:p>
          </p:txBody>
        </p:sp>
        <p:sp>
          <p:nvSpPr>
            <p:cNvPr id="24" name="object 19">
              <a:extLst>
                <a:ext uri="{FF2B5EF4-FFF2-40B4-BE49-F238E27FC236}">
                  <a16:creationId xmlns:a16="http://schemas.microsoft.com/office/drawing/2014/main" id="{3510BE43-BA9A-4D7C-D17D-579FA71B4FE3}"/>
                </a:ext>
              </a:extLst>
            </p:cNvPr>
            <p:cNvSpPr txBox="1"/>
            <p:nvPr/>
          </p:nvSpPr>
          <p:spPr>
            <a:xfrm>
              <a:off x="2849426" y="5194936"/>
              <a:ext cx="1543219" cy="4447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1457" marR="0">
                <a:lnSpc>
                  <a:spcPts val="16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 dirty="0">
                  <a:solidFill>
                    <a:srgbClr val="DE8431"/>
                  </a:solidFill>
                  <a:latin typeface="Arial"/>
                  <a:cs typeface="Arial"/>
                </a:rPr>
                <a:t>Store-and-</a:t>
              </a:r>
            </a:p>
            <a:p>
              <a:pPr marL="0" marR="0">
                <a:lnSpc>
                  <a:spcPts val="1675"/>
                </a:lnSpc>
                <a:spcBef>
                  <a:spcPts val="124"/>
                </a:spcBef>
                <a:spcAft>
                  <a:spcPts val="0"/>
                </a:spcAft>
              </a:pPr>
              <a:r>
                <a:rPr sz="1500" b="1" dirty="0">
                  <a:solidFill>
                    <a:srgbClr val="DE8431"/>
                  </a:solidFill>
                  <a:latin typeface="Arial"/>
                  <a:cs typeface="Arial"/>
                </a:rPr>
                <a:t>Forward Model</a:t>
              </a:r>
            </a:p>
          </p:txBody>
        </p:sp>
        <p:sp>
          <p:nvSpPr>
            <p:cNvPr id="25" name="object 20">
              <a:extLst>
                <a:ext uri="{FF2B5EF4-FFF2-40B4-BE49-F238E27FC236}">
                  <a16:creationId xmlns:a16="http://schemas.microsoft.com/office/drawing/2014/main" id="{80B5D93D-C0AE-0CDD-79A0-D3F466B29EE2}"/>
                </a:ext>
              </a:extLst>
            </p:cNvPr>
            <p:cNvSpPr txBox="1"/>
            <p:nvPr/>
          </p:nvSpPr>
          <p:spPr>
            <a:xfrm>
              <a:off x="5271248" y="5194936"/>
              <a:ext cx="1239477" cy="44472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ts val="16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 dirty="0">
                  <a:solidFill>
                    <a:srgbClr val="7F64EA"/>
                  </a:solidFill>
                  <a:latin typeface="Arial"/>
                  <a:cs typeface="Arial"/>
                </a:rPr>
                <a:t>Continuous</a:t>
              </a:r>
            </a:p>
            <a:p>
              <a:pPr marL="50958" marR="0">
                <a:lnSpc>
                  <a:spcPts val="1675"/>
                </a:lnSpc>
                <a:spcBef>
                  <a:spcPts val="124"/>
                </a:spcBef>
                <a:spcAft>
                  <a:spcPts val="0"/>
                </a:spcAft>
              </a:pPr>
              <a:r>
                <a:rPr sz="1500" b="1" dirty="0">
                  <a:solidFill>
                    <a:srgbClr val="7F64EA"/>
                  </a:solidFill>
                  <a:latin typeface="Arial"/>
                  <a:cs typeface="Arial"/>
                </a:rPr>
                <a:t>Operation</a:t>
              </a:r>
            </a:p>
          </p:txBody>
        </p:sp>
        <p:sp>
          <p:nvSpPr>
            <p:cNvPr id="26" name="object 21">
              <a:extLst>
                <a:ext uri="{FF2B5EF4-FFF2-40B4-BE49-F238E27FC236}">
                  <a16:creationId xmlns:a16="http://schemas.microsoft.com/office/drawing/2014/main" id="{CB6700E6-405D-4BC3-BD79-0A1BFF79F9BD}"/>
                </a:ext>
              </a:extLst>
            </p:cNvPr>
            <p:cNvSpPr txBox="1"/>
            <p:nvPr/>
          </p:nvSpPr>
          <p:spPr>
            <a:xfrm>
              <a:off x="828754" y="5724962"/>
              <a:ext cx="1207856" cy="86874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572" marR="0">
                <a:lnSpc>
                  <a:spcPts val="16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dirty="0">
                  <a:solidFill>
                    <a:srgbClr val="484848"/>
                  </a:solidFill>
                  <a:latin typeface="Arial"/>
                  <a:cs typeface="Arial"/>
                </a:rPr>
                <a:t>Interrupted</a:t>
              </a:r>
            </a:p>
            <a:p>
              <a:pPr marL="58388" marR="0">
                <a:lnSpc>
                  <a:spcPts val="1675"/>
                </a:lnSpc>
                <a:spcBef>
                  <a:spcPts val="124"/>
                </a:spcBef>
                <a:spcAft>
                  <a:spcPts val="0"/>
                </a:spcAft>
              </a:pPr>
              <a:r>
                <a:rPr sz="1500" dirty="0">
                  <a:solidFill>
                    <a:srgbClr val="484848"/>
                  </a:solidFill>
                  <a:latin typeface="Arial"/>
                  <a:cs typeface="Arial"/>
                </a:rPr>
                <a:t>healthcare</a:t>
              </a:r>
            </a:p>
            <a:p>
              <a:pPr marL="0" marR="0">
                <a:lnSpc>
                  <a:spcPts val="1675"/>
                </a:lnSpc>
                <a:spcBef>
                  <a:spcPts val="124"/>
                </a:spcBef>
                <a:spcAft>
                  <a:spcPts val="0"/>
                </a:spcAft>
              </a:pPr>
              <a:r>
                <a:rPr sz="1500" dirty="0">
                  <a:solidFill>
                    <a:srgbClr val="484848"/>
                  </a:solidFill>
                  <a:latin typeface="Arial"/>
                  <a:cs typeface="Arial"/>
                </a:rPr>
                <a:t>professional</a:t>
              </a:r>
            </a:p>
            <a:p>
              <a:pPr marL="316992" marR="0">
                <a:lnSpc>
                  <a:spcPts val="1675"/>
                </a:lnSpc>
                <a:spcBef>
                  <a:spcPts val="124"/>
                </a:spcBef>
                <a:spcAft>
                  <a:spcPts val="0"/>
                </a:spcAft>
              </a:pPr>
              <a:r>
                <a:rPr sz="1500" dirty="0">
                  <a:solidFill>
                    <a:srgbClr val="484848"/>
                  </a:solidFill>
                  <a:latin typeface="Arial"/>
                  <a:cs typeface="Arial"/>
                </a:rPr>
                <a:t>work</a:t>
              </a:r>
            </a:p>
          </p:txBody>
        </p:sp>
        <p:sp>
          <p:nvSpPr>
            <p:cNvPr id="27" name="object 22">
              <a:extLst>
                <a:ext uri="{FF2B5EF4-FFF2-40B4-BE49-F238E27FC236}">
                  <a16:creationId xmlns:a16="http://schemas.microsoft.com/office/drawing/2014/main" id="{359D7095-7291-769D-E7CA-0BED58C65690}"/>
                </a:ext>
              </a:extLst>
            </p:cNvPr>
            <p:cNvSpPr txBox="1"/>
            <p:nvPr/>
          </p:nvSpPr>
          <p:spPr>
            <a:xfrm>
              <a:off x="2995334" y="5724962"/>
              <a:ext cx="1327295" cy="6796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ts val="16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dirty="0">
                  <a:solidFill>
                    <a:srgbClr val="484848"/>
                  </a:solidFill>
                  <a:latin typeface="Arial"/>
                  <a:cs typeface="Arial"/>
                </a:rPr>
                <a:t>Queues data,</a:t>
              </a:r>
            </a:p>
            <a:p>
              <a:pPr marL="67341" marR="0">
                <a:lnSpc>
                  <a:spcPts val="1675"/>
                </a:lnSpc>
                <a:spcBef>
                  <a:spcPts val="124"/>
                </a:spcBef>
                <a:spcAft>
                  <a:spcPts val="0"/>
                </a:spcAft>
              </a:pPr>
              <a:r>
                <a:rPr sz="1500" dirty="0">
                  <a:solidFill>
                    <a:srgbClr val="484848"/>
                  </a:solidFill>
                  <a:latin typeface="Arial"/>
                  <a:cs typeface="Arial"/>
                </a:rPr>
                <a:t>syncs when</a:t>
              </a:r>
            </a:p>
            <a:p>
              <a:pPr marL="132397" marR="0">
                <a:lnSpc>
                  <a:spcPts val="1675"/>
                </a:lnSpc>
                <a:spcBef>
                  <a:spcPts val="124"/>
                </a:spcBef>
                <a:spcAft>
                  <a:spcPts val="0"/>
                </a:spcAft>
              </a:pPr>
              <a:r>
                <a:rPr sz="1500" dirty="0">
                  <a:solidFill>
                    <a:srgbClr val="484848"/>
                  </a:solidFill>
                  <a:latin typeface="Arial"/>
                  <a:cs typeface="Arial"/>
                </a:rPr>
                <a:t>connected</a:t>
              </a:r>
            </a:p>
          </p:txBody>
        </p:sp>
        <p:sp>
          <p:nvSpPr>
            <p:cNvPr id="28" name="object 23">
              <a:extLst>
                <a:ext uri="{FF2B5EF4-FFF2-40B4-BE49-F238E27FC236}">
                  <a16:creationId xmlns:a16="http://schemas.microsoft.com/office/drawing/2014/main" id="{505BEEC1-2E30-7BEF-E6F4-491877CDB075}"/>
                </a:ext>
              </a:extLst>
            </p:cNvPr>
            <p:cNvSpPr txBox="1"/>
            <p:nvPr/>
          </p:nvSpPr>
          <p:spPr>
            <a:xfrm>
              <a:off x="5177227" y="5724962"/>
              <a:ext cx="1337963" cy="86874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>
                <a:lnSpc>
                  <a:spcPts val="16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dirty="0">
                  <a:solidFill>
                    <a:srgbClr val="484848"/>
                  </a:solidFill>
                  <a:latin typeface="Arial"/>
                  <a:cs typeface="Arial"/>
                </a:rPr>
                <a:t>Uninterrupted</a:t>
              </a:r>
            </a:p>
            <a:p>
              <a:pPr marL="145541" marR="0">
                <a:lnSpc>
                  <a:spcPts val="1675"/>
                </a:lnSpc>
                <a:spcBef>
                  <a:spcPts val="124"/>
                </a:spcBef>
                <a:spcAft>
                  <a:spcPts val="0"/>
                </a:spcAft>
              </a:pPr>
              <a:r>
                <a:rPr sz="1500" dirty="0">
                  <a:solidFill>
                    <a:srgbClr val="484848"/>
                  </a:solidFill>
                  <a:latin typeface="Arial"/>
                  <a:cs typeface="Arial"/>
                </a:rPr>
                <a:t>healthcare</a:t>
              </a:r>
            </a:p>
            <a:p>
              <a:pPr marL="87058" marR="0">
                <a:lnSpc>
                  <a:spcPts val="1675"/>
                </a:lnSpc>
                <a:spcBef>
                  <a:spcPts val="124"/>
                </a:spcBef>
                <a:spcAft>
                  <a:spcPts val="0"/>
                </a:spcAft>
              </a:pPr>
              <a:r>
                <a:rPr sz="1500" dirty="0">
                  <a:solidFill>
                    <a:srgbClr val="484848"/>
                  </a:solidFill>
                  <a:latin typeface="Arial"/>
                  <a:cs typeface="Arial"/>
                </a:rPr>
                <a:t>professional</a:t>
              </a:r>
            </a:p>
            <a:p>
              <a:pPr marL="404145" marR="0">
                <a:lnSpc>
                  <a:spcPts val="1675"/>
                </a:lnSpc>
                <a:spcBef>
                  <a:spcPts val="124"/>
                </a:spcBef>
                <a:spcAft>
                  <a:spcPts val="0"/>
                </a:spcAft>
              </a:pPr>
              <a:r>
                <a:rPr sz="1500" dirty="0">
                  <a:solidFill>
                    <a:srgbClr val="484848"/>
                  </a:solidFill>
                  <a:latin typeface="Arial"/>
                  <a:cs typeface="Arial"/>
                </a:rPr>
                <a:t>work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1CD0C34-8E72-324A-2158-6B2E9A7BF2CE}"/>
              </a:ext>
            </a:extLst>
          </p:cNvPr>
          <p:cNvSpPr txBox="1"/>
          <p:nvPr/>
        </p:nvSpPr>
        <p:spPr>
          <a:xfrm>
            <a:off x="6548019" y="1197148"/>
            <a:ext cx="551790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entury Gothic" panose="020B0502020202020204" pitchFamily="34" charset="0"/>
              </a:rPr>
              <a:t>Key Challenges &amp; Our Strategies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Technical Risks:</a:t>
            </a: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Problem:</a:t>
            </a:r>
            <a:r>
              <a:rPr lang="en-US" dirty="0">
                <a:latin typeface="Century Gothic" panose="020B0502020202020204" pitchFamily="34" charset="0"/>
              </a:rPr>
              <a:t> AI could be slow on old clinic PCs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Our Strategy:</a:t>
            </a:r>
            <a:r>
              <a:rPr lang="en-US" dirty="0">
                <a:latin typeface="Century Gothic" panose="020B0502020202020204" pitchFamily="34" charset="0"/>
              </a:rPr>
              <a:t> We will use highly optimized AI models for low-spec hardware.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Clinician Adoption:</a:t>
            </a: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Problem:</a:t>
            </a:r>
            <a:r>
              <a:rPr lang="en-US" dirty="0">
                <a:latin typeface="Century Gothic" panose="020B0502020202020204" pitchFamily="34" charset="0"/>
              </a:rPr>
              <a:t> Busy doctors need to learn to 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Our Strategy:</a:t>
            </a:r>
            <a:r>
              <a:rPr lang="en-US" dirty="0">
                <a:latin typeface="Century Gothic" panose="020B0502020202020204" pitchFamily="34" charset="0"/>
              </a:rPr>
              <a:t> We are focused on an intuitive design: </a:t>
            </a:r>
            <a:r>
              <a:rPr lang="en-US" b="1" dirty="0">
                <a:latin typeface="Century Gothic" panose="020B0502020202020204" pitchFamily="34" charset="0"/>
              </a:rPr>
              <a:t>time-saving voice commands</a:t>
            </a:r>
            <a:r>
              <a:rPr lang="en-US" dirty="0">
                <a:latin typeface="Century Gothic" panose="020B0502020202020204" pitchFamily="34" charset="0"/>
              </a:rPr>
              <a:t>. By making their job easier, we ensure they will want to use it.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Ecosystem Integration:</a:t>
            </a:r>
            <a:endParaRPr lang="en-US" dirty="0">
              <a:latin typeface="Century Gothic" panose="020B0502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Problem:</a:t>
            </a:r>
            <a:r>
              <a:rPr lang="en-US" dirty="0">
                <a:latin typeface="Century Gothic" panose="020B0502020202020204" pitchFamily="34" charset="0"/>
              </a:rPr>
              <a:t> Existing EMR systems need to adopt our service.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Our Strategy:</a:t>
            </a:r>
            <a:r>
              <a:rPr lang="en-US" dirty="0">
                <a:latin typeface="Century Gothic" panose="020B0502020202020204" pitchFamily="34" charset="0"/>
              </a:rPr>
              <a:t> We will provide </a:t>
            </a:r>
            <a:r>
              <a:rPr lang="en-US" b="1" dirty="0">
                <a:latin typeface="Century Gothic" panose="020B0502020202020204" pitchFamily="34" charset="0"/>
              </a:rPr>
              <a:t>simple, developer-friendly APIs</a:t>
            </a:r>
            <a:r>
              <a:rPr lang="en-US" dirty="0">
                <a:latin typeface="Century Gothic" panose="020B0502020202020204" pitchFamily="34" charset="0"/>
              </a:rPr>
              <a:t> to make integration seamless.</a:t>
            </a:r>
          </a:p>
        </p:txBody>
      </p:sp>
      <p:sp>
        <p:nvSpPr>
          <p:cNvPr id="33" name="Oval 32" descr="Your startup LOGO">
            <a:extLst>
              <a:ext uri="{FF2B5EF4-FFF2-40B4-BE49-F238E27FC236}">
                <a16:creationId xmlns:a16="http://schemas.microsoft.com/office/drawing/2014/main" id="{1203A676-A3CC-BE9E-9FA1-DAF75458CA4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78973" y="209455"/>
            <a:ext cx="197799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entury Gothic" panose="020B0502020202020204" pitchFamily="34" charset="0"/>
              </a:rPr>
              <a:t>AyushSync</a:t>
            </a:r>
            <a:endParaRPr lang="en-IN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271BA31-CB02-0155-3994-07A329693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343" y="951630"/>
            <a:ext cx="5431972" cy="638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CD0703A7-0969-966E-B326-AF47EE6D9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86" y="1089690"/>
            <a:ext cx="622342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We Digitize and Scale a National Treasure.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Our platform provides the critical digital infrastructure for India’s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$24 billion Ayush industry</a:t>
            </a:r>
            <a:r>
              <a:rPr lang="en-US" altLang="en-US" dirty="0">
                <a:latin typeface="Century Gothic" panose="020B0502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 sector that has grown nearly 10x in a decade. This unlocks its full potential, supporting its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$650 million+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annual export market and ensuring its place in the modern global economy.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We Deliver Healthcare Equity, Everywhere.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Our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offline-first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is purpose-built to serve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70% of Indians in rural areas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overcoming connectivity barriers. By seamlessly integrating with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500 million ABHA digital health IDs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 we directly advance the government's vision for truly universal healthcare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We Fuel National Economic Growth.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By standardizing Ayush with global codes, we directly boost two key economic engines: India’s booming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$8.8 billion digital health market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and its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$9 billion medical tourism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industry, which leverages treatment costs up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90% lower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than in the West.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741C37-2764-3C87-04A8-235B6FB3DD5A}"/>
              </a:ext>
            </a:extLst>
          </p:cNvPr>
          <p:cNvSpPr>
            <a:spLocks noGrp="1"/>
          </p:cNvSpPr>
          <p:nvPr/>
        </p:nvSpPr>
        <p:spPr bwMode="auto">
          <a:xfrm>
            <a:off x="500743" y="47031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600" b="1" dirty="0">
                <a:latin typeface="Shantell Sans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4" name="Oval 13" descr="Your startup LOGO">
            <a:extLst>
              <a:ext uri="{FF2B5EF4-FFF2-40B4-BE49-F238E27FC236}">
                <a16:creationId xmlns:a16="http://schemas.microsoft.com/office/drawing/2014/main" id="{226B8CB5-2062-9691-C9D1-4192CDFC0D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78973" y="202198"/>
            <a:ext cx="197799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entury Gothic" panose="020B0502020202020204" pitchFamily="34" charset="0"/>
              </a:rPr>
              <a:t>AyushSync</a:t>
            </a:r>
            <a:endParaRPr lang="en-IN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19100" y="252246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Century Gothic" panose="020B0502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78973" y="296539"/>
            <a:ext cx="197799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entury Gothic" panose="020B0502020202020204" pitchFamily="34" charset="0"/>
              </a:rPr>
              <a:t>AyushSync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772AEB82-D59B-BA26-74C8-4602BE760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536" y="1418577"/>
            <a:ext cx="10542814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Ayush Market Size &amp; Growth: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India Brand Equity Foundation (IBEF):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hlinkClick r:id="rId4"/>
              </a:rPr>
              <a:t>https://www.ibef.org/industry/ayush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Press Information Bureau (PIB), Govt. of India: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hlinkClick r:id="rId5"/>
              </a:rPr>
              <a:t>https://www.pib.gov.in/PressReleaseIframePage.aspx?PRID=2085331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Digital Health &amp; Rural-Urban Divide: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NASSCOM Community: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hlinkClick r:id="rId6"/>
              </a:rPr>
              <a:t>https://community.nasscom.in/communities/healthtech-and-life-sciences/disparity-parity-role-tech-rural-urban-healthcare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Custom Market Insights: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hlinkClick r:id="rId7"/>
              </a:rPr>
              <a:t>https://www.custommarketinsights.com/report/india-digital-health-market/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ABHA Statistics: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Press Information Bureau (PIB) - ABDM Milestones: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hlinkClick r:id="rId8"/>
              </a:rPr>
              <a:t>https://www.pib.gov.in/PressReleaseIframePage.aspx?PRID=1989763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Medical Tourism: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Wikipedia - Medical Tourism in India: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hlinkClick r:id="rId9"/>
              </a:rPr>
              <a:t>https://en.wikipedia.org/wiki/Medical_tourism_in_India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Times of India Report: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hlinkClick r:id="rId10"/>
              </a:rPr>
              <a:t>https://timesofindia.indiatimes.com/business/india-business/indias-low-cost-healthcare-drives-nri-medical-tourism-insurance-makes-care-affordable-report/articleshow/123782385.cms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AFAC4AC-0C69-4B5D-560E-C4C15AC9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7743" y="1230104"/>
            <a:ext cx="13447485" cy="4397791"/>
          </a:xfrm>
        </p:spPr>
        <p:txBody>
          <a:bodyPr/>
          <a:lstStyle/>
          <a:p>
            <a:pPr eaLnBrk="1" hangingPunct="1"/>
            <a:r>
              <a:rPr lang="en-US" sz="96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4" name="Oval 13" descr="Your startup LOGO">
            <a:extLst>
              <a:ext uri="{FF2B5EF4-FFF2-40B4-BE49-F238E27FC236}">
                <a16:creationId xmlns:a16="http://schemas.microsoft.com/office/drawing/2014/main" id="{3CE8E5A7-A9A6-F913-E6D3-E171C500A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78973" y="296539"/>
            <a:ext cx="197799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entury Gothic" panose="020B0502020202020204" pitchFamily="34" charset="0"/>
              </a:rPr>
              <a:t>AyushSync</a:t>
            </a:r>
            <a:endParaRPr lang="en-IN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7691</TotalTime>
  <Words>801</Words>
  <Application>Microsoft Office PowerPoint</Application>
  <PresentationFormat>Widescreen</PresentationFormat>
  <Paragraphs>110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Century Gothic</vt:lpstr>
      <vt:lpstr>Garamond</vt:lpstr>
      <vt:lpstr>Shantell Sans</vt:lpstr>
      <vt:lpstr>TradeGothic</vt:lpstr>
      <vt:lpstr>Office Theme</vt:lpstr>
      <vt:lpstr>SMART INDIA HACKATHON 2025</vt:lpstr>
      <vt:lpstr>Run Anywhere, Sync When Possible</vt:lpstr>
      <vt:lpstr>PowerPoint Presentation</vt:lpstr>
      <vt:lpstr>FEASIBILITY AND VIABILITY</vt:lpstr>
      <vt:lpstr>PowerPoint Presentation</vt:lpstr>
      <vt:lpstr>RESEARCH  AND REFERENCES</vt:lpstr>
      <vt:lpstr>Thank You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Mohammed Umar</cp:lastModifiedBy>
  <cp:revision>148</cp:revision>
  <dcterms:created xsi:type="dcterms:W3CDTF">2013-12-12T18:46:50Z</dcterms:created>
  <dcterms:modified xsi:type="dcterms:W3CDTF">2025-09-10T21:45:32Z</dcterms:modified>
  <cp:category/>
</cp:coreProperties>
</file>