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Proxima Nova Extrabold"/>
      <p:bold r:id="rId20"/>
    </p:embeddedFont>
    <p:embeddedFont>
      <p:font typeface="Proxima Nova Semibold"/>
      <p:regular r:id="rId21"/>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Extrabold-bold.fntdata"/><Relationship Id="rId11" Type="http://schemas.openxmlformats.org/officeDocument/2006/relationships/slide" Target="slides/slide6.xml"/><Relationship Id="rId22" Type="http://schemas.openxmlformats.org/officeDocument/2006/relationships/font" Target="fonts/ProximaNovaSemibold-bold.fntdata"/><Relationship Id="rId10" Type="http://schemas.openxmlformats.org/officeDocument/2006/relationships/slide" Target="slides/slide5.xml"/><Relationship Id="rId21"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d03d0cd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d03d0cd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bbb5cb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bbb5cb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are working with the GWCFB to find a scanning inventory system, so that they can better manage their inventory and distribution. This adds value by reducing the time it takes to generate invoice reports as well as reduce human error associated with miscounted items, ultimately allowing the org to focus more time on feeding more of the local community. We do this differently by conducting extensive market research with different food banks and inventory management systems to understand the functionality and benefits of their products. As a result, employees will be able to electronically scan items into an invoice instead of manually inputting them and risking mistakes in their reporting later on. We’re helping GWCFB fix food insecurity, one scan at a time.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b3b4eb4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b3b4eb4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are working with the GWCFB to find a scanning inventory system, so that they can better manage their inventory and distribution. This adds value by reducing the time it takes to generate invoice reports as well as reduce human error associated with miscounted items, ultimately allowing the org to focus more time on feeding more of the local community. We do this differently by conducting extensive market research with different food banks and inventory management systems to understand the functionality and benefits of their products. As a result, employees will be able to electronically scan items into an invoice instead of manually inputting them and risking mistakes in their reporting later on. We’re helping GWCFB fix food insecurity, one scan at a time.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b3b4eb4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b3b4eb4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bbbb5cbd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bbbb5cbd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shalini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bb3b4eb4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bb3b4eb4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shalini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b3b4eb4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b3b4eb4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shalini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b3b4eb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b3b4eb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 was the yearly price of $468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key priorities for Jon was having a standalone software separate to Quickbooks. He wants to move all operations off of Quickbooks and into a new system. Sortly offers 2000 unique items which definitely covers the 300 that GWCFB has.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Offers compati</a:t>
            </a:r>
            <a:r>
              <a:rPr lang="en"/>
              <a:t>bility with both iphone and android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have a help desk which is very responsive. For example, when Shalini set up a meeting with them, they responded within 10 minutes. They also have a phone number you can call to talk directly with a help-desk worker.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Jon specifically mentioned that this is a program that they can possibly use on multiple fronts as they develop programming in other departments.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bb3b4eb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bb3b4eb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kgnouh3LxsS3MZg4oeAuXxwkWKGIJX4hIX42zQ1qmc/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kgnouh3LxsS3MZg4oeAuXxwkWKGIJX4hIX42zQ1qmc/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kgnouh3LxsS3MZg4oeAuXxwkWKGIJX4hIX42zQ1qmc/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1433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Proxima Nova Semibold"/>
                <a:ea typeface="Proxima Nova Semibold"/>
                <a:cs typeface="Proxima Nova Semibold"/>
                <a:sym typeface="Proxima Nova Semibold"/>
              </a:rPr>
              <a:t>Minimum Viable Product</a:t>
            </a:r>
            <a:endParaRPr>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a:latin typeface="Proxima Nova Semibold"/>
                <a:ea typeface="Proxima Nova Semibold"/>
                <a:cs typeface="Proxima Nova Semibold"/>
                <a:sym typeface="Proxima Nova Semibold"/>
              </a:rPr>
              <a:t>Max Dunaevschi, Shalini Rao, Blythe Weng</a:t>
            </a:r>
            <a:endParaRPr>
              <a:latin typeface="Proxima Nova Semibold"/>
              <a:ea typeface="Proxima Nova Semibold"/>
              <a:cs typeface="Proxima Nova Semibold"/>
              <a:sym typeface="Proxima Nova Semibold"/>
            </a:endParaRPr>
          </a:p>
        </p:txBody>
      </p:sp>
      <p:pic>
        <p:nvPicPr>
          <p:cNvPr id="55" name="Google Shape;55;p13"/>
          <p:cNvPicPr preferRelativeResize="0"/>
          <p:nvPr/>
        </p:nvPicPr>
        <p:blipFill>
          <a:blip r:embed="rId3">
            <a:alphaModFix/>
          </a:blip>
          <a:stretch>
            <a:fillRect/>
          </a:stretch>
        </p:blipFill>
        <p:spPr>
          <a:xfrm>
            <a:off x="332988" y="627600"/>
            <a:ext cx="8478024" cy="241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latin typeface="Proxima Nova Semibold"/>
                <a:ea typeface="Proxima Nova Semibold"/>
                <a:cs typeface="Proxima Nova Semibold"/>
                <a:sym typeface="Proxima Nova Semibold"/>
              </a:rPr>
              <a:t>Thank you!</a:t>
            </a:r>
            <a:endParaRPr>
              <a:solidFill>
                <a:srgbClr val="980000"/>
              </a:solidFill>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a:solidFill>
                  <a:srgbClr val="980000"/>
                </a:solidFill>
                <a:latin typeface="Proxima Nova Semibold"/>
                <a:ea typeface="Proxima Nova Semibold"/>
                <a:cs typeface="Proxima Nova Semibold"/>
                <a:sym typeface="Proxima Nova Semibold"/>
              </a:rPr>
              <a:t>Any Questions?</a:t>
            </a:r>
            <a:endParaRPr>
              <a:solidFill>
                <a:srgbClr val="980000"/>
              </a:solidFill>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a:ea typeface="Proxima Nova"/>
                <a:cs typeface="Proxima Nova"/>
                <a:sym typeface="Proxima Nova"/>
              </a:rPr>
              <a:t>Project Overview</a:t>
            </a:r>
            <a:endParaRPr>
              <a:latin typeface="Proxima Nova"/>
              <a:ea typeface="Proxima Nova"/>
              <a:cs typeface="Proxima Nova"/>
              <a:sym typeface="Proxima Nov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Distribute goods to food insecure communities </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Scanning inventory system</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Reduce time and human error creating invoices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Extensive market research with other organizations</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b="1">
              <a:solidFill>
                <a:srgbClr val="98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a:ea typeface="Proxima Nova"/>
                <a:cs typeface="Proxima Nova"/>
                <a:sym typeface="Proxima Nova"/>
              </a:rPr>
              <a:t>Project Overview</a:t>
            </a:r>
            <a:endParaRPr>
              <a:latin typeface="Proxima Nova"/>
              <a:ea typeface="Proxima Nova"/>
              <a:cs typeface="Proxima Nova"/>
              <a:sym typeface="Proxima Nov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Distribute goods to food insecure communities </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Scanning inventory system</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Reduce time and human error creating invoices</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Extensive market research with other organizations</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a:solidFill>
                  <a:srgbClr val="980000"/>
                </a:solidFill>
                <a:latin typeface="Proxima Nova"/>
                <a:ea typeface="Proxima Nova"/>
                <a:cs typeface="Proxima Nova"/>
                <a:sym typeface="Proxima Nova"/>
              </a:rPr>
              <a:t>We’re helping GWCFB fix food insecurity, one scan at a time.</a:t>
            </a:r>
            <a:endParaRPr b="1">
              <a:solidFill>
                <a:srgbClr val="98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a:ea typeface="Proxima Nova"/>
                <a:cs typeface="Proxima Nova"/>
                <a:sym typeface="Proxima Nova"/>
              </a:rPr>
              <a:t>Key Client Needs and Priorities</a:t>
            </a:r>
            <a:endParaRPr>
              <a:latin typeface="Proxima Nova"/>
              <a:ea typeface="Proxima Nova"/>
              <a:cs typeface="Proxima Nova"/>
              <a:sym typeface="Proxima Nova"/>
            </a:endParaRPr>
          </a:p>
        </p:txBody>
      </p:sp>
      <p:sp>
        <p:nvSpPr>
          <p:cNvPr id="73" name="Google Shape;73;p16"/>
          <p:cNvSpPr txBox="1"/>
          <p:nvPr>
            <p:ph idx="1" type="body"/>
          </p:nvPr>
        </p:nvSpPr>
        <p:spPr>
          <a:xfrm>
            <a:off x="311700" y="1152475"/>
            <a:ext cx="4081500" cy="1503600"/>
          </a:xfrm>
          <a:prstGeom prst="rect">
            <a:avLst/>
          </a:prstGeom>
          <a:ln cap="flat" cmpd="sng" w="28575">
            <a:solidFill>
              <a:srgbClr val="980000"/>
            </a:solidFill>
            <a:prstDash val="solid"/>
            <a:round/>
            <a:headEnd len="sm" w="sm" type="none"/>
            <a:tailEnd len="sm" w="sm" type="none"/>
          </a:ln>
        </p:spPr>
        <p:txBody>
          <a:bodyPr anchorCtr="0" anchor="t" bIns="91425" lIns="91425" spcFirstLastPara="1" rIns="91425" wrap="square" tIns="365750">
            <a:noAutofit/>
          </a:bodyPr>
          <a:lstStyle/>
          <a:p>
            <a:pPr indent="0" lvl="0" marL="0" rtl="0" algn="ctr">
              <a:spcBef>
                <a:spcPts val="0"/>
              </a:spcBef>
              <a:spcAft>
                <a:spcPts val="0"/>
              </a:spcAft>
              <a:buNone/>
            </a:pPr>
            <a:r>
              <a:rPr lang="en" sz="2100">
                <a:latin typeface="Proxima Nova"/>
                <a:ea typeface="Proxima Nova"/>
                <a:cs typeface="Proxima Nova"/>
                <a:sym typeface="Proxima Nova"/>
              </a:rPr>
              <a:t>Move inventory off of current software (Quickbooks)</a:t>
            </a:r>
            <a:endParaRPr sz="2100">
              <a:latin typeface="Proxima Nova"/>
              <a:ea typeface="Proxima Nova"/>
              <a:cs typeface="Proxima Nova"/>
              <a:sym typeface="Proxima Nova"/>
            </a:endParaRPr>
          </a:p>
          <a:p>
            <a:pPr indent="0" lvl="0" marL="0" rtl="0" algn="ctr">
              <a:spcBef>
                <a:spcPts val="1200"/>
              </a:spcBef>
              <a:spcAft>
                <a:spcPts val="1200"/>
              </a:spcAft>
              <a:buNone/>
            </a:pPr>
            <a:r>
              <a:t/>
            </a:r>
            <a:endParaRPr sz="2100">
              <a:latin typeface="Proxima Nova"/>
              <a:ea typeface="Proxima Nova"/>
              <a:cs typeface="Proxima Nova"/>
              <a:sym typeface="Proxima Nova"/>
            </a:endParaRPr>
          </a:p>
        </p:txBody>
      </p:sp>
      <p:sp>
        <p:nvSpPr>
          <p:cNvPr id="74" name="Google Shape;74;p16"/>
          <p:cNvSpPr txBox="1"/>
          <p:nvPr>
            <p:ph idx="1" type="body"/>
          </p:nvPr>
        </p:nvSpPr>
        <p:spPr>
          <a:xfrm>
            <a:off x="311700" y="3003125"/>
            <a:ext cx="4081500" cy="1503600"/>
          </a:xfrm>
          <a:prstGeom prst="rect">
            <a:avLst/>
          </a:prstGeom>
          <a:ln cap="flat" cmpd="sng" w="28575">
            <a:solidFill>
              <a:srgbClr val="980000"/>
            </a:solidFill>
            <a:prstDash val="solid"/>
            <a:round/>
            <a:headEnd len="sm" w="sm" type="none"/>
            <a:tailEnd len="sm" w="sm" type="none"/>
          </a:ln>
        </p:spPr>
        <p:txBody>
          <a:bodyPr anchorCtr="0" anchor="t" bIns="91425" lIns="91425" spcFirstLastPara="1" rIns="91425" wrap="square" tIns="365750">
            <a:noAutofit/>
          </a:bodyPr>
          <a:lstStyle/>
          <a:p>
            <a:pPr indent="0" lvl="0" marL="0" rtl="0" algn="ctr">
              <a:spcBef>
                <a:spcPts val="0"/>
              </a:spcBef>
              <a:spcAft>
                <a:spcPts val="0"/>
              </a:spcAft>
              <a:buNone/>
            </a:pPr>
            <a:r>
              <a:rPr lang="en" sz="2100">
                <a:latin typeface="Proxima Nova"/>
                <a:ea typeface="Proxima Nova"/>
                <a:cs typeface="Proxima Nova"/>
                <a:sym typeface="Proxima Nova"/>
              </a:rPr>
              <a:t>Reduce possibility of human error and fixes</a:t>
            </a:r>
            <a:endParaRPr sz="2100">
              <a:latin typeface="Proxima Nova"/>
              <a:ea typeface="Proxima Nova"/>
              <a:cs typeface="Proxima Nova"/>
              <a:sym typeface="Proxima Nova"/>
            </a:endParaRPr>
          </a:p>
          <a:p>
            <a:pPr indent="0" lvl="0" marL="0" rtl="0" algn="ctr">
              <a:spcBef>
                <a:spcPts val="1200"/>
              </a:spcBef>
              <a:spcAft>
                <a:spcPts val="1200"/>
              </a:spcAft>
              <a:buNone/>
            </a:pPr>
            <a:r>
              <a:t/>
            </a:r>
            <a:endParaRPr sz="2100">
              <a:latin typeface="Proxima Nova"/>
              <a:ea typeface="Proxima Nova"/>
              <a:cs typeface="Proxima Nova"/>
              <a:sym typeface="Proxima Nova"/>
            </a:endParaRPr>
          </a:p>
        </p:txBody>
      </p:sp>
      <p:sp>
        <p:nvSpPr>
          <p:cNvPr id="75" name="Google Shape;75;p16"/>
          <p:cNvSpPr txBox="1"/>
          <p:nvPr>
            <p:ph idx="1" type="body"/>
          </p:nvPr>
        </p:nvSpPr>
        <p:spPr>
          <a:xfrm>
            <a:off x="4572000" y="3003125"/>
            <a:ext cx="4081500" cy="1503600"/>
          </a:xfrm>
          <a:prstGeom prst="rect">
            <a:avLst/>
          </a:prstGeom>
          <a:ln cap="flat" cmpd="sng" w="28575">
            <a:solidFill>
              <a:srgbClr val="980000"/>
            </a:solidFill>
            <a:prstDash val="solid"/>
            <a:round/>
            <a:headEnd len="sm" w="sm" type="none"/>
            <a:tailEnd len="sm" w="sm" type="none"/>
          </a:ln>
        </p:spPr>
        <p:txBody>
          <a:bodyPr anchorCtr="0" anchor="t" bIns="91425" lIns="91425" spcFirstLastPara="1" rIns="91425" wrap="square" tIns="365750">
            <a:noAutofit/>
          </a:bodyPr>
          <a:lstStyle/>
          <a:p>
            <a:pPr indent="0" lvl="0" marL="0" rtl="0" algn="ctr">
              <a:spcBef>
                <a:spcPts val="0"/>
              </a:spcBef>
              <a:spcAft>
                <a:spcPts val="0"/>
              </a:spcAft>
              <a:buNone/>
            </a:pPr>
            <a:r>
              <a:rPr lang="en" sz="2100">
                <a:latin typeface="Proxima Nova"/>
                <a:ea typeface="Proxima Nova"/>
                <a:cs typeface="Proxima Nova"/>
                <a:sym typeface="Proxima Nova"/>
              </a:rPr>
              <a:t>Improve efficiency of manual data entry and reporting</a:t>
            </a:r>
            <a:endParaRPr sz="2100">
              <a:latin typeface="Proxima Nova"/>
              <a:ea typeface="Proxima Nova"/>
              <a:cs typeface="Proxima Nova"/>
              <a:sym typeface="Proxima Nova"/>
            </a:endParaRPr>
          </a:p>
          <a:p>
            <a:pPr indent="0" lvl="0" marL="0" rtl="0" algn="ctr">
              <a:spcBef>
                <a:spcPts val="1200"/>
              </a:spcBef>
              <a:spcAft>
                <a:spcPts val="1200"/>
              </a:spcAft>
              <a:buNone/>
            </a:pPr>
            <a:r>
              <a:t/>
            </a:r>
            <a:endParaRPr sz="2100">
              <a:latin typeface="Proxima Nova"/>
              <a:ea typeface="Proxima Nova"/>
              <a:cs typeface="Proxima Nova"/>
              <a:sym typeface="Proxima Nova"/>
            </a:endParaRPr>
          </a:p>
        </p:txBody>
      </p:sp>
      <p:sp>
        <p:nvSpPr>
          <p:cNvPr id="76" name="Google Shape;76;p16"/>
          <p:cNvSpPr txBox="1"/>
          <p:nvPr>
            <p:ph idx="1" type="body"/>
          </p:nvPr>
        </p:nvSpPr>
        <p:spPr>
          <a:xfrm>
            <a:off x="4572000" y="1152475"/>
            <a:ext cx="4081500" cy="1503600"/>
          </a:xfrm>
          <a:prstGeom prst="rect">
            <a:avLst/>
          </a:prstGeom>
          <a:ln cap="flat" cmpd="sng" w="28575">
            <a:solidFill>
              <a:srgbClr val="980000"/>
            </a:solidFill>
            <a:prstDash val="solid"/>
            <a:round/>
            <a:headEnd len="sm" w="sm" type="none"/>
            <a:tailEnd len="sm" w="sm" type="none"/>
          </a:ln>
        </p:spPr>
        <p:txBody>
          <a:bodyPr anchorCtr="0" anchor="t" bIns="91425" lIns="91425" spcFirstLastPara="1" rIns="91425" wrap="square" tIns="365750">
            <a:noAutofit/>
          </a:bodyPr>
          <a:lstStyle/>
          <a:p>
            <a:pPr indent="0" lvl="0" marL="0" rtl="0" algn="ctr">
              <a:spcBef>
                <a:spcPts val="0"/>
              </a:spcBef>
              <a:spcAft>
                <a:spcPts val="0"/>
              </a:spcAft>
              <a:buNone/>
            </a:pPr>
            <a:r>
              <a:rPr lang="en" sz="2100">
                <a:latin typeface="Proxima Nova"/>
                <a:ea typeface="Proxima Nova"/>
                <a:cs typeface="Proxima Nova"/>
                <a:sym typeface="Proxima Nova"/>
              </a:rPr>
              <a:t>Scanning capability for shipments and distributions</a:t>
            </a:r>
            <a:endParaRPr sz="2100">
              <a:latin typeface="Proxima Nova"/>
              <a:ea typeface="Proxima Nova"/>
              <a:cs typeface="Proxima Nova"/>
              <a:sym typeface="Proxima Nova"/>
            </a:endParaRPr>
          </a:p>
          <a:p>
            <a:pPr indent="0" lvl="0" marL="0" rtl="0" algn="ctr">
              <a:spcBef>
                <a:spcPts val="1200"/>
              </a:spcBef>
              <a:spcAft>
                <a:spcPts val="1200"/>
              </a:spcAft>
              <a:buNone/>
            </a:pPr>
            <a:r>
              <a:t/>
            </a:r>
            <a:endParaRPr sz="21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35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3"/>
              </a:rPr>
              <a:t>Inventory Analysis</a:t>
            </a:r>
            <a:endParaRPr>
              <a:latin typeface="Proxima Nova"/>
              <a:ea typeface="Proxima Nova"/>
              <a:cs typeface="Proxima Nova"/>
              <a:sym typeface="Proxima Nova"/>
            </a:endParaRPr>
          </a:p>
        </p:txBody>
      </p:sp>
      <p:sp>
        <p:nvSpPr>
          <p:cNvPr id="82" name="Google Shape;82;p17"/>
          <p:cNvSpPr txBox="1"/>
          <p:nvPr>
            <p:ph idx="1" type="body"/>
          </p:nvPr>
        </p:nvSpPr>
        <p:spPr>
          <a:xfrm>
            <a:off x="208300" y="1143125"/>
            <a:ext cx="287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Proxima Nova"/>
                <a:ea typeface="Proxima Nova"/>
                <a:cs typeface="Proxima Nova"/>
                <a:sym typeface="Proxima Nova"/>
              </a:rPr>
              <a:t>HandiFox</a:t>
            </a:r>
            <a:endParaRPr b="1" u="sng">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a:ea typeface="Proxima Nova"/>
                <a:cs typeface="Proxima Nova"/>
                <a:sym typeface="Proxima Nova"/>
              </a:rPr>
              <a:t>A scanning system extension to QuickBooks, the current software GWCFB is using.</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Pro:</a:t>
            </a:r>
            <a:r>
              <a:rPr lang="en" sz="1600">
                <a:latin typeface="Proxima Nova"/>
                <a:ea typeface="Proxima Nova"/>
                <a:cs typeface="Proxima Nova"/>
                <a:sym typeface="Proxima Nova"/>
              </a:rPr>
              <a:t> Quickbooks integration</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Con:</a:t>
            </a:r>
            <a:r>
              <a:rPr lang="en" sz="1600">
                <a:latin typeface="Proxima Nova"/>
                <a:ea typeface="Proxima Nova"/>
                <a:cs typeface="Proxima Nova"/>
                <a:sym typeface="Proxima Nova"/>
              </a:rPr>
              <a:t> Still have to use misfit software </a:t>
            </a:r>
            <a:endParaRPr sz="1600">
              <a:latin typeface="Proxima Nova"/>
              <a:ea typeface="Proxima Nova"/>
              <a:cs typeface="Proxima Nova"/>
              <a:sym typeface="Proxima Nova"/>
            </a:endParaRPr>
          </a:p>
          <a:p>
            <a:pPr indent="0" lvl="0" marL="0" rtl="0" algn="l">
              <a:spcBef>
                <a:spcPts val="1200"/>
              </a:spcBef>
              <a:spcAft>
                <a:spcPts val="120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35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3"/>
              </a:rPr>
              <a:t>Inventory Analysis</a:t>
            </a:r>
            <a:endParaRPr>
              <a:latin typeface="Proxima Nova"/>
              <a:ea typeface="Proxima Nova"/>
              <a:cs typeface="Proxima Nova"/>
              <a:sym typeface="Proxima Nova"/>
            </a:endParaRPr>
          </a:p>
        </p:txBody>
      </p:sp>
      <p:sp>
        <p:nvSpPr>
          <p:cNvPr id="88" name="Google Shape;88;p18"/>
          <p:cNvSpPr txBox="1"/>
          <p:nvPr>
            <p:ph idx="1" type="body"/>
          </p:nvPr>
        </p:nvSpPr>
        <p:spPr>
          <a:xfrm>
            <a:off x="208300" y="1143125"/>
            <a:ext cx="287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Proxima Nova"/>
                <a:ea typeface="Proxima Nova"/>
                <a:cs typeface="Proxima Nova"/>
                <a:sym typeface="Proxima Nova"/>
              </a:rPr>
              <a:t>HandiFox</a:t>
            </a:r>
            <a:endParaRPr b="1" u="sng">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a:ea typeface="Proxima Nova"/>
                <a:cs typeface="Proxima Nova"/>
                <a:sym typeface="Proxima Nova"/>
              </a:rPr>
              <a:t>A scanning system extension to QuickBooks, the current software GWCFB is using.</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Pro:</a:t>
            </a:r>
            <a:r>
              <a:rPr lang="en" sz="1600">
                <a:latin typeface="Proxima Nova"/>
                <a:ea typeface="Proxima Nova"/>
                <a:cs typeface="Proxima Nova"/>
                <a:sym typeface="Proxima Nova"/>
              </a:rPr>
              <a:t> Quickbooks integration</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Con:</a:t>
            </a:r>
            <a:r>
              <a:rPr lang="en" sz="1600">
                <a:latin typeface="Proxima Nova"/>
                <a:ea typeface="Proxima Nova"/>
                <a:cs typeface="Proxima Nova"/>
                <a:sym typeface="Proxima Nova"/>
              </a:rPr>
              <a:t> Still have to use misfit software </a:t>
            </a:r>
            <a:endParaRPr sz="1600">
              <a:latin typeface="Proxima Nova"/>
              <a:ea typeface="Proxima Nova"/>
              <a:cs typeface="Proxima Nova"/>
              <a:sym typeface="Proxima Nova"/>
            </a:endParaRPr>
          </a:p>
          <a:p>
            <a:pPr indent="0" lvl="0" marL="0" rtl="0" algn="l">
              <a:spcBef>
                <a:spcPts val="1200"/>
              </a:spcBef>
              <a:spcAft>
                <a:spcPts val="1200"/>
              </a:spcAft>
              <a:buNone/>
            </a:pPr>
            <a:r>
              <a:t/>
            </a:r>
            <a:endParaRPr>
              <a:latin typeface="Proxima Nova"/>
              <a:ea typeface="Proxima Nova"/>
              <a:cs typeface="Proxima Nova"/>
              <a:sym typeface="Proxima Nova"/>
            </a:endParaRPr>
          </a:p>
        </p:txBody>
      </p:sp>
      <p:sp>
        <p:nvSpPr>
          <p:cNvPr id="89" name="Google Shape;89;p18"/>
          <p:cNvSpPr txBox="1"/>
          <p:nvPr>
            <p:ph idx="1" type="body"/>
          </p:nvPr>
        </p:nvSpPr>
        <p:spPr>
          <a:xfrm>
            <a:off x="3135600" y="1143125"/>
            <a:ext cx="287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Proxima Nova"/>
                <a:ea typeface="Proxima Nova"/>
                <a:cs typeface="Proxima Nova"/>
                <a:sym typeface="Proxima Nova"/>
              </a:rPr>
              <a:t>Sortly</a:t>
            </a:r>
            <a:endParaRPr b="1" u="sng">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a:ea typeface="Proxima Nova"/>
                <a:cs typeface="Proxima Nova"/>
                <a:sym typeface="Proxima Nova"/>
              </a:rPr>
              <a:t>User-friendly database for mobile-compatible inventory management.</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Pro:</a:t>
            </a:r>
            <a:r>
              <a:rPr lang="en" sz="1600">
                <a:latin typeface="Proxima Nova"/>
                <a:ea typeface="Proxima Nova"/>
                <a:cs typeface="Proxima Nova"/>
                <a:sym typeface="Proxima Nova"/>
              </a:rPr>
              <a:t> User-friendly UI, large inventory space, and automatic alerts</a:t>
            </a:r>
            <a:endParaRPr sz="1600">
              <a:latin typeface="Proxima Nova"/>
              <a:ea typeface="Proxima Nova"/>
              <a:cs typeface="Proxima Nova"/>
              <a:sym typeface="Proxima Nova"/>
            </a:endParaRPr>
          </a:p>
          <a:p>
            <a:pPr indent="0" lvl="0" marL="0" rtl="0" algn="l">
              <a:spcBef>
                <a:spcPts val="1200"/>
              </a:spcBef>
              <a:spcAft>
                <a:spcPts val="1200"/>
              </a:spcAft>
              <a:buNone/>
            </a:pPr>
            <a:r>
              <a:rPr lang="en" sz="1600">
                <a:latin typeface="Proxima Nova Semibold"/>
                <a:ea typeface="Proxima Nova Semibold"/>
                <a:cs typeface="Proxima Nova Semibold"/>
                <a:sym typeface="Proxima Nova Semibold"/>
              </a:rPr>
              <a:t>Con: </a:t>
            </a:r>
            <a:r>
              <a:rPr lang="en" sz="1600">
                <a:latin typeface="Proxima Nova"/>
                <a:ea typeface="Proxima Nova"/>
                <a:cs typeface="Proxima Nova"/>
                <a:sym typeface="Proxima Nova"/>
              </a:rPr>
              <a:t>Populate app with inventory from scratch</a:t>
            </a:r>
            <a:endParaRPr sz="16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35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3"/>
              </a:rPr>
              <a:t>Inventory Analysis</a:t>
            </a:r>
            <a:endParaRPr>
              <a:latin typeface="Proxima Nova"/>
              <a:ea typeface="Proxima Nova"/>
              <a:cs typeface="Proxima Nova"/>
              <a:sym typeface="Proxima Nova"/>
            </a:endParaRPr>
          </a:p>
        </p:txBody>
      </p:sp>
      <p:sp>
        <p:nvSpPr>
          <p:cNvPr id="95" name="Google Shape;95;p19"/>
          <p:cNvSpPr txBox="1"/>
          <p:nvPr>
            <p:ph idx="1" type="body"/>
          </p:nvPr>
        </p:nvSpPr>
        <p:spPr>
          <a:xfrm>
            <a:off x="208300" y="1143125"/>
            <a:ext cx="287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Proxima Nova"/>
                <a:ea typeface="Proxima Nova"/>
                <a:cs typeface="Proxima Nova"/>
                <a:sym typeface="Proxima Nova"/>
              </a:rPr>
              <a:t>HandiFox</a:t>
            </a:r>
            <a:endParaRPr b="1" u="sng">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a:ea typeface="Proxima Nova"/>
                <a:cs typeface="Proxima Nova"/>
                <a:sym typeface="Proxima Nova"/>
              </a:rPr>
              <a:t>A scanning system extension to QuickBooks, the current software GWCFB is using.</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Pro:</a:t>
            </a:r>
            <a:r>
              <a:rPr lang="en" sz="1600">
                <a:latin typeface="Proxima Nova"/>
                <a:ea typeface="Proxima Nova"/>
                <a:cs typeface="Proxima Nova"/>
                <a:sym typeface="Proxima Nova"/>
              </a:rPr>
              <a:t> Quickbooks integration</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Con:</a:t>
            </a:r>
            <a:r>
              <a:rPr lang="en" sz="1600">
                <a:latin typeface="Proxima Nova"/>
                <a:ea typeface="Proxima Nova"/>
                <a:cs typeface="Proxima Nova"/>
                <a:sym typeface="Proxima Nova"/>
              </a:rPr>
              <a:t> Still have to use misfit software </a:t>
            </a:r>
            <a:endParaRPr sz="1600">
              <a:latin typeface="Proxima Nova"/>
              <a:ea typeface="Proxima Nova"/>
              <a:cs typeface="Proxima Nova"/>
              <a:sym typeface="Proxima Nova"/>
            </a:endParaRPr>
          </a:p>
          <a:p>
            <a:pPr indent="0" lvl="0" marL="0" rtl="0" algn="l">
              <a:spcBef>
                <a:spcPts val="1200"/>
              </a:spcBef>
              <a:spcAft>
                <a:spcPts val="1200"/>
              </a:spcAft>
              <a:buNone/>
            </a:pPr>
            <a:r>
              <a:t/>
            </a:r>
            <a:endParaRPr>
              <a:latin typeface="Proxima Nova"/>
              <a:ea typeface="Proxima Nova"/>
              <a:cs typeface="Proxima Nova"/>
              <a:sym typeface="Proxima Nova"/>
            </a:endParaRPr>
          </a:p>
        </p:txBody>
      </p:sp>
      <p:sp>
        <p:nvSpPr>
          <p:cNvPr id="96" name="Google Shape;96;p19"/>
          <p:cNvSpPr txBox="1"/>
          <p:nvPr>
            <p:ph idx="1" type="body"/>
          </p:nvPr>
        </p:nvSpPr>
        <p:spPr>
          <a:xfrm>
            <a:off x="3135600" y="1143125"/>
            <a:ext cx="287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Proxima Nova"/>
                <a:ea typeface="Proxima Nova"/>
                <a:cs typeface="Proxima Nova"/>
                <a:sym typeface="Proxima Nova"/>
              </a:rPr>
              <a:t>Sortly</a:t>
            </a:r>
            <a:endParaRPr b="1" u="sng">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a:ea typeface="Proxima Nova"/>
                <a:cs typeface="Proxima Nova"/>
                <a:sym typeface="Proxima Nova"/>
              </a:rPr>
              <a:t>User-friendly database for mobile-compatible inventory management.</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Pro:</a:t>
            </a:r>
            <a:r>
              <a:rPr lang="en" sz="1600">
                <a:latin typeface="Proxima Nova"/>
                <a:ea typeface="Proxima Nova"/>
                <a:cs typeface="Proxima Nova"/>
                <a:sym typeface="Proxima Nova"/>
              </a:rPr>
              <a:t> User-friendly UI, large inventory space, and automatic alerts</a:t>
            </a:r>
            <a:endParaRPr sz="1600">
              <a:latin typeface="Proxima Nova"/>
              <a:ea typeface="Proxima Nova"/>
              <a:cs typeface="Proxima Nova"/>
              <a:sym typeface="Proxima Nova"/>
            </a:endParaRPr>
          </a:p>
          <a:p>
            <a:pPr indent="0" lvl="0" marL="0" rtl="0" algn="l">
              <a:spcBef>
                <a:spcPts val="1200"/>
              </a:spcBef>
              <a:spcAft>
                <a:spcPts val="1200"/>
              </a:spcAft>
              <a:buNone/>
            </a:pPr>
            <a:r>
              <a:rPr lang="en" sz="1600">
                <a:latin typeface="Proxima Nova Semibold"/>
                <a:ea typeface="Proxima Nova Semibold"/>
                <a:cs typeface="Proxima Nova Semibold"/>
                <a:sym typeface="Proxima Nova Semibold"/>
              </a:rPr>
              <a:t>Con: </a:t>
            </a:r>
            <a:r>
              <a:rPr lang="en" sz="1600">
                <a:latin typeface="Proxima Nova"/>
                <a:ea typeface="Proxima Nova"/>
                <a:cs typeface="Proxima Nova"/>
                <a:sym typeface="Proxima Nova"/>
              </a:rPr>
              <a:t>Populate app with inventory from scratch</a:t>
            </a:r>
            <a:endParaRPr sz="1600">
              <a:latin typeface="Proxima Nova"/>
              <a:ea typeface="Proxima Nova"/>
              <a:cs typeface="Proxima Nova"/>
              <a:sym typeface="Proxima Nova"/>
            </a:endParaRPr>
          </a:p>
        </p:txBody>
      </p:sp>
      <p:sp>
        <p:nvSpPr>
          <p:cNvPr id="97" name="Google Shape;97;p19"/>
          <p:cNvSpPr txBox="1"/>
          <p:nvPr>
            <p:ph idx="1" type="body"/>
          </p:nvPr>
        </p:nvSpPr>
        <p:spPr>
          <a:xfrm>
            <a:off x="6062900" y="1143125"/>
            <a:ext cx="287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Proxima Nova"/>
                <a:ea typeface="Proxima Nova"/>
                <a:cs typeface="Proxima Nova"/>
                <a:sym typeface="Proxima Nova"/>
              </a:rPr>
              <a:t>FoodBank Manager</a:t>
            </a:r>
            <a:endParaRPr b="1" u="sng">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a:ea typeface="Proxima Nova"/>
                <a:cs typeface="Proxima Nova"/>
                <a:sym typeface="Proxima Nova"/>
              </a:rPr>
              <a:t>An inventory software designed specifically for Food Banks.</a:t>
            </a:r>
            <a:endParaRPr sz="1600">
              <a:latin typeface="Proxima Nova"/>
              <a:ea typeface="Proxima Nova"/>
              <a:cs typeface="Proxima Nova"/>
              <a:sym typeface="Proxima Nova"/>
            </a:endParaRPr>
          </a:p>
          <a:p>
            <a:pPr indent="0" lvl="0" marL="0" rtl="0" algn="l">
              <a:spcBef>
                <a:spcPts val="1200"/>
              </a:spcBef>
              <a:spcAft>
                <a:spcPts val="0"/>
              </a:spcAft>
              <a:buNone/>
            </a:pPr>
            <a:r>
              <a:rPr lang="en" sz="1600">
                <a:latin typeface="Proxima Nova Semibold"/>
                <a:ea typeface="Proxima Nova Semibold"/>
                <a:cs typeface="Proxima Nova Semibold"/>
                <a:sym typeface="Proxima Nova Semibold"/>
              </a:rPr>
              <a:t>Pro: </a:t>
            </a:r>
            <a:r>
              <a:rPr lang="en" sz="1600">
                <a:latin typeface="Proxima Nova"/>
                <a:ea typeface="Proxima Nova"/>
                <a:cs typeface="Proxima Nova"/>
                <a:sym typeface="Proxima Nova"/>
              </a:rPr>
              <a:t>Specifically designed for food banks </a:t>
            </a:r>
            <a:endParaRPr sz="1600">
              <a:latin typeface="Proxima Nova"/>
              <a:ea typeface="Proxima Nova"/>
              <a:cs typeface="Proxima Nova"/>
              <a:sym typeface="Proxima Nova"/>
            </a:endParaRPr>
          </a:p>
          <a:p>
            <a:pPr indent="0" lvl="0" marL="0" rtl="0" algn="l">
              <a:spcBef>
                <a:spcPts val="1200"/>
              </a:spcBef>
              <a:spcAft>
                <a:spcPts val="1200"/>
              </a:spcAft>
              <a:buNone/>
            </a:pPr>
            <a:r>
              <a:rPr lang="en" sz="1600">
                <a:latin typeface="Proxima Nova Semibold"/>
                <a:ea typeface="Proxima Nova Semibold"/>
                <a:cs typeface="Proxima Nova Semibold"/>
                <a:sym typeface="Proxima Nova Semibold"/>
              </a:rPr>
              <a:t>Con:</a:t>
            </a:r>
            <a:r>
              <a:rPr lang="en" sz="1600">
                <a:latin typeface="Proxima Nova"/>
                <a:ea typeface="Proxima Nova"/>
                <a:cs typeface="Proxima Nova"/>
                <a:sym typeface="Proxima Nova"/>
              </a:rPr>
              <a:t> Still in beta stage, may have small bugs</a:t>
            </a:r>
            <a:endParaRPr sz="16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a:ea typeface="Proxima Nova"/>
                <a:cs typeface="Proxima Nova"/>
                <a:sym typeface="Proxima Nova"/>
              </a:rPr>
              <a:t>Final Decision</a:t>
            </a:r>
            <a:endParaRPr>
              <a:latin typeface="Proxima Nova"/>
              <a:ea typeface="Proxima Nova"/>
              <a:cs typeface="Proxima Nova"/>
              <a:sym typeface="Proxima Nova"/>
            </a:endParaRPr>
          </a:p>
        </p:txBody>
      </p:sp>
      <p:sp>
        <p:nvSpPr>
          <p:cNvPr id="103" name="Google Shape;103;p20"/>
          <p:cNvSpPr txBox="1"/>
          <p:nvPr>
            <p:ph idx="1" type="body"/>
          </p:nvPr>
        </p:nvSpPr>
        <p:spPr>
          <a:xfrm>
            <a:off x="4135775" y="1516800"/>
            <a:ext cx="4264200" cy="210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Pricing within budget range</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Separate inventory system</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Good user interface (easy for new users)</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Mobile phone scanning system</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Support</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Possible expansion</a:t>
            </a:r>
            <a:endParaRPr sz="1600">
              <a:latin typeface="Proxima Nova"/>
              <a:ea typeface="Proxima Nova"/>
              <a:cs typeface="Proxima Nova"/>
              <a:sym typeface="Proxima Nova"/>
            </a:endParaRPr>
          </a:p>
          <a:p>
            <a:pPr indent="0" lvl="0" marL="0" rtl="0" algn="l">
              <a:spcBef>
                <a:spcPts val="120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848963" y="1084075"/>
            <a:ext cx="3195350" cy="1677550"/>
          </a:xfrm>
          <a:prstGeom prst="rect">
            <a:avLst/>
          </a:prstGeom>
          <a:noFill/>
          <a:ln>
            <a:noFill/>
          </a:ln>
        </p:spPr>
      </p:pic>
      <p:pic>
        <p:nvPicPr>
          <p:cNvPr id="105" name="Google Shape;105;p20"/>
          <p:cNvPicPr preferRelativeResize="0"/>
          <p:nvPr/>
        </p:nvPicPr>
        <p:blipFill>
          <a:blip r:embed="rId4">
            <a:alphaModFix/>
          </a:blip>
          <a:stretch>
            <a:fillRect/>
          </a:stretch>
        </p:blipFill>
        <p:spPr>
          <a:xfrm>
            <a:off x="820225" y="2723175"/>
            <a:ext cx="3081433" cy="207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p:nvPr/>
        </p:nvSpPr>
        <p:spPr>
          <a:xfrm>
            <a:off x="-10675" y="1260850"/>
            <a:ext cx="5493600" cy="719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385825"/>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a:solidFill>
                  <a:srgbClr val="000000"/>
                </a:solidFill>
                <a:latin typeface="Proxima Nova"/>
                <a:ea typeface="Proxima Nova"/>
                <a:cs typeface="Proxima Nova"/>
                <a:sym typeface="Proxima Nova"/>
              </a:rPr>
              <a:t>Start sortly free trial</a:t>
            </a:r>
            <a:endParaRPr>
              <a:solidFill>
                <a:srgbClr val="000000"/>
              </a:solidFill>
              <a:latin typeface="Proxima Nova"/>
              <a:ea typeface="Proxima Nova"/>
              <a:cs typeface="Proxima Nova"/>
              <a:sym typeface="Proxima Nova"/>
            </a:endParaRPr>
          </a:p>
          <a:p>
            <a:pPr indent="457200" lvl="0" marL="457200" rtl="0" algn="l">
              <a:lnSpc>
                <a:spcPct val="100000"/>
              </a:lnSpc>
              <a:spcBef>
                <a:spcPts val="1200"/>
              </a:spcBef>
              <a:spcAft>
                <a:spcPts val="0"/>
              </a:spcAft>
              <a:buNone/>
            </a:pPr>
            <a:r>
              <a:t/>
            </a:r>
            <a:endParaRPr>
              <a:solidFill>
                <a:srgbClr val="000000"/>
              </a:solidFill>
              <a:latin typeface="Proxima Nova"/>
              <a:ea typeface="Proxima Nova"/>
              <a:cs typeface="Proxima Nova"/>
              <a:sym typeface="Proxima Nova"/>
            </a:endParaRPr>
          </a:p>
          <a:p>
            <a:pPr indent="457200" lvl="0" marL="914400" rtl="0" algn="l">
              <a:lnSpc>
                <a:spcPct val="100000"/>
              </a:lnSpc>
              <a:spcBef>
                <a:spcPts val="1200"/>
              </a:spcBef>
              <a:spcAft>
                <a:spcPts val="0"/>
              </a:spcAft>
              <a:buNone/>
            </a:pPr>
            <a:r>
              <a:rPr lang="en">
                <a:solidFill>
                  <a:srgbClr val="000000"/>
                </a:solidFill>
                <a:latin typeface="Proxima Nova"/>
                <a:ea typeface="Proxima Nova"/>
                <a:cs typeface="Proxima Nova"/>
                <a:sym typeface="Proxima Nova"/>
              </a:rPr>
              <a:t>Learn the ins and outs of the software</a:t>
            </a:r>
            <a:endParaRPr>
              <a:solidFill>
                <a:srgbClr val="000000"/>
              </a:solidFill>
              <a:latin typeface="Proxima Nova"/>
              <a:ea typeface="Proxima Nova"/>
              <a:cs typeface="Proxima Nova"/>
              <a:sym typeface="Proxima Nova"/>
            </a:endParaRPr>
          </a:p>
          <a:p>
            <a:pPr indent="0" lvl="0" marL="2286000" rtl="0" algn="l">
              <a:lnSpc>
                <a:spcPct val="100000"/>
              </a:lnSpc>
              <a:spcBef>
                <a:spcPts val="1200"/>
              </a:spcBef>
              <a:spcAft>
                <a:spcPts val="0"/>
              </a:spcAft>
              <a:buNone/>
            </a:pPr>
            <a:r>
              <a:t/>
            </a:r>
            <a:endParaRPr>
              <a:solidFill>
                <a:srgbClr val="000000"/>
              </a:solidFill>
              <a:latin typeface="Proxima Nova"/>
              <a:ea typeface="Proxima Nova"/>
              <a:cs typeface="Proxima Nova"/>
              <a:sym typeface="Proxima Nova"/>
            </a:endParaRPr>
          </a:p>
          <a:p>
            <a:pPr indent="457200" lvl="0" marL="2286000" rtl="0" algn="l">
              <a:lnSpc>
                <a:spcPct val="100000"/>
              </a:lnSpc>
              <a:spcBef>
                <a:spcPts val="1200"/>
              </a:spcBef>
              <a:spcAft>
                <a:spcPts val="0"/>
              </a:spcAft>
              <a:buNone/>
            </a:pPr>
            <a:r>
              <a:rPr lang="en">
                <a:solidFill>
                  <a:srgbClr val="000000"/>
                </a:solidFill>
                <a:latin typeface="Proxima Nova"/>
                <a:ea typeface="Proxima Nova"/>
                <a:cs typeface="Proxima Nova"/>
                <a:sym typeface="Proxima Nova"/>
              </a:rPr>
              <a:t>Create list of features to test during free trial</a:t>
            </a:r>
            <a:r>
              <a:rPr lang="en">
                <a:solidFill>
                  <a:srgbClr val="000000"/>
                </a:solidFill>
                <a:latin typeface="Proxima Nova"/>
                <a:ea typeface="Proxima Nova"/>
                <a:cs typeface="Proxima Nova"/>
                <a:sym typeface="Proxima Nova"/>
              </a:rPr>
              <a:t> </a:t>
            </a:r>
            <a:endParaRPr>
              <a:solidFill>
                <a:srgbClr val="000000"/>
              </a:solidFill>
              <a:latin typeface="Proxima Nova"/>
              <a:ea typeface="Proxima Nova"/>
              <a:cs typeface="Proxima Nova"/>
              <a:sym typeface="Proxima Nova"/>
            </a:endParaRPr>
          </a:p>
          <a:p>
            <a:pPr indent="457200" lvl="0" marL="914400" rtl="0" algn="l">
              <a:lnSpc>
                <a:spcPct val="100000"/>
              </a:lnSpc>
              <a:spcBef>
                <a:spcPts val="1200"/>
              </a:spcBef>
              <a:spcAft>
                <a:spcPts val="0"/>
              </a:spcAft>
              <a:buNone/>
            </a:pPr>
            <a:r>
              <a:t/>
            </a:r>
            <a:endParaRPr>
              <a:solidFill>
                <a:srgbClr val="000000"/>
              </a:solidFill>
              <a:latin typeface="Proxima Nova"/>
              <a:ea typeface="Proxima Nova"/>
              <a:cs typeface="Proxima Nova"/>
              <a:sym typeface="Proxima Nova"/>
            </a:endParaRPr>
          </a:p>
          <a:p>
            <a:pPr indent="457200" lvl="0" marL="3657600" rtl="0" algn="l">
              <a:lnSpc>
                <a:spcPct val="100000"/>
              </a:lnSpc>
              <a:spcBef>
                <a:spcPts val="1200"/>
              </a:spcBef>
              <a:spcAft>
                <a:spcPts val="1200"/>
              </a:spcAft>
              <a:buNone/>
            </a:pPr>
            <a:r>
              <a:rPr lang="en">
                <a:solidFill>
                  <a:srgbClr val="000000"/>
                </a:solidFill>
                <a:latin typeface="Proxima Nova"/>
                <a:ea typeface="Proxima Nova"/>
                <a:cs typeface="Proxima Nova"/>
                <a:sym typeface="Proxima Nova"/>
              </a:rPr>
              <a:t>Documentation of program functionalities</a:t>
            </a:r>
            <a:endParaRPr>
              <a:solidFill>
                <a:srgbClr val="000000"/>
              </a:solidFill>
              <a:latin typeface="Proxima Nova"/>
              <a:ea typeface="Proxima Nova"/>
              <a:cs typeface="Proxima Nova"/>
              <a:sym typeface="Proxima Nova"/>
            </a:endParaRPr>
          </a:p>
        </p:txBody>
      </p:sp>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roxima Nova"/>
                <a:ea typeface="Proxima Nova"/>
                <a:cs typeface="Proxima Nova"/>
                <a:sym typeface="Proxima Nova"/>
              </a:rPr>
              <a:t>Next Steps</a:t>
            </a:r>
            <a:endParaRPr>
              <a:latin typeface="Proxima Nova"/>
              <a:ea typeface="Proxima Nova"/>
              <a:cs typeface="Proxima Nova"/>
              <a:sym typeface="Proxima Nova"/>
            </a:endParaRPr>
          </a:p>
        </p:txBody>
      </p:sp>
      <p:sp>
        <p:nvSpPr>
          <p:cNvPr id="113" name="Google Shape;113;p21"/>
          <p:cNvSpPr txBox="1"/>
          <p:nvPr/>
        </p:nvSpPr>
        <p:spPr>
          <a:xfrm>
            <a:off x="397700" y="1268975"/>
            <a:ext cx="544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980000"/>
                </a:solidFill>
                <a:latin typeface="Proxima Nova Extrabold"/>
                <a:ea typeface="Proxima Nova Extrabold"/>
                <a:cs typeface="Proxima Nova Extrabold"/>
                <a:sym typeface="Proxima Nova Extrabold"/>
              </a:rPr>
              <a:t>1</a:t>
            </a:r>
            <a:endParaRPr sz="3100">
              <a:solidFill>
                <a:srgbClr val="980000"/>
              </a:solidFill>
              <a:latin typeface="Proxima Nova Extrabold"/>
              <a:ea typeface="Proxima Nova Extrabold"/>
              <a:cs typeface="Proxima Nova Extrabold"/>
              <a:sym typeface="Proxima Nova Extrabold"/>
            </a:endParaRPr>
          </a:p>
        </p:txBody>
      </p:sp>
      <p:sp>
        <p:nvSpPr>
          <p:cNvPr id="114" name="Google Shape;114;p21"/>
          <p:cNvSpPr txBox="1"/>
          <p:nvPr/>
        </p:nvSpPr>
        <p:spPr>
          <a:xfrm>
            <a:off x="1269600" y="2121425"/>
            <a:ext cx="544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980000"/>
                </a:solidFill>
                <a:latin typeface="Proxima Nova Extrabold"/>
                <a:ea typeface="Proxima Nova Extrabold"/>
                <a:cs typeface="Proxima Nova Extrabold"/>
                <a:sym typeface="Proxima Nova Extrabold"/>
              </a:rPr>
              <a:t>2</a:t>
            </a:r>
            <a:endParaRPr sz="3100">
              <a:solidFill>
                <a:srgbClr val="980000"/>
              </a:solidFill>
              <a:latin typeface="Proxima Nova Extrabold"/>
              <a:ea typeface="Proxima Nova Extrabold"/>
              <a:cs typeface="Proxima Nova Extrabold"/>
              <a:sym typeface="Proxima Nova Extrabold"/>
            </a:endParaRPr>
          </a:p>
        </p:txBody>
      </p:sp>
      <p:sp>
        <p:nvSpPr>
          <p:cNvPr id="115" name="Google Shape;115;p21"/>
          <p:cNvSpPr txBox="1"/>
          <p:nvPr/>
        </p:nvSpPr>
        <p:spPr>
          <a:xfrm>
            <a:off x="2656825" y="2993350"/>
            <a:ext cx="544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980000"/>
                </a:solidFill>
                <a:latin typeface="Proxima Nova Extrabold"/>
                <a:ea typeface="Proxima Nova Extrabold"/>
                <a:cs typeface="Proxima Nova Extrabold"/>
                <a:sym typeface="Proxima Nova Extrabold"/>
              </a:rPr>
              <a:t>3</a:t>
            </a:r>
            <a:endParaRPr sz="3100">
              <a:solidFill>
                <a:srgbClr val="980000"/>
              </a:solidFill>
              <a:latin typeface="Proxima Nova Extrabold"/>
              <a:ea typeface="Proxima Nova Extrabold"/>
              <a:cs typeface="Proxima Nova Extrabold"/>
              <a:sym typeface="Proxima Nova Extrabold"/>
            </a:endParaRPr>
          </a:p>
        </p:txBody>
      </p:sp>
      <p:sp>
        <p:nvSpPr>
          <p:cNvPr id="116" name="Google Shape;116;p21"/>
          <p:cNvSpPr txBox="1"/>
          <p:nvPr/>
        </p:nvSpPr>
        <p:spPr>
          <a:xfrm>
            <a:off x="4027500" y="3865250"/>
            <a:ext cx="544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980000"/>
                </a:solidFill>
                <a:latin typeface="Proxima Nova Extrabold"/>
                <a:ea typeface="Proxima Nova Extrabold"/>
                <a:cs typeface="Proxima Nova Extrabold"/>
                <a:sym typeface="Proxima Nova Extrabold"/>
              </a:rPr>
              <a:t>4</a:t>
            </a:r>
            <a:endParaRPr sz="3100">
              <a:solidFill>
                <a:srgbClr val="980000"/>
              </a:solidFill>
              <a:latin typeface="Proxima Nova Extrabold"/>
              <a:ea typeface="Proxima Nova Extrabold"/>
              <a:cs typeface="Proxima Nova Extrabold"/>
              <a:sym typeface="Proxima Nova Extrabold"/>
            </a:endParaRPr>
          </a:p>
        </p:txBody>
      </p:sp>
      <p:sp>
        <p:nvSpPr>
          <p:cNvPr id="117" name="Google Shape;117;p21"/>
          <p:cNvSpPr txBox="1"/>
          <p:nvPr/>
        </p:nvSpPr>
        <p:spPr>
          <a:xfrm>
            <a:off x="-10675" y="1259275"/>
            <a:ext cx="32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 name="Google Shape;118;p21"/>
          <p:cNvSpPr/>
          <p:nvPr/>
        </p:nvSpPr>
        <p:spPr>
          <a:xfrm>
            <a:off x="942200" y="2112700"/>
            <a:ext cx="5493600" cy="719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2423500" y="2964550"/>
            <a:ext cx="5493600" cy="719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3650400" y="3836450"/>
            <a:ext cx="5493600" cy="719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