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8" r:id="rId7"/>
    <p:sldId id="266" r:id="rId8"/>
    <p:sldId id="261" r:id="rId9"/>
    <p:sldId id="262" r:id="rId10"/>
    <p:sldId id="267" r:id="rId11"/>
    <p:sldId id="269" r:id="rId12"/>
    <p:sldId id="274" r:id="rId13"/>
    <p:sldId id="263" r:id="rId14"/>
    <p:sldId id="270" r:id="rId15"/>
    <p:sldId id="272" r:id="rId16"/>
    <p:sldId id="281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DA173F3-4711-4438-9642-38F4A1D8ACF6}">
          <p14:sldIdLst>
            <p14:sldId id="256"/>
            <p14:sldId id="257"/>
            <p14:sldId id="260"/>
            <p14:sldId id="258"/>
          </p14:sldIdLst>
        </p14:section>
        <p14:section name="Code with Lots of Functions" id="{E14624C9-B139-4383-ACAF-1E72B699598D}">
          <p14:sldIdLst>
            <p14:sldId id="259"/>
            <p14:sldId id="268"/>
            <p14:sldId id="266"/>
            <p14:sldId id="261"/>
          </p14:sldIdLst>
        </p14:section>
        <p14:section name="Code with 1st Class Functions" id="{CFB8103A-D93A-459C-96F0-F0C4A543AD6F}">
          <p14:sldIdLst>
            <p14:sldId id="262"/>
            <p14:sldId id="267"/>
            <p14:sldId id="269"/>
            <p14:sldId id="274"/>
          </p14:sldIdLst>
        </p14:section>
        <p14:section name="Code Without Side Effects" id="{7EEA7763-F4D3-4EFD-9DE6-7BA16538C908}">
          <p14:sldIdLst>
            <p14:sldId id="263"/>
            <p14:sldId id="270"/>
            <p14:sldId id="272"/>
            <p14:sldId id="281"/>
            <p14:sldId id="277"/>
          </p14:sldIdLst>
        </p14:section>
        <p14:section name="Conclusion" id="{8A203AB1-6271-463D-B6ED-43602B04285A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A1D"/>
    <a:srgbClr val="A90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81" d="100"/>
          <a:sy n="81" d="100"/>
        </p:scale>
        <p:origin x="5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DEEE7-20CC-41A2-955A-7575C225F762}" type="datetimeFigureOut">
              <a:rPr lang="en-IE" smtClean="0"/>
              <a:t>08/03/2017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2ACCA-7342-4676-B6F2-D8E18E0A54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73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181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88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2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ma.com/pins1ed/index.html" TargetMode="External"/><Relationship Id="rId2" Type="http://schemas.openxmlformats.org/officeDocument/2006/relationships/hyperlink" Target="https://mitpress.mit.edu/sicp/full-text/book/book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519060" cy="4268965"/>
          </a:xfrm>
          <a:ln>
            <a:solidFill>
              <a:srgbClr val="1D1A1D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6000" dirty="0"/>
              <a:t>An Evening of </a:t>
            </a:r>
            <a:r>
              <a:rPr lang="en-IE" sz="8000" dirty="0"/>
              <a:t>Functional Thinking</a:t>
            </a:r>
            <a:endParaRPr lang="en-IE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With Michael Dunleavy</a:t>
            </a:r>
          </a:p>
        </p:txBody>
      </p:sp>
    </p:spTree>
    <p:extLst>
      <p:ext uri="{BB962C8B-B14F-4D97-AF65-F5344CB8AC3E}">
        <p14:creationId xmlns:p14="http://schemas.microsoft.com/office/powerpoint/2010/main" val="69403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a</a:t>
            </a:r>
            <a:br>
              <a:rPr lang="en-IE" dirty="0"/>
            </a:br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Class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should be 1</a:t>
            </a:r>
            <a:r>
              <a:rPr lang="en-IE" baseline="30000" dirty="0"/>
              <a:t>st</a:t>
            </a:r>
            <a:r>
              <a:rPr lang="en-IE" dirty="0"/>
              <a:t> class citizens in their language</a:t>
            </a:r>
          </a:p>
          <a:p>
            <a:r>
              <a:rPr lang="en-IE" dirty="0"/>
              <a:t>They should be just as important and usable as the likes of </a:t>
            </a:r>
            <a:r>
              <a:rPr lang="en-IE" dirty="0" err="1"/>
              <a:t>Ints</a:t>
            </a:r>
            <a:endParaRPr lang="en-IE" dirty="0"/>
          </a:p>
          <a:p>
            <a:r>
              <a:rPr lang="en-IE" dirty="0"/>
              <a:t>Functions can be assigned to values and passed around freely</a:t>
            </a:r>
          </a:p>
          <a:p>
            <a:r>
              <a:rPr lang="en-IE" dirty="0"/>
              <a:t>We can make higher order functions from 1</a:t>
            </a:r>
            <a:r>
              <a:rPr lang="en-IE" baseline="30000" dirty="0"/>
              <a:t>st</a:t>
            </a:r>
            <a:r>
              <a:rPr lang="en-IE" dirty="0"/>
              <a:t> 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50485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IE" dirty="0"/>
              <a:t>Higher order functions do one of the following:</a:t>
            </a:r>
          </a:p>
          <a:p>
            <a:pPr>
              <a:lnSpc>
                <a:spcPct val="107000"/>
              </a:lnSpc>
            </a:pPr>
            <a:r>
              <a:rPr lang="en-IE" dirty="0"/>
              <a:t>Take functions as arguments</a:t>
            </a:r>
          </a:p>
          <a:p>
            <a:pPr>
              <a:lnSpc>
                <a:spcPct val="107000"/>
              </a:lnSpc>
            </a:pPr>
            <a:r>
              <a:rPr lang="en-IE" dirty="0"/>
              <a:t>Return other functions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IE" dirty="0">
              <a:solidFill>
                <a:srgbClr val="1775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1775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 is a simple language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dirty="0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*base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dirty="0" err="1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nmemb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dirty="0" err="1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dirty="0" err="1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IE" dirty="0" err="1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E" dirty="0" err="1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A90D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88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Do I Like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class functions become a whole new family of types</a:t>
            </a:r>
          </a:p>
          <a:p>
            <a:r>
              <a:rPr lang="en-IE" dirty="0"/>
              <a:t>Higher order functions give another axis of movement to my functions</a:t>
            </a:r>
          </a:p>
          <a:p>
            <a:r>
              <a:rPr lang="en-IE" dirty="0"/>
              <a:t>I can easily chain and compose code to my heart’s desire</a:t>
            </a:r>
          </a:p>
        </p:txBody>
      </p:sp>
    </p:spTree>
    <p:extLst>
      <p:ext uri="{BB962C8B-B14F-4D97-AF65-F5344CB8AC3E}">
        <p14:creationId xmlns:p14="http://schemas.microsoft.com/office/powerpoint/2010/main" val="186089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Code Without</a:t>
            </a:r>
            <a:br>
              <a:rPr lang="en-IE" dirty="0"/>
            </a:br>
            <a:r>
              <a:rPr lang="en-IE" dirty="0"/>
              <a:t> Side Effects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Functional Programming is	</a:t>
            </a:r>
          </a:p>
        </p:txBody>
      </p:sp>
    </p:spTree>
    <p:extLst>
      <p:ext uri="{BB962C8B-B14F-4D97-AF65-F5344CB8AC3E}">
        <p14:creationId xmlns:p14="http://schemas.microsoft.com/office/powerpoint/2010/main" val="412850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Two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Let’s say I have a function f()</a:t>
            </a:r>
          </a:p>
          <a:p>
            <a:r>
              <a:rPr lang="en-IE" dirty="0"/>
              <a:t>I call f(4) and it returns “Bolivia”</a:t>
            </a:r>
          </a:p>
          <a:p>
            <a:r>
              <a:rPr lang="en-IE" dirty="0"/>
              <a:t>I call f(4) later in the program and it returns “Peru”</a:t>
            </a:r>
          </a:p>
          <a:p>
            <a:r>
              <a:rPr lang="en-IE" dirty="0"/>
              <a:t>f(4) != f(4)</a:t>
            </a:r>
          </a:p>
          <a:p>
            <a:r>
              <a:rPr lang="en-IE" dirty="0"/>
              <a:t>Something other than the argument (4) is effecting the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Let’s say I have a function g()</a:t>
            </a:r>
          </a:p>
          <a:p>
            <a:r>
              <a:rPr lang="en-IE" dirty="0"/>
              <a:t>g() increments a global variable then returns “Ecuador”</a:t>
            </a:r>
          </a:p>
          <a:p>
            <a:r>
              <a:rPr lang="en-IE" dirty="0"/>
              <a:t>Calling g() has effects other than its return value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267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Side Effects are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program effects the function in unclear ways</a:t>
            </a:r>
          </a:p>
          <a:p>
            <a:r>
              <a:rPr lang="en-IE" dirty="0"/>
              <a:t>The function effects the program in unclear ways</a:t>
            </a:r>
          </a:p>
          <a:p>
            <a:r>
              <a:rPr lang="en-IE" dirty="0"/>
              <a:t>I have to worry about the order I call functions in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hypotenuse(</a:t>
            </a:r>
            <a:r>
              <a:rPr lang="en-IE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42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IE" dirty="0">
                <a:solidFill>
                  <a:srgbClr val="177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reassignment</a:t>
            </a:r>
            <a:endParaRPr lang="en-IE" sz="1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dirty="0">
                <a:solidFill>
                  <a:prstClr val="black">
                    <a:lumMod val="85000"/>
                    <a:lumOff val="15000"/>
                  </a:prst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dirty="0">
                <a:solidFill>
                  <a:prstClr val="black">
                    <a:lumMod val="85000"/>
                    <a:lumOff val="15000"/>
                  </a:prst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dirty="0">
                <a:solidFill>
                  <a:prstClr val="black">
                    <a:lumMod val="85000"/>
                    <a:lumOff val="15000"/>
                  </a:prst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dirty="0">
                <a:solidFill>
                  <a:prstClr val="black">
                    <a:lumMod val="85000"/>
                    <a:lumOff val="15000"/>
                  </a:prst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1C01CE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E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Reassignment (aka. mutation) produces side effects</a:t>
            </a:r>
          </a:p>
          <a:p>
            <a:r>
              <a:rPr lang="en-IE" dirty="0"/>
              <a:t>If FP is programming without side effects then…</a:t>
            </a:r>
          </a:p>
          <a:p>
            <a:r>
              <a:rPr lang="en-IE" dirty="0"/>
              <a:t>Functional programming can’t have mutable state</a:t>
            </a:r>
          </a:p>
          <a:p>
            <a:r>
              <a:rPr lang="en-IE" dirty="0"/>
              <a:t>They call this ‘pure functional’ programming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535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Would I do This to Myself?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Side effects complicate programs</a:t>
            </a:r>
          </a:p>
          <a:p>
            <a:r>
              <a:rPr lang="en-IE" dirty="0"/>
              <a:t>We can code like mathematicians, in defined truths</a:t>
            </a:r>
          </a:p>
          <a:p>
            <a:r>
              <a:rPr lang="en-IE" dirty="0"/>
              <a:t>If values are constant, time becomes irrelevant</a:t>
            </a:r>
          </a:p>
          <a:p>
            <a:r>
              <a:rPr lang="en-IE" dirty="0"/>
              <a:t>Sequence becomes irrelevant</a:t>
            </a:r>
          </a:p>
          <a:p>
            <a:r>
              <a:rPr lang="en-IE" dirty="0"/>
              <a:t>Threads can share state</a:t>
            </a:r>
          </a:p>
        </p:txBody>
      </p:sp>
    </p:spTree>
    <p:extLst>
      <p:ext uri="{BB962C8B-B14F-4D97-AF65-F5344CB8AC3E}">
        <p14:creationId xmlns:p14="http://schemas.microsoft.com/office/powerpoint/2010/main" val="136804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6000" dirty="0"/>
              <a:t>Lots of 1</a:t>
            </a:r>
            <a:r>
              <a:rPr lang="en-IE" sz="6000" baseline="30000" dirty="0"/>
              <a:t>st</a:t>
            </a:r>
            <a:r>
              <a:rPr lang="en-IE" sz="6000" dirty="0"/>
              <a:t> Class Functions and Few Side Effects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Functional Programming is</a:t>
            </a:r>
          </a:p>
        </p:txBody>
      </p:sp>
    </p:spTree>
    <p:extLst>
      <p:ext uri="{BB962C8B-B14F-4D97-AF65-F5344CB8AC3E}">
        <p14:creationId xmlns:p14="http://schemas.microsoft.com/office/powerpoint/2010/main" val="260287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On Functional Programming: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Structure and Interpretation of Computer Programs</a:t>
            </a:r>
            <a:r>
              <a:rPr lang="en-IE" dirty="0"/>
              <a:t> (aka. Wizard Book)</a:t>
            </a:r>
          </a:p>
          <a:p>
            <a:r>
              <a:rPr lang="en-IE" dirty="0"/>
              <a:t>Based on a module taught at MIT in the 1980s</a:t>
            </a:r>
          </a:p>
          <a:p>
            <a:r>
              <a:rPr lang="en-IE" dirty="0"/>
              <a:t>Videos of the lectures are available online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On Scala: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Programming in Scala</a:t>
            </a:r>
            <a:endParaRPr lang="en-IE" dirty="0"/>
          </a:p>
          <a:p>
            <a:r>
              <a:rPr lang="en-IE" dirty="0"/>
              <a:t>Co-authored by the language’s founder</a:t>
            </a:r>
          </a:p>
          <a:p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edition (circa 2008) is free</a:t>
            </a:r>
          </a:p>
        </p:txBody>
      </p:sp>
    </p:spTree>
    <p:extLst>
      <p:ext uri="{BB962C8B-B14F-4D97-AF65-F5344CB8AC3E}">
        <p14:creationId xmlns:p14="http://schemas.microsoft.com/office/powerpoint/2010/main" val="22842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Tonight’s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Define functional programming (FP)</a:t>
            </a:r>
          </a:p>
          <a:p>
            <a:r>
              <a:rPr lang="en-IE" dirty="0"/>
              <a:t>Introduce its essential concepts</a:t>
            </a:r>
          </a:p>
          <a:p>
            <a:r>
              <a:rPr lang="en-IE" dirty="0"/>
              <a:t>Explain its advantages</a:t>
            </a:r>
          </a:p>
          <a:p>
            <a:r>
              <a:rPr lang="en-IE" dirty="0"/>
              <a:t>Provide code examples</a:t>
            </a:r>
          </a:p>
          <a:p>
            <a:r>
              <a:rPr lang="en-IE" dirty="0"/>
              <a:t>Encourage as much interaction as possible</a:t>
            </a:r>
          </a:p>
          <a:p>
            <a:r>
              <a:rPr lang="en-IE" dirty="0"/>
              <a:t>Answer any questions</a:t>
            </a:r>
          </a:p>
          <a:p>
            <a:r>
              <a:rPr lang="en-IE" dirty="0"/>
              <a:t>Suggest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323111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IE" dirty="0"/>
              <a:t>Code will be mainly in Scala</a:t>
            </a:r>
          </a:p>
          <a:p>
            <a:r>
              <a:rPr lang="en-IE" dirty="0"/>
              <a:t>Because I know Scala</a:t>
            </a:r>
          </a:p>
          <a:p>
            <a:r>
              <a:rPr lang="en-IE" dirty="0"/>
              <a:t>Counter-examples will be in C</a:t>
            </a:r>
          </a:p>
          <a:p>
            <a:r>
              <a:rPr lang="en-IE" dirty="0"/>
              <a:t>There’s a communal Scala worksheet on scalakata.com/</a:t>
            </a:r>
            <a:r>
              <a:rPr lang="en-IE" dirty="0" err="1"/>
              <a:t>dit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534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 have 3 definitions:</a:t>
            </a:r>
          </a:p>
          <a:p>
            <a:r>
              <a:rPr lang="en-IE" dirty="0"/>
              <a:t>A simple one</a:t>
            </a:r>
          </a:p>
          <a:p>
            <a:r>
              <a:rPr lang="en-IE" dirty="0"/>
              <a:t>The one I like</a:t>
            </a:r>
          </a:p>
          <a:p>
            <a:r>
              <a:rPr lang="en-IE" dirty="0"/>
              <a:t>The one real computer scientists like</a:t>
            </a:r>
          </a:p>
        </p:txBody>
      </p:sp>
    </p:spTree>
    <p:extLst>
      <p:ext uri="{BB962C8B-B14F-4D97-AF65-F5344CB8AC3E}">
        <p14:creationId xmlns:p14="http://schemas.microsoft.com/office/powerpoint/2010/main" val="34667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with Lots of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Functional Programming is</a:t>
            </a:r>
          </a:p>
        </p:txBody>
      </p:sp>
    </p:spTree>
    <p:extLst>
      <p:ext uri="{BB962C8B-B14F-4D97-AF65-F5344CB8AC3E}">
        <p14:creationId xmlns:p14="http://schemas.microsoft.com/office/powerpoint/2010/main" val="359753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Well that’s Underwhelming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Functional programming is not hard</a:t>
            </a:r>
          </a:p>
          <a:p>
            <a:r>
              <a:rPr lang="en-IE" dirty="0"/>
              <a:t>It is not academic</a:t>
            </a:r>
          </a:p>
          <a:p>
            <a:r>
              <a:rPr lang="en-IE" dirty="0"/>
              <a:t>FP isn’t all category theory and advanced lambda calculus</a:t>
            </a:r>
          </a:p>
          <a:p>
            <a:r>
              <a:rPr lang="en-IE" dirty="0"/>
              <a:t>Functional programming is just programming with functions</a:t>
            </a:r>
          </a:p>
          <a:p>
            <a:r>
              <a:rPr lang="en-IE" dirty="0"/>
              <a:t>You’ve already done it</a:t>
            </a:r>
          </a:p>
          <a:p>
            <a:r>
              <a:rPr lang="en-IE" dirty="0"/>
              <a:t>Don’t let anyone tell you otherwise</a:t>
            </a:r>
          </a:p>
        </p:txBody>
      </p:sp>
    </p:spTree>
    <p:extLst>
      <p:ext uri="{BB962C8B-B14F-4D97-AF65-F5344CB8AC3E}">
        <p14:creationId xmlns:p14="http://schemas.microsoft.com/office/powerpoint/2010/main" val="125749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 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Maths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sz="2400" i="1" smtClean="0">
                        <a:solidFill>
                          <a:srgbClr val="A90D91"/>
                        </a:solidFill>
                        <a:latin typeface="Cambria Math" panose="02040503050406030204" pitchFamily="18" charset="0"/>
                      </a:rPr>
                      <m:t>𝑓𝑎𝑐𝑡</m:t>
                    </m:r>
                    <m:d>
                      <m:dPr>
                        <m:ctrlPr>
                          <a:rPr lang="en-I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E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E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1,                              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E" sz="2400" i="1" smtClean="0">
                                <a:solidFill>
                                  <a:srgbClr val="A90D91"/>
                                </a:solidFill>
                                <a:latin typeface="Cambria Math" panose="02040503050406030204" pitchFamily="18" charset="0"/>
                              </a:rPr>
                              <m:t>𝑓𝑎𝑐𝑡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−1),  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E" sz="24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IE" sz="2400" dirty="0"/>
                  <a:t> </a:t>
                </a:r>
              </a:p>
              <a:p>
                <a:pPr marL="0" indent="0">
                  <a:buNone/>
                </a:pPr>
                <a:endParaRPr lang="en-IE" sz="2400" dirty="0"/>
              </a:p>
              <a:p>
                <a:endParaRPr lang="en-IE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In Computer-speak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fact(n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 err="1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1C01CE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1C01CE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fact(n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1C01CE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031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IE" sz="1800" dirty="0" err="1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800" dirty="0" err="1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buNone/>
            </a:pPr>
            <a:endParaRPr lang="en-IE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E" sz="1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square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E" sz="1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$((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E" sz="1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 marL="0" indent="0">
              <a:lnSpc>
                <a:spcPct val="107000"/>
              </a:lnSpc>
              <a:buNone/>
            </a:pPr>
            <a:endParaRPr lang="en-IE" sz="1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E" sz="1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18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E" sz="1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Lucida Console" panose="020B0609040504020204" pitchFamily="49" charset="0"/>
              </a:rPr>
              <a:t>=PRODUCT(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</a:rPr>
              <a:t>A1</a:t>
            </a:r>
            <a:r>
              <a:rPr lang="en-IE" sz="1800" dirty="0">
                <a:latin typeface="Lucida Console" panose="020B0609040504020204" pitchFamily="49" charset="0"/>
              </a:rPr>
              <a:t>, </a:t>
            </a:r>
            <a:r>
              <a:rPr lang="en-IE" sz="1800" dirty="0">
                <a:solidFill>
                  <a:srgbClr val="A90D91"/>
                </a:solidFill>
                <a:latin typeface="Lucida Console" panose="020B0609040504020204" pitchFamily="49" charset="0"/>
              </a:rPr>
              <a:t>A1</a:t>
            </a:r>
            <a:r>
              <a:rPr lang="en-IE" sz="1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06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with</a:t>
            </a:r>
            <a:br>
              <a:rPr lang="en-IE" dirty="0"/>
            </a:br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Class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77982"/>
            <a:ext cx="8401429" cy="819150"/>
          </a:xfrm>
        </p:spPr>
        <p:txBody>
          <a:bodyPr/>
          <a:lstStyle/>
          <a:p>
            <a:r>
              <a:rPr lang="en-IE" dirty="0"/>
              <a:t>Functional Programming is</a:t>
            </a:r>
          </a:p>
        </p:txBody>
      </p:sp>
    </p:spTree>
    <p:extLst>
      <p:ext uri="{BB962C8B-B14F-4D97-AF65-F5344CB8AC3E}">
        <p14:creationId xmlns:p14="http://schemas.microsoft.com/office/powerpoint/2010/main" val="39278921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1228</TotalTime>
  <Words>659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Corbel</vt:lpstr>
      <vt:lpstr>Lucida Console</vt:lpstr>
      <vt:lpstr>Times New Roman</vt:lpstr>
      <vt:lpstr>Headlines</vt:lpstr>
      <vt:lpstr>An Evening of Functional Thinking</vt:lpstr>
      <vt:lpstr>Tonight’s Agenda</vt:lpstr>
      <vt:lpstr>Code Examples</vt:lpstr>
      <vt:lpstr>What is Functional Programming?</vt:lpstr>
      <vt:lpstr>Code with Lots of Functions</vt:lpstr>
      <vt:lpstr>Well that’s Underwhelming</vt:lpstr>
      <vt:lpstr>Function Notations</vt:lpstr>
      <vt:lpstr>More Notations</vt:lpstr>
      <vt:lpstr>Code with 1st Class Functions</vt:lpstr>
      <vt:lpstr>What’s a 1st Class Function?</vt:lpstr>
      <vt:lpstr>Higher Order Functions</vt:lpstr>
      <vt:lpstr>Why Do I Like This?</vt:lpstr>
      <vt:lpstr>Code Without  Side Effects</vt:lpstr>
      <vt:lpstr>Two Side Effects</vt:lpstr>
      <vt:lpstr>Side Effects are Bad</vt:lpstr>
      <vt:lpstr>What About This?</vt:lpstr>
      <vt:lpstr>Why Would I do This to Myself?</vt:lpstr>
      <vt:lpstr>Lots of 1st Class Functions and Few Side Effects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Michael Dunleavy</dc:creator>
  <cp:lastModifiedBy>Michael Dunleavy</cp:lastModifiedBy>
  <cp:revision>52</cp:revision>
  <dcterms:created xsi:type="dcterms:W3CDTF">2017-02-26T15:08:24Z</dcterms:created>
  <dcterms:modified xsi:type="dcterms:W3CDTF">2017-03-08T21:44:46Z</dcterms:modified>
</cp:coreProperties>
</file>