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9" r:id="rId8"/>
    <p:sldId id="260" r:id="rId9"/>
    <p:sldId id="261" r:id="rId10"/>
    <p:sldId id="267" r:id="rId11"/>
    <p:sldId id="263" r:id="rId12"/>
    <p:sldId id="264" r:id="rId13"/>
    <p:sldId id="265" r:id="rId14"/>
    <p:sldId id="275" r:id="rId15"/>
    <p:sldId id="276" r:id="rId16"/>
    <p:sldId id="268" r:id="rId17"/>
    <p:sldId id="270" r:id="rId18"/>
    <p:sldId id="269" r:id="rId19"/>
    <p:sldId id="271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447879-FD21-478D-8975-6D6C2EA6452C}">
          <p14:sldIdLst>
            <p14:sldId id="256"/>
            <p14:sldId id="257"/>
            <p14:sldId id="259"/>
            <p14:sldId id="260"/>
            <p14:sldId id="261"/>
            <p14:sldId id="267"/>
            <p14:sldId id="263"/>
            <p14:sldId id="264"/>
            <p14:sldId id="265"/>
            <p14:sldId id="275"/>
            <p14:sldId id="276"/>
            <p14:sldId id="268"/>
            <p14:sldId id="270"/>
            <p14:sldId id="269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50133"/>
    <a:srgbClr val="680206"/>
    <a:srgbClr val="B2060D"/>
    <a:srgbClr val="C21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4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Summary</a:t>
            </a:r>
            <a:r>
              <a:rPr lang="en-US" baseline="0" dirty="0"/>
              <a:t> Statistics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528051181102361E-2"/>
          <c:y val="0.17198449803149607"/>
          <c:w val="0.9151386154855643"/>
          <c:h val="0.64432554133858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Total Population Proportion</c:v>
                </c:pt>
                <c:pt idx="1">
                  <c:v>Proportion of Sales</c:v>
                </c:pt>
                <c:pt idx="2">
                  <c:v>Proportion of Trips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20.7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A6-4CC9-88EF-8196E330BE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Total Population Proportion</c:v>
                </c:pt>
                <c:pt idx="1">
                  <c:v>Proportion of Sales</c:v>
                </c:pt>
                <c:pt idx="2">
                  <c:v>Proportion of Trips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20.2</c:v>
                </c:pt>
                <c:pt idx="1">
                  <c:v>29.4</c:v>
                </c:pt>
                <c:pt idx="2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A6-4CC9-88EF-8196E330BE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Total Population Proportion</c:v>
                </c:pt>
                <c:pt idx="1">
                  <c:v>Proportion of Sales</c:v>
                </c:pt>
                <c:pt idx="2">
                  <c:v>Proportion of Trips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27.7</c:v>
                </c:pt>
                <c:pt idx="1">
                  <c:v>25.6</c:v>
                </c:pt>
                <c:pt idx="2">
                  <c:v>25.3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A6-4CC9-88EF-8196E330BE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Cluster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Total Population Proportion</c:v>
                </c:pt>
                <c:pt idx="1">
                  <c:v>Proportion of Sales</c:v>
                </c:pt>
                <c:pt idx="2">
                  <c:v>Proportion of Trips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</c:v>
                </c:pt>
                <c:pt idx="1">
                  <c:v>13.2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A6-4CC9-88EF-8196E330BE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Cluster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Total Population Proportion</c:v>
                </c:pt>
                <c:pt idx="1">
                  <c:v>Proportion of Sales</c:v>
                </c:pt>
                <c:pt idx="2">
                  <c:v>Proportion of Trips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21.4</c:v>
                </c:pt>
                <c:pt idx="1">
                  <c:v>11</c:v>
                </c:pt>
                <c:pt idx="2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6-4CC9-88EF-8196E330B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875104"/>
        <c:axId val="472875760"/>
      </c:barChart>
      <c:catAx>
        <c:axId val="47287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75760"/>
        <c:crosses val="autoZero"/>
        <c:auto val="1"/>
        <c:lblAlgn val="ctr"/>
        <c:lblOffset val="100"/>
        <c:noMultiLvlLbl val="0"/>
      </c:catAx>
      <c:valAx>
        <c:axId val="47287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7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0.08801</cdr:x>
      <cdr:y>0.63499</cdr:y>
    </cdr:from>
    <cdr:to>
      <cdr:x>0.13247</cdr:x>
      <cdr:y>0.7453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C796DA2-2C2E-42D2-BD6D-0D230644E981}"/>
            </a:ext>
          </a:extLst>
        </cdr:cNvPr>
        <cdr:cNvSpPr/>
      </cdr:nvSpPr>
      <cdr:spPr>
        <a:xfrm xmlns:a="http://schemas.openxmlformats.org/drawingml/2006/main">
          <a:off x="622506" y="2303230"/>
          <a:ext cx="314509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05E91-7FC5-524D-903A-FB52B62C33B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7650-EAF7-1F4A-92F2-4F91B308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F1A03-B8DF-C343-85E1-D639141B39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1B6CD-ABC3-4F4E-9077-0A94DB14D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3700"/>
            <a:ext cx="7772400" cy="16439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000"/>
              </a:lnSpc>
              <a:defRPr sz="3600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7644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(Click to edit Master subtitle style)</a:t>
            </a:r>
          </a:p>
        </p:txBody>
      </p:sp>
    </p:spTree>
    <p:extLst>
      <p:ext uri="{BB962C8B-B14F-4D97-AF65-F5344CB8AC3E}">
        <p14:creationId xmlns:p14="http://schemas.microsoft.com/office/powerpoint/2010/main" val="41186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168415"/>
            <a:ext cx="8229600" cy="498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1623"/>
            <a:ext cx="1016953" cy="2301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2D8AFBA-8690-F647-8E38-612057A4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4633" y="6341623"/>
            <a:ext cx="2895600" cy="23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16127" y="6341623"/>
            <a:ext cx="861812" cy="23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5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15"/>
            <a:ext cx="4038600" cy="5003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15"/>
            <a:ext cx="4038600" cy="5003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6615" y="1311564"/>
            <a:ext cx="0" cy="4768272"/>
          </a:xfrm>
          <a:prstGeom prst="line">
            <a:avLst/>
          </a:prstGeom>
          <a:ln w="38100" cmpd="sng">
            <a:solidFill>
              <a:srgbClr val="C501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6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2258"/>
            <a:ext cx="4040188" cy="639762"/>
          </a:xfrm>
          <a:solidFill>
            <a:srgbClr val="C50133"/>
          </a:solidFill>
          <a:ln>
            <a:noFill/>
          </a:ln>
        </p:spPr>
        <p:txBody>
          <a:bodyPr anchor="b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835"/>
            <a:ext cx="4040188" cy="417512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52258"/>
            <a:ext cx="4041775" cy="639762"/>
          </a:xfrm>
          <a:solidFill>
            <a:srgbClr val="C50133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72835"/>
            <a:ext cx="4041775" cy="417512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6615" y="1972835"/>
            <a:ext cx="0" cy="4094301"/>
          </a:xfrm>
          <a:prstGeom prst="line">
            <a:avLst/>
          </a:prstGeom>
          <a:ln w="38100" cmpd="sng">
            <a:solidFill>
              <a:srgbClr val="C501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42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290194"/>
            <a:ext cx="4040188" cy="639762"/>
          </a:xfrm>
          <a:solidFill>
            <a:srgbClr val="C50133"/>
          </a:solidFill>
          <a:ln>
            <a:noFill/>
          </a:ln>
        </p:spPr>
        <p:txBody>
          <a:bodyPr anchor="b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10771"/>
            <a:ext cx="4040188" cy="315796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290194"/>
            <a:ext cx="4041775" cy="639762"/>
          </a:xfrm>
          <a:solidFill>
            <a:srgbClr val="C50133"/>
          </a:solidFill>
        </p:spPr>
        <p:txBody>
          <a:bodyPr anchor="b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10771"/>
            <a:ext cx="4041775" cy="315796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6615" y="3010771"/>
            <a:ext cx="0" cy="3056365"/>
          </a:xfrm>
          <a:prstGeom prst="line">
            <a:avLst/>
          </a:prstGeom>
          <a:ln w="38100" cmpd="sng">
            <a:solidFill>
              <a:srgbClr val="C501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149666"/>
            <a:ext cx="8229600" cy="1141098"/>
          </a:xfrm>
        </p:spPr>
        <p:txBody>
          <a:bodyPr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74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34818"/>
            <a:ext cx="5486400" cy="4392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5888"/>
            <a:ext cx="7772400" cy="78175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076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(Click to edit Master subtitle style)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 Bar Cov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/>
          <a:stretch/>
        </p:blipFill>
        <p:spPr>
          <a:xfrm>
            <a:off x="0" y="5105400"/>
            <a:ext cx="8932334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ogo Bar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"/>
          <a:stretch/>
        </p:blipFill>
        <p:spPr>
          <a:xfrm>
            <a:off x="-124738" y="6204362"/>
            <a:ext cx="9030603" cy="4468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1063355"/>
            <a:ext cx="9144000" cy="0"/>
          </a:xfrm>
          <a:prstGeom prst="line">
            <a:avLst/>
          </a:prstGeom>
          <a:ln w="57150" cmpd="sng">
            <a:solidFill>
              <a:srgbClr val="C501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1623"/>
            <a:ext cx="1016953" cy="2301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/>
              </a:defRPr>
            </a:lvl1pPr>
          </a:lstStyle>
          <a:p>
            <a:fld id="{C2D8AFBA-8690-F647-8E38-612057A4A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4633" y="6341623"/>
            <a:ext cx="2895600" cy="23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416127" y="6341623"/>
            <a:ext cx="861812" cy="230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15"/>
            <a:ext cx="8229600" cy="498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7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81" r:id="rId3"/>
    <p:sldLayoutId id="2147483688" r:id="rId4"/>
    <p:sldLayoutId id="2147483682" r:id="rId5"/>
    <p:sldLayoutId id="2147483689" r:id="rId6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1000"/>
        </a:spcAft>
        <a:buFont typeface="Wingdings" charset="2"/>
        <a:buChar char="§"/>
        <a:defRPr sz="24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Font typeface="Arial"/>
        <a:buChar char="–"/>
        <a:defRPr sz="24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1000"/>
        </a:spcAft>
        <a:buFont typeface="Wingdings" charset="2"/>
        <a:buChar char="§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1000"/>
        </a:spcAft>
        <a:buFont typeface="Arial"/>
        <a:buChar char="–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000"/>
        </a:spcAft>
        <a:buFont typeface="Wingdings" charset="2"/>
        <a:buChar char="§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Segmented Marketing: </a:t>
            </a:r>
            <a:br>
              <a:rPr lang="en-US" dirty="0"/>
            </a:br>
            <a:r>
              <a:rPr lang="en-US" dirty="0"/>
              <a:t>Member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54846"/>
            <a:ext cx="6400800" cy="1752600"/>
          </a:xfrm>
        </p:spPr>
        <p:txBody>
          <a:bodyPr/>
          <a:lstStyle/>
          <a:p>
            <a:r>
              <a:rPr lang="en-US" dirty="0"/>
              <a:t>Intern Project by Matt Dunning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47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4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E0683F-596A-4089-A053-436F9B1FF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75978"/>
              </p:ext>
            </p:extLst>
          </p:nvPr>
        </p:nvGraphicFramePr>
        <p:xfrm>
          <a:off x="457200" y="1834115"/>
          <a:ext cx="82296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616480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98795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45847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29226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31102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605885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Clusters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0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7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Proportion of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Proportion of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6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Proportion of 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366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8AA7-DEBF-4E30-BB5E-B1426694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A4DC6-9295-4A84-BB38-942CA91B2396}"/>
              </a:ext>
            </a:extLst>
          </p:cNvPr>
          <p:cNvSpPr txBox="1"/>
          <p:nvPr/>
        </p:nvSpPr>
        <p:spPr>
          <a:xfrm>
            <a:off x="457200" y="376518"/>
            <a:ext cx="791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Summary Statistics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760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E3216-EDE1-49E6-8DEC-6E8CE4380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569659-4971-4FD7-8923-980BC1C0C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931979"/>
              </p:ext>
            </p:extLst>
          </p:nvPr>
        </p:nvGraphicFramePr>
        <p:xfrm>
          <a:off x="851647" y="1847406"/>
          <a:ext cx="7073153" cy="362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4226E49-6564-4BF7-86E7-11D355E7C4FA}"/>
              </a:ext>
            </a:extLst>
          </p:cNvPr>
          <p:cNvSpPr/>
          <p:nvPr/>
        </p:nvSpPr>
        <p:spPr>
          <a:xfrm>
            <a:off x="3650192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BE71E-0994-41B6-88BA-A31C2447C03A}"/>
              </a:ext>
            </a:extLst>
          </p:cNvPr>
          <p:cNvSpPr/>
          <p:nvPr/>
        </p:nvSpPr>
        <p:spPr>
          <a:xfrm>
            <a:off x="5796288" y="34158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5B209-168B-4337-9125-9DFD54D9A0EB}"/>
              </a:ext>
            </a:extLst>
          </p:cNvPr>
          <p:cNvSpPr/>
          <p:nvPr/>
        </p:nvSpPr>
        <p:spPr>
          <a:xfrm>
            <a:off x="1814402" y="338507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2A353-95C6-4096-A294-00A7D5A6D36E}"/>
              </a:ext>
            </a:extLst>
          </p:cNvPr>
          <p:cNvSpPr/>
          <p:nvPr/>
        </p:nvSpPr>
        <p:spPr>
          <a:xfrm>
            <a:off x="3974256" y="2841788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32496-CD1B-4115-A340-A3EBC6C646A4}"/>
              </a:ext>
            </a:extLst>
          </p:cNvPr>
          <p:cNvSpPr/>
          <p:nvPr/>
        </p:nvSpPr>
        <p:spPr>
          <a:xfrm>
            <a:off x="6129661" y="292234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2EC56-B13C-487E-9B12-5630A62C9D53}"/>
              </a:ext>
            </a:extLst>
          </p:cNvPr>
          <p:cNvSpPr/>
          <p:nvPr/>
        </p:nvSpPr>
        <p:spPr>
          <a:xfrm>
            <a:off x="2142496" y="290192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35A-3812-434F-8F3F-927F16470C4E}"/>
              </a:ext>
            </a:extLst>
          </p:cNvPr>
          <p:cNvSpPr/>
          <p:nvPr/>
        </p:nvSpPr>
        <p:spPr>
          <a:xfrm>
            <a:off x="4306693" y="304193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CCE5F-866A-45D3-9C7C-BC12D87D6A2E}"/>
              </a:ext>
            </a:extLst>
          </p:cNvPr>
          <p:cNvSpPr/>
          <p:nvPr/>
        </p:nvSpPr>
        <p:spPr>
          <a:xfrm>
            <a:off x="6462098" y="3050728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31C68D-1F80-4D5E-9B00-4970299CE646}"/>
              </a:ext>
            </a:extLst>
          </p:cNvPr>
          <p:cNvSpPr/>
          <p:nvPr/>
        </p:nvSpPr>
        <p:spPr>
          <a:xfrm>
            <a:off x="4629994" y="3879553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B46768-9779-4837-A08A-764481F0399C}"/>
              </a:ext>
            </a:extLst>
          </p:cNvPr>
          <p:cNvSpPr/>
          <p:nvPr/>
        </p:nvSpPr>
        <p:spPr>
          <a:xfrm>
            <a:off x="2472848" y="3269669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1B2CB7-C116-4FF2-A8D1-F45564368244}"/>
              </a:ext>
            </a:extLst>
          </p:cNvPr>
          <p:cNvSpPr/>
          <p:nvPr/>
        </p:nvSpPr>
        <p:spPr>
          <a:xfrm>
            <a:off x="6792179" y="381424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CAA92A-5F51-43B3-98F6-C0BE8D036EC8}"/>
              </a:ext>
            </a:extLst>
          </p:cNvPr>
          <p:cNvSpPr/>
          <p:nvPr/>
        </p:nvSpPr>
        <p:spPr>
          <a:xfrm>
            <a:off x="2809295" y="330486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492DB-7137-4BF5-B3A7-45D2E00B732B}"/>
              </a:ext>
            </a:extLst>
          </p:cNvPr>
          <p:cNvSpPr/>
          <p:nvPr/>
        </p:nvSpPr>
        <p:spPr>
          <a:xfrm>
            <a:off x="4972745" y="4014295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5510E8-2922-491D-BB2E-7EA51012841E}"/>
              </a:ext>
            </a:extLst>
          </p:cNvPr>
          <p:cNvSpPr/>
          <p:nvPr/>
        </p:nvSpPr>
        <p:spPr>
          <a:xfrm>
            <a:off x="7133064" y="3844385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7BFCF-5830-46B7-87D5-D25282F2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81A85-1402-4DC0-9D56-F1A6B696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Champion Members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173EAECE-4F26-4134-9D52-39A0032B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0" t="6502" r="3382" b="1431"/>
          <a:stretch/>
        </p:blipFill>
        <p:spPr>
          <a:xfrm rot="21446382">
            <a:off x="253557" y="1210527"/>
            <a:ext cx="2365957" cy="2199481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61B3DDD-9147-4783-80EF-CE0B934CB252}"/>
              </a:ext>
            </a:extLst>
          </p:cNvPr>
          <p:cNvSpPr/>
          <p:nvPr/>
        </p:nvSpPr>
        <p:spPr>
          <a:xfrm>
            <a:off x="412231" y="2310267"/>
            <a:ext cx="2048608" cy="300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DAF39F-8EAE-4146-97A6-DAC45E2EFD9E}"/>
              </a:ext>
            </a:extLst>
          </p:cNvPr>
          <p:cNvSpPr/>
          <p:nvPr/>
        </p:nvSpPr>
        <p:spPr>
          <a:xfrm>
            <a:off x="1159644" y="2260449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1997F-866F-4730-9743-5CCD90568940}"/>
              </a:ext>
            </a:extLst>
          </p:cNvPr>
          <p:cNvSpPr txBox="1"/>
          <p:nvPr/>
        </p:nvSpPr>
        <p:spPr>
          <a:xfrm>
            <a:off x="2661498" y="1260175"/>
            <a:ext cx="6019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Members in cluster 1 (referred to as champion members):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High value members who spend most and visit most often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Have made a purchase recently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3B80C8-EF98-4DCA-BFB1-2242CAF2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0" r="3008"/>
          <a:stretch/>
        </p:blipFill>
        <p:spPr>
          <a:xfrm>
            <a:off x="346539" y="3547781"/>
            <a:ext cx="2255228" cy="239222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5178398-B013-4BF3-A165-3DFCAE91B894}"/>
              </a:ext>
            </a:extLst>
          </p:cNvPr>
          <p:cNvSpPr/>
          <p:nvPr/>
        </p:nvSpPr>
        <p:spPr>
          <a:xfrm rot="21010807">
            <a:off x="1315191" y="4888429"/>
            <a:ext cx="794781" cy="38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561E0-86A1-441D-AD26-F431A185718F}"/>
              </a:ext>
            </a:extLst>
          </p:cNvPr>
          <p:cNvSpPr/>
          <p:nvPr/>
        </p:nvSpPr>
        <p:spPr>
          <a:xfrm>
            <a:off x="1537280" y="489726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760F7-5E1B-426E-A091-F5017D4ECF8C}"/>
              </a:ext>
            </a:extLst>
          </p:cNvPr>
          <p:cNvSpPr txBox="1"/>
          <p:nvPr/>
        </p:nvSpPr>
        <p:spPr>
          <a:xfrm>
            <a:off x="2667460" y="2559940"/>
            <a:ext cx="6130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Marketing Strategies: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Upsell high value products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Front of club offers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Meat (beef)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Laundry Items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Engage in more costly engagement strategies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No Price Incentives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ROI is maximized when this member cluster is targeted with most engagement – bring back most value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Make them feel important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Give early offers on new products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Free online shipping</a:t>
            </a:r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3F2C-8E50-4063-B3F2-A07865D2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19AE58-0DE5-48F5-877F-7164855A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Spend, High Trip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41C69-F30A-41D6-8815-BC00D092B65A}"/>
              </a:ext>
            </a:extLst>
          </p:cNvPr>
          <p:cNvSpPr txBox="1"/>
          <p:nvPr/>
        </p:nvSpPr>
        <p:spPr>
          <a:xfrm>
            <a:off x="2802798" y="1301262"/>
            <a:ext cx="61565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Members in cluster 2: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Loyal members who have above average value and trips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Above average response rates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Shop routinely with above average baskets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Price sensitive to items they routinely buy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Will occasionally make large purchases and purchase higher value items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Goal: Engage and Retain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Marketing Strategies: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Engage with offers on high value and FOC items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Market new products, offers, and promotions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Test out promos on this group – may indicate potential success for other groups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Avoid member churn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Make them feel special with renewal offers before members expire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Offer rewards membership if not already enrolled</a:t>
            </a:r>
          </a:p>
          <a:p>
            <a:pPr marL="1200150" lvl="2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9D16E6-833C-4986-8354-BAE78A34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0" t="6502" r="3382" b="1431"/>
          <a:stretch/>
        </p:blipFill>
        <p:spPr>
          <a:xfrm rot="21446382">
            <a:off x="253557" y="1210527"/>
            <a:ext cx="2365957" cy="2199481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89046AF-A286-4B02-8FA3-1B86197EA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0" r="3008"/>
          <a:stretch/>
        </p:blipFill>
        <p:spPr>
          <a:xfrm>
            <a:off x="346539" y="3547781"/>
            <a:ext cx="2255228" cy="23922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B777C9C-8D8E-429A-BE4F-011B2B97E4F3}"/>
              </a:ext>
            </a:extLst>
          </p:cNvPr>
          <p:cNvSpPr/>
          <p:nvPr/>
        </p:nvSpPr>
        <p:spPr>
          <a:xfrm>
            <a:off x="457200" y="2566405"/>
            <a:ext cx="2144567" cy="203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462F9-65C0-4405-8F8C-CC3C109302F7}"/>
              </a:ext>
            </a:extLst>
          </p:cNvPr>
          <p:cNvSpPr/>
          <p:nvPr/>
        </p:nvSpPr>
        <p:spPr>
          <a:xfrm>
            <a:off x="1378639" y="248332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90CD98-5829-4959-84E4-A1B3E1A4B471}"/>
              </a:ext>
            </a:extLst>
          </p:cNvPr>
          <p:cNvSpPr/>
          <p:nvPr/>
        </p:nvSpPr>
        <p:spPr>
          <a:xfrm rot="20101318">
            <a:off x="1646066" y="5177083"/>
            <a:ext cx="673003" cy="2522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F5AFF-3E30-4813-BBF7-B6BD85C7D395}"/>
              </a:ext>
            </a:extLst>
          </p:cNvPr>
          <p:cNvSpPr/>
          <p:nvPr/>
        </p:nvSpPr>
        <p:spPr>
          <a:xfrm>
            <a:off x="1825312" y="510315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2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DD5CA-A302-4EA6-88A0-8066BC51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2AFDA1-9205-4E0A-B4FA-6D6C618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 and Spend Members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E0141D3-CE79-4095-92D5-D4D0877F7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0" t="6502" r="3382" b="1431"/>
          <a:stretch/>
        </p:blipFill>
        <p:spPr>
          <a:xfrm rot="21446382">
            <a:off x="271908" y="1235830"/>
            <a:ext cx="2404490" cy="223530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A6A506-3624-44C2-9418-3B6FD0B91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0" r="3008"/>
          <a:stretch/>
        </p:blipFill>
        <p:spPr>
          <a:xfrm>
            <a:off x="346539" y="3547781"/>
            <a:ext cx="2255228" cy="239222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9C56AAF-3E94-4202-A179-F415ACFA6485}"/>
              </a:ext>
            </a:extLst>
          </p:cNvPr>
          <p:cNvSpPr/>
          <p:nvPr/>
        </p:nvSpPr>
        <p:spPr>
          <a:xfrm>
            <a:off x="346539" y="2787162"/>
            <a:ext cx="2144567" cy="272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83A-5E2F-491F-9670-48158D1501D1}"/>
              </a:ext>
            </a:extLst>
          </p:cNvPr>
          <p:cNvSpPr/>
          <p:nvPr/>
        </p:nvSpPr>
        <p:spPr>
          <a:xfrm>
            <a:off x="1110723" y="273877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2405C9-5CBF-41F7-B132-C91B4A0B3C0F}"/>
              </a:ext>
            </a:extLst>
          </p:cNvPr>
          <p:cNvSpPr/>
          <p:nvPr/>
        </p:nvSpPr>
        <p:spPr>
          <a:xfrm rot="20334202">
            <a:off x="1818866" y="5348866"/>
            <a:ext cx="583175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250DF-E93E-4A13-B880-556AF46E1259}"/>
              </a:ext>
            </a:extLst>
          </p:cNvPr>
          <p:cNvSpPr/>
          <p:nvPr/>
        </p:nvSpPr>
        <p:spPr>
          <a:xfrm>
            <a:off x="1966022" y="529388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2D232-D5AF-40EB-90DC-DFFACBFE63EF}"/>
              </a:ext>
            </a:extLst>
          </p:cNvPr>
          <p:cNvSpPr txBox="1"/>
          <p:nvPr/>
        </p:nvSpPr>
        <p:spPr>
          <a:xfrm>
            <a:off x="2826595" y="1216804"/>
            <a:ext cx="6080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Members in cluster 3: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Average trip amount, average spend, more recent purchase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Goal: </a:t>
            </a:r>
            <a:r>
              <a:rPr lang="en-US" dirty="0"/>
              <a:t>Achieve increase in their spend for an average basket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1E92C-468A-4E46-BDCE-DB41722D1B19}"/>
              </a:ext>
            </a:extLst>
          </p:cNvPr>
          <p:cNvSpPr txBox="1"/>
          <p:nvPr/>
        </p:nvSpPr>
        <p:spPr>
          <a:xfrm>
            <a:off x="2869551" y="2859213"/>
            <a:ext cx="5994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Marketing Strategies: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Aggressive price incentives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Likely to respond positively to value offers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Discount coupons on high value items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“$5 off $50” type deals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Bundle offerings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E.g. Milk and eggs bundle, TV and sound system bundle, etc.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Weekly/Monthly “challenges”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Spend ‘X’ amount during time period ‘t’ and receive ‘Y’ amount off purchase when redeemed</a:t>
            </a:r>
          </a:p>
          <a:p>
            <a:pPr lvl="2"/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1200150" lvl="2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017D4-CDDD-4347-9F67-573206570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B05CB2-F093-4316-8DFE-0D52DC7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Members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F3B970B6-B249-4DA6-9BC9-88BA4D668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0" t="6502" r="3382" b="1431"/>
          <a:stretch/>
        </p:blipFill>
        <p:spPr>
          <a:xfrm rot="21446382">
            <a:off x="291175" y="1210528"/>
            <a:ext cx="2365957" cy="2199481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B0E24767-F34E-42A2-8B00-A775E7FE9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0" r="3008"/>
          <a:stretch/>
        </p:blipFill>
        <p:spPr>
          <a:xfrm>
            <a:off x="346539" y="3585775"/>
            <a:ext cx="2255228" cy="239222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AB0DFB-2794-4F36-A1B9-42BC5ADD8B25}"/>
              </a:ext>
            </a:extLst>
          </p:cNvPr>
          <p:cNvSpPr/>
          <p:nvPr/>
        </p:nvSpPr>
        <p:spPr>
          <a:xfrm>
            <a:off x="346539" y="2945643"/>
            <a:ext cx="835522" cy="340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16E56-8094-4E72-9D6B-3D118B5E37E9}"/>
              </a:ext>
            </a:extLst>
          </p:cNvPr>
          <p:cNvSpPr/>
          <p:nvPr/>
        </p:nvSpPr>
        <p:spPr>
          <a:xfrm>
            <a:off x="615366" y="2902716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DB6078-0F9F-45D8-B30A-182849B2D4BD}"/>
              </a:ext>
            </a:extLst>
          </p:cNvPr>
          <p:cNvSpPr/>
          <p:nvPr/>
        </p:nvSpPr>
        <p:spPr>
          <a:xfrm rot="20222433">
            <a:off x="2035933" y="5550201"/>
            <a:ext cx="442148" cy="35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B708B-5236-41DF-942A-2215268FFE0A}"/>
              </a:ext>
            </a:extLst>
          </p:cNvPr>
          <p:cNvSpPr/>
          <p:nvPr/>
        </p:nvSpPr>
        <p:spPr>
          <a:xfrm>
            <a:off x="2094087" y="5520501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776DE-2FB0-459C-968D-F6DA51A41257}"/>
              </a:ext>
            </a:extLst>
          </p:cNvPr>
          <p:cNvSpPr txBox="1"/>
          <p:nvPr/>
        </p:nvSpPr>
        <p:spPr>
          <a:xfrm>
            <a:off x="2839915" y="1468315"/>
            <a:ext cx="60984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Members in cluster 4: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Members who have made a purchase very recently and a small number of trips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Most likely new members who just began membership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Marketing Strategies: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Provide on-boarding support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Give them insights to value and why they chose BJs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Build relationship with member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Everyday value compared to other retailers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Member benefits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Build Brand Awareness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B&amp;J and </a:t>
            </a:r>
            <a:r>
              <a:rPr lang="en-US" dirty="0" err="1"/>
              <a:t>Wellsley</a:t>
            </a:r>
            <a:r>
              <a:rPr lang="en-US" dirty="0"/>
              <a:t> Farms products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Offers for trip driving categories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CFA9-CF77-4D96-B5D2-4FE44AAA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ECF3B2-306D-4B9B-AA1B-512DA229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Members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BB87AF33-0DC6-4D44-95EC-1EF25F1C0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0" t="6502" r="3382" b="1431"/>
          <a:stretch/>
        </p:blipFill>
        <p:spPr>
          <a:xfrm rot="21446382">
            <a:off x="253557" y="1210527"/>
            <a:ext cx="2365957" cy="2199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4BD6A-8FF2-4D36-B0D9-E3A3ECEAC78D}"/>
              </a:ext>
            </a:extLst>
          </p:cNvPr>
          <p:cNvSpPr txBox="1"/>
          <p:nvPr/>
        </p:nvSpPr>
        <p:spPr>
          <a:xfrm>
            <a:off x="2910254" y="1354015"/>
            <a:ext cx="5887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Members in cluster 5: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 value members who do not shop regularly and have not shopped in a while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Lowest ROI from marketing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Likely to have membership at competitor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Marketing Strategies: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Recreate brand value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Revive interest with reach out campaign, trial offer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Avoid sending costly campaigns to this cluster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77ADA0-6D3A-4D3A-B391-0EB50C7354C4}"/>
              </a:ext>
            </a:extLst>
          </p:cNvPr>
          <p:cNvSpPr/>
          <p:nvPr/>
        </p:nvSpPr>
        <p:spPr>
          <a:xfrm>
            <a:off x="1204546" y="2954215"/>
            <a:ext cx="1239716" cy="334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2C071-093E-4564-A094-9FD576281A01}"/>
              </a:ext>
            </a:extLst>
          </p:cNvPr>
          <p:cNvSpPr/>
          <p:nvPr/>
        </p:nvSpPr>
        <p:spPr>
          <a:xfrm>
            <a:off x="1667149" y="2921214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Content Placeholder 17">
            <a:extLst>
              <a:ext uri="{FF2B5EF4-FFF2-40B4-BE49-F238E27FC236}">
                <a16:creationId xmlns:a16="http://schemas.microsoft.com/office/drawing/2014/main" id="{022398FE-9C1B-4C48-A7FF-286DAB394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7" t="7943" r="5192" b="3357"/>
          <a:stretch/>
        </p:blipFill>
        <p:spPr>
          <a:xfrm>
            <a:off x="320686" y="3839762"/>
            <a:ext cx="2589568" cy="2172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EC8325D-E2C1-497B-AD19-2B8F0D72C869}"/>
              </a:ext>
            </a:extLst>
          </p:cNvPr>
          <p:cNvSpPr/>
          <p:nvPr/>
        </p:nvSpPr>
        <p:spPr>
          <a:xfrm>
            <a:off x="712177" y="5442438"/>
            <a:ext cx="413238" cy="395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FCC9F-C110-4778-8668-8731E1338804}"/>
              </a:ext>
            </a:extLst>
          </p:cNvPr>
          <p:cNvSpPr/>
          <p:nvPr/>
        </p:nvSpPr>
        <p:spPr>
          <a:xfrm>
            <a:off x="761541" y="5426753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78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A818E-41D7-430F-AD0A-FEEC0A02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clustering analysis by applying engagement strategies corresponding to member cluster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engagement results with existing Latent Class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7E492-AD84-406A-96F0-01FBC8D29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AC816-15E5-4BF7-8679-71AB5440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1482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can BJ’s leverage member data to ensure member engagement efforts are spent on the right members at the right time?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engagement strategies can be adopted for each member segment to maximize ROI?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14405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ECB03-E03E-4730-8198-F05949E3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BJs currently leverages a Latent Class Model (LCM) to discover hidden groups within the data, and segment members based on these classes</a:t>
            </a:r>
          </a:p>
          <a:p>
            <a:endParaRPr lang="en-US" dirty="0"/>
          </a:p>
          <a:p>
            <a:r>
              <a:rPr lang="en-US" dirty="0"/>
              <a:t>The purpose of my analysis is to test whether a K-means clustering analysis will be more effective in increasing member engagement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B87C6-80EA-4ECF-9F73-8A06A98C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03C6FB-8966-4A9E-9B07-56252D61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</a:t>
            </a:r>
          </a:p>
        </p:txBody>
      </p:sp>
    </p:spTree>
    <p:extLst>
      <p:ext uri="{BB962C8B-B14F-4D97-AF65-F5344CB8AC3E}">
        <p14:creationId xmlns:p14="http://schemas.microsoft.com/office/powerpoint/2010/main" val="154865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AC22D-B745-4EF8-90F2-35BE82F8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Step 1</a:t>
            </a:r>
          </a:p>
          <a:p>
            <a:r>
              <a:rPr lang="en-US" dirty="0"/>
              <a:t>Use an econometric framework to objectively measure these three ideas on a numerical scale: </a:t>
            </a:r>
            <a:r>
              <a:rPr lang="en-US" dirty="0" err="1"/>
              <a:t>Recency</a:t>
            </a:r>
            <a:r>
              <a:rPr lang="en-US" dirty="0"/>
              <a:t>, Frequency, and Monetary Value. This is known as an RFM framework. </a:t>
            </a:r>
          </a:p>
          <a:p>
            <a:pPr lvl="1"/>
            <a:r>
              <a:rPr lang="en-US" b="1" u="sng" dirty="0"/>
              <a:t>Recency</a:t>
            </a:r>
            <a:r>
              <a:rPr lang="en-US" dirty="0"/>
              <a:t>: When was the last time a member made a purchase with BJs? </a:t>
            </a:r>
          </a:p>
          <a:p>
            <a:pPr lvl="1"/>
            <a:endParaRPr lang="en-US" b="1" u="sng" dirty="0"/>
          </a:p>
          <a:p>
            <a:pPr lvl="1"/>
            <a:r>
              <a:rPr lang="en-US" b="1" u="sng" dirty="0"/>
              <a:t>Frequency</a:t>
            </a:r>
            <a:r>
              <a:rPr lang="en-US" dirty="0"/>
              <a:t>: How regularly does this member make a purchase with BJs? </a:t>
            </a:r>
          </a:p>
          <a:p>
            <a:pPr lvl="1"/>
            <a:endParaRPr lang="en-US" b="1" u="sng" dirty="0"/>
          </a:p>
          <a:p>
            <a:pPr lvl="1"/>
            <a:r>
              <a:rPr lang="en-US" b="1" u="sng" dirty="0"/>
              <a:t>Monetary Value</a:t>
            </a:r>
            <a:r>
              <a:rPr lang="en-US" dirty="0"/>
              <a:t>: How much money does this member spend over a period of time at BJs? (Excluding Gas Sales)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BEAAB-DD2B-4F91-88D2-30942CA1A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30775C-89D3-4BD8-AC92-FCD6BB9D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 Accomplished?</a:t>
            </a:r>
          </a:p>
        </p:txBody>
      </p:sp>
    </p:spTree>
    <p:extLst>
      <p:ext uri="{BB962C8B-B14F-4D97-AF65-F5344CB8AC3E}">
        <p14:creationId xmlns:p14="http://schemas.microsoft.com/office/powerpoint/2010/main" val="25390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53D84A-A9BB-4BE1-900E-27EA3364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Step 2</a:t>
            </a:r>
          </a:p>
          <a:p>
            <a:r>
              <a:rPr lang="en-US" dirty="0"/>
              <a:t>After member data is structured into an RFM framework it can be fit to a K-means clustering algorithm to segment members into clusters.</a:t>
            </a:r>
          </a:p>
          <a:p>
            <a:endParaRPr lang="en-US" dirty="0"/>
          </a:p>
          <a:p>
            <a:r>
              <a:rPr lang="en-US" dirty="0"/>
              <a:t>Members will be segmented into clusters with other members who show similar engagement characteristics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87AE8-7E6E-4FB2-A4A6-FEFCFB239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E0A502-0D93-4387-BBB8-58B6B738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 Accomplished Pt. 2</a:t>
            </a:r>
          </a:p>
        </p:txBody>
      </p:sp>
    </p:spTree>
    <p:extLst>
      <p:ext uri="{BB962C8B-B14F-4D97-AF65-F5344CB8AC3E}">
        <p14:creationId xmlns:p14="http://schemas.microsoft.com/office/powerpoint/2010/main" val="20192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6AA776-5EA2-4626-B6AC-294C3891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9554"/>
            <a:ext cx="8229600" cy="50788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2BF3A-CAF2-41AA-A49C-939E38C22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763B7A-FB24-4C86-A135-6B8DC11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14323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176DB-B9A7-4823-89D4-6C8C86A4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785"/>
            <a:ext cx="8098971" cy="489077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9DF6E-63DE-4E36-B081-782D3866D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2089F-7D89-45CD-BF34-79F8F412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664"/>
            <a:ext cx="8229600" cy="5078839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CD40EEF-BBFD-46D6-BFBE-634D7949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65"/>
            <a:ext cx="8229600" cy="1143000"/>
          </a:xfrm>
        </p:spPr>
        <p:txBody>
          <a:bodyPr/>
          <a:lstStyle/>
          <a:p>
            <a:r>
              <a:rPr lang="en-US" dirty="0"/>
              <a:t>Clustering Results</a:t>
            </a:r>
          </a:p>
        </p:txBody>
      </p:sp>
    </p:spTree>
    <p:extLst>
      <p:ext uri="{BB962C8B-B14F-4D97-AF65-F5344CB8AC3E}">
        <p14:creationId xmlns:p14="http://schemas.microsoft.com/office/powerpoint/2010/main" val="216937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580756-CF16-44AC-8C6D-91A70C81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0" t="6502" r="3382" b="1431"/>
          <a:stretch/>
        </p:blipFill>
        <p:spPr>
          <a:xfrm rot="21446382">
            <a:off x="100042" y="1548300"/>
            <a:ext cx="4936550" cy="45893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AC167-0CE8-490D-A5C2-CC6BF87F4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102F90-E300-4C2C-9653-D0497D3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Member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E9B06-D561-47FC-AA00-2ADD8B98B69D}"/>
              </a:ext>
            </a:extLst>
          </p:cNvPr>
          <p:cNvSpPr/>
          <p:nvPr/>
        </p:nvSpPr>
        <p:spPr>
          <a:xfrm>
            <a:off x="1133996" y="384296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F2A4D-81E1-40AC-A02D-82C4BFC7A4FD}"/>
              </a:ext>
            </a:extLst>
          </p:cNvPr>
          <p:cNvSpPr/>
          <p:nvPr/>
        </p:nvSpPr>
        <p:spPr>
          <a:xfrm>
            <a:off x="1526963" y="443524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D498-C686-4729-84F5-11F9B27EF6B9}"/>
              </a:ext>
            </a:extLst>
          </p:cNvPr>
          <p:cNvSpPr/>
          <p:nvPr/>
        </p:nvSpPr>
        <p:spPr>
          <a:xfrm>
            <a:off x="1794501" y="4776871"/>
            <a:ext cx="4638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09560-7F13-432A-B6B6-496500E3E3BD}"/>
              </a:ext>
            </a:extLst>
          </p:cNvPr>
          <p:cNvSpPr/>
          <p:nvPr/>
        </p:nvSpPr>
        <p:spPr>
          <a:xfrm>
            <a:off x="715204" y="520867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B93A8-9A3D-4B2A-BADC-8102419FEE6F}"/>
              </a:ext>
            </a:extLst>
          </p:cNvPr>
          <p:cNvSpPr/>
          <p:nvPr/>
        </p:nvSpPr>
        <p:spPr>
          <a:xfrm>
            <a:off x="2883345" y="52385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D96C3-7034-4E82-A780-64F21F65444F}"/>
              </a:ext>
            </a:extLst>
          </p:cNvPr>
          <p:cNvSpPr txBox="1"/>
          <p:nvPr/>
        </p:nvSpPr>
        <p:spPr>
          <a:xfrm>
            <a:off x="4750465" y="1534633"/>
            <a:ext cx="4544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1: </a:t>
            </a:r>
            <a:r>
              <a:rPr lang="en-US" b="1" dirty="0"/>
              <a:t>Champion Members</a:t>
            </a:r>
          </a:p>
          <a:p>
            <a:r>
              <a:rPr lang="en-US" i="1" dirty="0"/>
              <a:t>Spend the most per trip, highest amount of trips, made purchase recently</a:t>
            </a:r>
            <a:endParaRPr lang="en-US" dirty="0"/>
          </a:p>
          <a:p>
            <a:r>
              <a:rPr lang="en-US" dirty="0"/>
              <a:t>Cluster 2: </a:t>
            </a:r>
            <a:r>
              <a:rPr lang="en-US" b="1" dirty="0"/>
              <a:t>Higher Spend, High Trip Members</a:t>
            </a:r>
          </a:p>
          <a:p>
            <a:r>
              <a:rPr lang="en-US" i="1" dirty="0"/>
              <a:t>Above average spend, visit often, made a purchase recently</a:t>
            </a:r>
          </a:p>
          <a:p>
            <a:r>
              <a:rPr lang="en-US" dirty="0"/>
              <a:t>Cluster 3: </a:t>
            </a:r>
            <a:r>
              <a:rPr lang="en-US" b="1" dirty="0"/>
              <a:t>Average Trip and Spend Members</a:t>
            </a:r>
            <a:endParaRPr lang="en-US" dirty="0"/>
          </a:p>
          <a:p>
            <a:r>
              <a:rPr lang="en-US" i="1" dirty="0"/>
              <a:t>Made purchase recently, average sales, average trips</a:t>
            </a:r>
          </a:p>
          <a:p>
            <a:r>
              <a:rPr lang="en-US" dirty="0"/>
              <a:t>Cluster 4: </a:t>
            </a:r>
            <a:r>
              <a:rPr lang="en-US" b="1" dirty="0"/>
              <a:t>New Members</a:t>
            </a:r>
            <a:endParaRPr lang="en-US" i="1" dirty="0"/>
          </a:p>
          <a:p>
            <a:r>
              <a:rPr lang="en-US" i="1" dirty="0"/>
              <a:t>Most recent purchase, Low Trips Amount, Low sales</a:t>
            </a:r>
            <a:endParaRPr lang="en-US" dirty="0"/>
          </a:p>
          <a:p>
            <a:r>
              <a:rPr lang="en-US" dirty="0"/>
              <a:t>Cluster 5: </a:t>
            </a:r>
            <a:r>
              <a:rPr lang="en-US" b="1" dirty="0"/>
              <a:t>Lost Members </a:t>
            </a:r>
          </a:p>
          <a:p>
            <a:r>
              <a:rPr lang="en-US" i="1" dirty="0"/>
              <a:t>Last purchase long ago, purchased few and spend little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5A8C-570F-415A-807F-0D2342BB0834}"/>
              </a:ext>
            </a:extLst>
          </p:cNvPr>
          <p:cNvSpPr txBox="1"/>
          <p:nvPr/>
        </p:nvSpPr>
        <p:spPr>
          <a:xfrm>
            <a:off x="0" y="1440329"/>
            <a:ext cx="196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Monetary Value</a:t>
            </a:r>
          </a:p>
        </p:txBody>
      </p:sp>
    </p:spTree>
    <p:extLst>
      <p:ext uri="{BB962C8B-B14F-4D97-AF65-F5344CB8AC3E}">
        <p14:creationId xmlns:p14="http://schemas.microsoft.com/office/powerpoint/2010/main" val="21816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ECC19E1-95ED-44A7-BB5C-06084C6D73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207" t="7943" r="5192" b="3357"/>
          <a:stretch/>
        </p:blipFill>
        <p:spPr>
          <a:xfrm>
            <a:off x="4653981" y="2105618"/>
            <a:ext cx="4490019" cy="376602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860CF0-79CB-449C-8C80-96A68D291F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890" r="3008"/>
          <a:stretch/>
        </p:blipFill>
        <p:spPr>
          <a:xfrm>
            <a:off x="0" y="1745778"/>
            <a:ext cx="3889589" cy="41258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9854-A600-470A-9276-E2A896F9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AFBA-8690-F647-8E38-612057A4A44F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CDFCE4-5165-45AF-82B7-445037A7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Member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48867-1514-410F-9B3F-0713E822C149}"/>
              </a:ext>
            </a:extLst>
          </p:cNvPr>
          <p:cNvSpPr/>
          <p:nvPr/>
        </p:nvSpPr>
        <p:spPr>
          <a:xfrm>
            <a:off x="2166640" y="421520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7862B-C625-439B-BC5A-1BB5977F333D}"/>
              </a:ext>
            </a:extLst>
          </p:cNvPr>
          <p:cNvSpPr/>
          <p:nvPr/>
        </p:nvSpPr>
        <p:spPr>
          <a:xfrm>
            <a:off x="2480912" y="458175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FC840-4A2E-494E-A4C5-5A9E09B4CED9}"/>
              </a:ext>
            </a:extLst>
          </p:cNvPr>
          <p:cNvSpPr/>
          <p:nvPr/>
        </p:nvSpPr>
        <p:spPr>
          <a:xfrm>
            <a:off x="2803845" y="485119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A1B6F-00EF-4993-AB75-FCD81E3C6153}"/>
              </a:ext>
            </a:extLst>
          </p:cNvPr>
          <p:cNvSpPr/>
          <p:nvPr/>
        </p:nvSpPr>
        <p:spPr>
          <a:xfrm>
            <a:off x="3056338" y="508202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66FE5-9761-475A-9CC3-7D8C6768B242}"/>
              </a:ext>
            </a:extLst>
          </p:cNvPr>
          <p:cNvSpPr/>
          <p:nvPr/>
        </p:nvSpPr>
        <p:spPr>
          <a:xfrm>
            <a:off x="3549351" y="476538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229B7-7011-4832-8992-0217AB8205E0}"/>
              </a:ext>
            </a:extLst>
          </p:cNvPr>
          <p:cNvSpPr txBox="1"/>
          <p:nvPr/>
        </p:nvSpPr>
        <p:spPr>
          <a:xfrm>
            <a:off x="3748321" y="4871745"/>
            <a:ext cx="954424" cy="4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Days Since Last Trip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20BDA-49E9-4549-BA30-05B269950BB0}"/>
              </a:ext>
            </a:extLst>
          </p:cNvPr>
          <p:cNvSpPr/>
          <p:nvPr/>
        </p:nvSpPr>
        <p:spPr>
          <a:xfrm>
            <a:off x="6506049" y="398708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DAA7D-5E08-41C2-9CE1-625179FC946D}"/>
              </a:ext>
            </a:extLst>
          </p:cNvPr>
          <p:cNvSpPr/>
          <p:nvPr/>
        </p:nvSpPr>
        <p:spPr>
          <a:xfrm>
            <a:off x="6183116" y="430372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AE895-7DD9-4700-B8D7-862B3A44335C}"/>
              </a:ext>
            </a:extLst>
          </p:cNvPr>
          <p:cNvSpPr/>
          <p:nvPr/>
        </p:nvSpPr>
        <p:spPr>
          <a:xfrm>
            <a:off x="5860183" y="462036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740580-32A9-4A1D-96F1-200B024C0603}"/>
              </a:ext>
            </a:extLst>
          </p:cNvPr>
          <p:cNvSpPr/>
          <p:nvPr/>
        </p:nvSpPr>
        <p:spPr>
          <a:xfrm>
            <a:off x="5537250" y="4995261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455048"/>
      </p:ext>
    </p:extLst>
  </p:cSld>
  <p:clrMapOvr>
    <a:masterClrMapping/>
  </p:clrMapOvr>
</p:sld>
</file>

<file path=ppt/theme/theme1.xml><?xml version="1.0" encoding="utf-8"?>
<a:theme xmlns:a="http://schemas.openxmlformats.org/drawingml/2006/main" name="BJ's PPT Template_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rand PPT Template 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Js Document" ma:contentTypeID="0x0101000B774C423ED10A4CB70B212BA61C35B8006E49C8178915F04389E0E684F44BE7EB" ma:contentTypeVersion="1" ma:contentTypeDescription="Generic document with Navigation Menu and Navigation Page only." ma:contentTypeScope="" ma:versionID="ee927b8f58df209607b279ed6a7bf6a1">
  <xsd:schema xmlns:xsd="http://www.w3.org/2001/XMLSchema" xmlns:xs="http://www.w3.org/2001/XMLSchema" xmlns:p="http://schemas.microsoft.com/office/2006/metadata/properties" xmlns:ns2="9f140f42-153d-448d-80f9-e8f5e81aa3ad" targetNamespace="http://schemas.microsoft.com/office/2006/metadata/properties" ma:root="true" ma:fieldsID="27717b56ba0cd4026586f11f096f5342" ns2:_="">
    <xsd:import namespace="9f140f42-153d-448d-80f9-e8f5e81aa3ad"/>
    <xsd:element name="properties">
      <xsd:complexType>
        <xsd:sequence>
          <xsd:element name="documentManagement">
            <xsd:complexType>
              <xsd:all>
                <xsd:element ref="ns2:Content_x0020_Review" minOccurs="0"/>
                <xsd:element ref="ns2:Content_x0020_Expiration" minOccurs="0"/>
                <xsd:element ref="ns2:j6ca2c0b6e3048c0a7e7e113bfdebf40" minOccurs="0"/>
                <xsd:element ref="ns2:g4573ecf630b42c8b5f797eb59b38d4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40f42-153d-448d-80f9-e8f5e81aa3ad" elementFormDefault="qualified">
    <xsd:import namespace="http://schemas.microsoft.com/office/2006/documentManagement/types"/>
    <xsd:import namespace="http://schemas.microsoft.com/office/infopath/2007/PartnerControls"/>
    <xsd:element name="Content_x0020_Review" ma:index="2" nillable="true" ma:displayName="Content Review" ma:format="DateTime" ma:internalName="Content_x0020_Review">
      <xsd:simpleType>
        <xsd:restriction base="dms:DateTime"/>
      </xsd:simpleType>
    </xsd:element>
    <xsd:element name="Content_x0020_Expiration" ma:index="3" nillable="true" ma:displayName="Content Expiration" ma:format="DateTime" ma:internalName="Content_x0020_Expiration">
      <xsd:simpleType>
        <xsd:restriction base="dms:DateTime"/>
      </xsd:simpleType>
    </xsd:element>
    <xsd:element name="j6ca2c0b6e3048c0a7e7e113bfdebf40" ma:index="8" nillable="true" ma:taxonomy="true" ma:internalName="j6ca2c0b6e3048c0a7e7e113bfdebf40" ma:taxonomyFieldName="Navigation_x0020_Menu" ma:displayName="Navigation Menu" ma:default="" ma:fieldId="{36ca2c0b-6e30-48c0-a7e7-e113bfdebf40}" ma:taxonomyMulti="true" ma:sspId="8b359441-b7d7-4548-89f6-a90de588e197" ma:termSetId="7c04d16a-1f0d-4d0a-b051-00e8eb99579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573ecf630b42c8b5f797eb59b38d43" ma:index="10" nillable="true" ma:taxonomy="true" ma:internalName="g4573ecf630b42c8b5f797eb59b38d43" ma:taxonomyFieldName="Navigation_x0020_Page" ma:displayName="Navigation Page" ma:default="" ma:fieldId="{04573ecf-630b-42c8-b5f7-97eb59b38d43}" ma:taxonomyMulti="true" ma:sspId="8b359441-b7d7-4548-89f6-a90de588e197" ma:termSetId="7c04d16a-1f0d-4d0a-b051-00e8eb99579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6ca2c0b6e3048c0a7e7e113bfdebf40 xmlns="9f140f42-153d-448d-80f9-e8f5e81aa3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 - Membership and Marketing</TermName>
          <TermId xmlns="http://schemas.microsoft.com/office/infopath/2007/PartnerControls">4601f88b-f613-4d7a-a488-a323a8c87c21</TermId>
        </TermInfo>
      </Terms>
    </j6ca2c0b6e3048c0a7e7e113bfdebf40>
    <Content_x0020_Review xmlns="9f140f42-153d-448d-80f9-e8f5e81aa3ad" xsi:nil="true"/>
    <Content_x0020_Expiration xmlns="9f140f42-153d-448d-80f9-e8f5e81aa3ad" xsi:nil="true"/>
    <g4573ecf630b42c8b5f797eb59b38d43 xmlns="9f140f42-153d-448d-80f9-e8f5e81aa3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 - Membership and Marketing</TermName>
          <TermId xmlns="http://schemas.microsoft.com/office/infopath/2007/PartnerControls">4601f88b-f613-4d7a-a488-a323a8c87c21</TermId>
        </TermInfo>
      </Terms>
    </g4573ecf630b42c8b5f797eb59b38d4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4F2B3-A5FB-4515-899F-C47FCB4C6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40f42-153d-448d-80f9-e8f5e81aa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3B6E97-73D0-4B96-9FCA-DBAE1F1FED20}">
  <ds:schemaRefs>
    <ds:schemaRef ds:uri="http://www.w3.org/XML/1998/namespace"/>
    <ds:schemaRef ds:uri="9f140f42-153d-448d-80f9-e8f5e81aa3ad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96C719C-F6C8-4308-B416-E910171620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BJ's PPT Template_16.potx</Template>
  <TotalTime>55862</TotalTime>
  <Words>885</Words>
  <Application>Microsoft Office PowerPoint</Application>
  <PresentationFormat>On-screen Show (4:3)</PresentationFormat>
  <Paragraphs>200</Paragraphs>
  <Slides>17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BJ's PPT Template_16</vt:lpstr>
      <vt:lpstr>Brand PPT Template 16</vt:lpstr>
      <vt:lpstr>Strategic Segmented Marketing:  Member Engagement</vt:lpstr>
      <vt:lpstr>Key Questions</vt:lpstr>
      <vt:lpstr>Current Method</vt:lpstr>
      <vt:lpstr>How Can This Be Accomplished?</vt:lpstr>
      <vt:lpstr>How Can This Be Accomplished Pt. 2</vt:lpstr>
      <vt:lpstr>The Data</vt:lpstr>
      <vt:lpstr>Clustering Results</vt:lpstr>
      <vt:lpstr>Interpreting Member Clusters</vt:lpstr>
      <vt:lpstr>Interpreting Member Clusters</vt:lpstr>
      <vt:lpstr>PowerPoint Presentation</vt:lpstr>
      <vt:lpstr>PowerPoint Presentation</vt:lpstr>
      <vt:lpstr>Champion Members</vt:lpstr>
      <vt:lpstr>Higher Spend, High Trip Members</vt:lpstr>
      <vt:lpstr>Average Trip and Spend Members</vt:lpstr>
      <vt:lpstr>New Members</vt:lpstr>
      <vt:lpstr>Lost Members</vt:lpstr>
      <vt:lpstr>Next Steps</vt:lpstr>
    </vt:vector>
  </TitlesOfParts>
  <Company>BJ's Wholesale Club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BJ's PPT Template_16</dc:title>
  <dc:creator>mac BJs</dc:creator>
  <cp:lastModifiedBy>Dunning, Matt</cp:lastModifiedBy>
  <cp:revision>127</cp:revision>
  <dcterms:created xsi:type="dcterms:W3CDTF">2016-08-19T13:52:00Z</dcterms:created>
  <dcterms:modified xsi:type="dcterms:W3CDTF">2018-08-17T17:27:23Z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0x0101000B774C423ED10A4CB70B212BA61C35B8006E49C8178915F04389E0E684F44BE7EB</vt:lpwstr>
  </property>
  <property fmtid="{D5CDD505-2E9C-101B-9397-08002B2CF9AE}" pid="3" name="Content_x0020_Procedure">
    <vt:lpwstr/>
  </property>
  <property fmtid="{D5CDD505-2E9C-101B-9397-08002B2CF9AE}" pid="4" name="Navigation Menu">
    <vt:lpwstr>413;#HO - Membership and Marketing|4601f88b-f613-4d7a-a488-a323a8c87c21</vt:lpwstr>
  </property>
  <property fmtid="{D5CDD505-2E9C-101B-9397-08002B2CF9AE}" pid="5" name="l0fe3adcc74b4c93be656ca2e30d7532">
    <vt:lpwstr/>
  </property>
  <property fmtid="{D5CDD505-2E9C-101B-9397-08002B2CF9AE}" pid="6" name="Navigation Page">
    <vt:lpwstr>413;#HO - Membership and Marketing|4601f88b-f613-4d7a-a488-a323a8c87c21</vt:lpwstr>
  </property>
  <property fmtid="{D5CDD505-2E9C-101B-9397-08002B2CF9AE}" pid="7" name="Content Procedure">
    <vt:lpwstr/>
  </property>
</Properties>
</file>