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4" r:id="rId4"/>
    <p:sldId id="266" r:id="rId5"/>
    <p:sldId id="274" r:id="rId6"/>
    <p:sldId id="290" r:id="rId7"/>
    <p:sldId id="273" r:id="rId8"/>
    <p:sldId id="272" r:id="rId9"/>
    <p:sldId id="275" r:id="rId10"/>
    <p:sldId id="276" r:id="rId11"/>
    <p:sldId id="277" r:id="rId12"/>
    <p:sldId id="292" r:id="rId13"/>
    <p:sldId id="269" r:id="rId14"/>
    <p:sldId id="270" r:id="rId15"/>
    <p:sldId id="297" r:id="rId16"/>
    <p:sldId id="298" r:id="rId17"/>
    <p:sldId id="299" r:id="rId18"/>
    <p:sldId id="300" r:id="rId19"/>
    <p:sldId id="302" r:id="rId20"/>
    <p:sldId id="283" r:id="rId21"/>
    <p:sldId id="291" r:id="rId22"/>
    <p:sldId id="301" r:id="rId23"/>
    <p:sldId id="303" r:id="rId24"/>
    <p:sldId id="296" r:id="rId25"/>
    <p:sldId id="304" r:id="rId26"/>
    <p:sldId id="288" r:id="rId27"/>
    <p:sldId id="295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780"/>
    <a:srgbClr val="684D7D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8" autoAdjust="0"/>
  </p:normalViewPr>
  <p:slideViewPr>
    <p:cSldViewPr>
      <p:cViewPr>
        <p:scale>
          <a:sx n="139" d="100"/>
          <a:sy n="139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42F5-042B-B641-B3F7-980272544B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953C8-88E4-F84E-811A-DC9FE5137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445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4F67-E8AF-944D-B45C-C28CA303A28B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D0DC-0C88-5B45-929D-881D787850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61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8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Be </a:t>
            </a:r>
            <a:r>
              <a:rPr lang="fr-FR" dirty="0" err="1" smtClean="0"/>
              <a:t>lax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 » label but not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images to </a:t>
            </a:r>
            <a:r>
              <a:rPr lang="fr-FR" baseline="0" dirty="0" err="1" smtClean="0"/>
              <a:t>pass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inspect</a:t>
            </a:r>
            <a:r>
              <a:rPr lang="fr-FR" baseline="0" dirty="0" smtClean="0"/>
              <a:t> all images </a:t>
            </a:r>
            <a:r>
              <a:rPr lang="fr-FR" baseline="0" dirty="0" err="1" smtClean="0"/>
              <a:t>labeled</a:t>
            </a:r>
            <a:r>
              <a:rPr lang="fr-FR" baseline="0" dirty="0" smtClean="0"/>
              <a:t> as « 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43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(concept </a:t>
            </a:r>
            <a:r>
              <a:rPr lang="fr-FR" baseline="0" dirty="0" err="1" smtClean="0"/>
              <a:t>isn’t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particularly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complicated</a:t>
            </a:r>
            <a:r>
              <a:rPr lang="fr-FR" baseline="0" dirty="0" smtClean="0"/>
              <a:t>, but a </a:t>
            </a:r>
            <a:r>
              <a:rPr lang="fr-FR" baseline="0" dirty="0" err="1" smtClean="0"/>
              <a:t>little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convoluted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time)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Break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down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question and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9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Classifiers</a:t>
            </a:r>
            <a:r>
              <a:rPr lang="fr-FR" dirty="0" smtClean="0"/>
              <a:t>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… but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brain</a:t>
            </a:r>
            <a:r>
              <a:rPr lang="fr-FR" dirty="0" smtClean="0"/>
              <a:t> images?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Info gain </a:t>
            </a:r>
            <a:r>
              <a:rPr lang="fr-FR" dirty="0" err="1" smtClean="0"/>
              <a:t>seems</a:t>
            </a:r>
            <a:r>
              <a:rPr lang="fr-FR" dirty="0" smtClean="0"/>
              <a:t> to </a:t>
            </a:r>
            <a:r>
              <a:rPr lang="fr-FR" dirty="0" err="1" smtClean="0"/>
              <a:t>suggest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they’re</a:t>
            </a:r>
            <a:r>
              <a:rPr lang="fr-FR" dirty="0" smtClean="0"/>
              <a:t> no</a:t>
            </a:r>
            <a:r>
              <a:rPr lang="fr-FR" baseline="0" dirty="0" smtClean="0"/>
              <a:t> good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ADTree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boosting</a:t>
            </a:r>
            <a:r>
              <a:rPr lang="fr-FR" baseline="0" dirty="0" smtClean="0"/>
              <a:t> uses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6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brain</a:t>
            </a:r>
            <a:r>
              <a:rPr lang="fr-FR" dirty="0" smtClean="0"/>
              <a:t> images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themselves</a:t>
            </a:r>
            <a:r>
              <a:rPr lang="fr-FR" dirty="0" smtClean="0"/>
              <a:t>, but </a:t>
            </a:r>
            <a:r>
              <a:rPr lang="fr-FR" dirty="0" err="1" smtClean="0"/>
              <a:t>rather</a:t>
            </a:r>
            <a:r>
              <a:rPr lang="fr-FR" dirty="0" smtClean="0"/>
              <a:t> as part of a </a:t>
            </a:r>
            <a:r>
              <a:rPr lang="fr-FR" dirty="0" err="1" smtClean="0"/>
              <a:t>feature</a:t>
            </a:r>
            <a:r>
              <a:rPr lang="fr-FR" dirty="0" smtClean="0"/>
              <a:t> matrix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Entropy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strongly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suggested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literature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confirms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suggestions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proposed</a:t>
            </a:r>
            <a:r>
              <a:rPr lang="fr-FR" baseline="0" dirty="0" smtClean="0"/>
              <a:t> method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viable solution to </a:t>
            </a:r>
            <a:r>
              <a:rPr lang="fr-FR" baseline="0" dirty="0" err="1" smtClean="0"/>
              <a:t>avoid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loss</a:t>
            </a:r>
            <a:r>
              <a:rPr lang="fr-FR" baseline="0" dirty="0" smtClean="0"/>
              <a:t> of good data.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9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AD</a:t>
            </a:r>
            <a:r>
              <a:rPr lang="fr-FR" baseline="0" dirty="0" smtClean="0"/>
              <a:t> and how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diagnosed</a:t>
            </a:r>
            <a:r>
              <a:rPr lang="fr-FR" baseline="0" dirty="0" smtClean="0"/>
              <a:t>? </a:t>
            </a:r>
            <a:r>
              <a:rPr lang="fr-FR" baseline="0" dirty="0" err="1" smtClean="0"/>
              <a:t>Shrinkage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brain</a:t>
            </a:r>
            <a:r>
              <a:rPr lang="fr-FR" baseline="0" dirty="0" smtClean="0"/>
              <a:t> etc.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Ixico</a:t>
            </a:r>
            <a:r>
              <a:rPr lang="fr-FR" baseline="0" dirty="0" smtClean="0"/>
              <a:t> have to do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AD?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to measure </a:t>
            </a:r>
            <a:r>
              <a:rPr lang="fr-FR" baseline="0" dirty="0" err="1" smtClean="0"/>
              <a:t>brain</a:t>
            </a:r>
            <a:r>
              <a:rPr lang="fr-FR" baseline="0" dirty="0" smtClean="0"/>
              <a:t> volume. BUT image has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good quality.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Hence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image QC to (1)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time and (2) automate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to Z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76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 lot of quality measure rely on a reference image.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reference images are and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Some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previously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measures</a:t>
            </a:r>
            <a:r>
              <a:rPr lang="fr-FR" baseline="0" dirty="0" smtClean="0"/>
              <a:t> are… But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haven’t</a:t>
            </a:r>
            <a:r>
              <a:rPr lang="fr-FR" baseline="0" dirty="0" smtClean="0"/>
              <a:t> been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standpoint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exception of the </a:t>
            </a:r>
            <a:r>
              <a:rPr lang="fr-FR" baseline="0" dirty="0" err="1" smtClean="0"/>
              <a:t>intensity</a:t>
            </a:r>
            <a:r>
              <a:rPr lang="fr-FR" baseline="0" dirty="0" smtClean="0"/>
              <a:t> measure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Most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quality </a:t>
            </a:r>
            <a:r>
              <a:rPr lang="fr-FR" baseline="0" dirty="0" err="1" smtClean="0"/>
              <a:t>measures</a:t>
            </a:r>
            <a:r>
              <a:rPr lang="fr-FR" baseline="0" dirty="0" smtClean="0"/>
              <a:t> rely on the background and </a:t>
            </a:r>
            <a:r>
              <a:rPr lang="fr-FR" baseline="0" dirty="0" err="1" smtClean="0"/>
              <a:t>sometimes</a:t>
            </a:r>
            <a:r>
              <a:rPr lang="fr-FR" baseline="0" dirty="0" smtClean="0"/>
              <a:t> the full image.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67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Enumerate</a:t>
            </a:r>
            <a:r>
              <a:rPr lang="fr-FR" dirty="0" smtClean="0"/>
              <a:t> objectives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clarify</a:t>
            </a:r>
            <a:r>
              <a:rPr lang="fr-FR" baseline="0" dirty="0" smtClean="0"/>
              <a:t> the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7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Workflow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three sections.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emphasis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88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classifiers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stuck</a:t>
            </a:r>
            <a:r>
              <a:rPr lang="fr-FR" baseline="0" dirty="0" smtClean="0"/>
              <a:t> out are the RF and BN. Not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success rate, but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the ROC area.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38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Classification </a:t>
            </a:r>
            <a:r>
              <a:rPr lang="fr-FR" dirty="0" err="1" smtClean="0"/>
              <a:t>seems</a:t>
            </a:r>
            <a:r>
              <a:rPr lang="fr-FR" dirty="0" smtClean="0"/>
              <a:t> good, but </a:t>
            </a:r>
            <a:r>
              <a:rPr lang="fr-FR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one a few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everyone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grasp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idea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0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(10 seconds)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2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First</a:t>
            </a:r>
            <a:r>
              <a:rPr lang="fr-FR" baseline="0" dirty="0" smtClean="0"/>
              <a:t> method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OK, </a:t>
            </a:r>
            <a:r>
              <a:rPr lang="fr-FR" baseline="0" dirty="0" err="1" smtClean="0"/>
              <a:t>except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lets</a:t>
            </a:r>
            <a:r>
              <a:rPr lang="fr-FR" baseline="0" dirty="0" smtClean="0"/>
              <a:t> 15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images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almost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half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!)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have to </a:t>
            </a:r>
            <a:r>
              <a:rPr lang="fr-FR" baseline="0" dirty="0" err="1" smtClean="0"/>
              <a:t>either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hope</a:t>
            </a:r>
            <a:r>
              <a:rPr lang="fr-FR" baseline="0" dirty="0" smtClean="0"/>
              <a:t> to catch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inspect</a:t>
            </a:r>
            <a:r>
              <a:rPr lang="fr-FR" baseline="0" dirty="0" smtClean="0"/>
              <a:t> all « </a:t>
            </a:r>
            <a:r>
              <a:rPr lang="fr-FR" baseline="0" dirty="0" err="1" smtClean="0"/>
              <a:t>pass</a:t>
            </a:r>
            <a:r>
              <a:rPr lang="fr-FR" baseline="0" dirty="0" smtClean="0"/>
              <a:t> » images.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This solution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 good.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9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Be </a:t>
            </a:r>
            <a:r>
              <a:rPr lang="fr-FR" dirty="0" err="1" smtClean="0"/>
              <a:t>lax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 » label but not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images to </a:t>
            </a:r>
            <a:r>
              <a:rPr lang="fr-FR" baseline="0" dirty="0" err="1" smtClean="0"/>
              <a:t>pass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inspect</a:t>
            </a:r>
            <a:r>
              <a:rPr lang="fr-FR" baseline="0" dirty="0" smtClean="0"/>
              <a:t> all images </a:t>
            </a:r>
            <a:r>
              <a:rPr lang="fr-FR" baseline="0" dirty="0" err="1" smtClean="0"/>
              <a:t>labeled</a:t>
            </a:r>
            <a:r>
              <a:rPr lang="fr-FR" baseline="0" dirty="0" smtClean="0"/>
              <a:t> as « 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439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steps</a:t>
            </a:r>
            <a:r>
              <a:rPr lang="fr-FR" baseline="0" dirty="0" smtClean="0"/>
              <a:t> (concept </a:t>
            </a:r>
            <a:r>
              <a:rPr lang="fr-FR" baseline="0" dirty="0" err="1" smtClean="0"/>
              <a:t>isn’t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particularly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complicated</a:t>
            </a:r>
            <a:r>
              <a:rPr lang="fr-FR" baseline="0" dirty="0" smtClean="0"/>
              <a:t>, but a </a:t>
            </a:r>
            <a:r>
              <a:rPr lang="fr-FR" baseline="0" dirty="0" err="1" smtClean="0"/>
              <a:t>little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convoluted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time)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Break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down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question and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9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Classifiers</a:t>
            </a:r>
            <a:r>
              <a:rPr lang="fr-FR" dirty="0" smtClean="0"/>
              <a:t>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… but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brain</a:t>
            </a:r>
            <a:r>
              <a:rPr lang="fr-FR" dirty="0" smtClean="0"/>
              <a:t> images?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Info gain </a:t>
            </a:r>
            <a:r>
              <a:rPr lang="fr-FR" dirty="0" err="1" smtClean="0"/>
              <a:t>seems</a:t>
            </a:r>
            <a:r>
              <a:rPr lang="fr-FR" dirty="0" smtClean="0"/>
              <a:t> to </a:t>
            </a:r>
            <a:r>
              <a:rPr lang="fr-FR" dirty="0" err="1" smtClean="0"/>
              <a:t>suggest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they’re</a:t>
            </a:r>
            <a:r>
              <a:rPr lang="fr-FR" dirty="0" smtClean="0"/>
              <a:t> no</a:t>
            </a:r>
            <a:r>
              <a:rPr lang="fr-FR" baseline="0" dirty="0" smtClean="0"/>
              <a:t> good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ADTree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boosting</a:t>
            </a:r>
            <a:r>
              <a:rPr lang="fr-FR" baseline="0" dirty="0" smtClean="0"/>
              <a:t> uses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6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brain</a:t>
            </a:r>
            <a:r>
              <a:rPr lang="fr-FR" dirty="0" smtClean="0"/>
              <a:t> images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</a:t>
            </a:r>
            <a:r>
              <a:rPr lang="fr-FR" dirty="0" err="1" smtClean="0"/>
              <a:t>themselves</a:t>
            </a:r>
            <a:r>
              <a:rPr lang="fr-FR" dirty="0" smtClean="0"/>
              <a:t>, but </a:t>
            </a:r>
            <a:r>
              <a:rPr lang="fr-FR" dirty="0" err="1" smtClean="0"/>
              <a:t>rather</a:t>
            </a:r>
            <a:r>
              <a:rPr lang="fr-FR" dirty="0" smtClean="0"/>
              <a:t> as part of a </a:t>
            </a:r>
            <a:r>
              <a:rPr lang="fr-FR" dirty="0" err="1" smtClean="0"/>
              <a:t>feature</a:t>
            </a:r>
            <a:r>
              <a:rPr lang="fr-FR" dirty="0" smtClean="0"/>
              <a:t> matrix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Entropy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strongly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suggested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literature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confirms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suggestions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proposed</a:t>
            </a:r>
            <a:r>
              <a:rPr lang="fr-FR" baseline="0" dirty="0" smtClean="0"/>
              <a:t> method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viable solution to </a:t>
            </a:r>
            <a:r>
              <a:rPr lang="fr-FR" baseline="0" dirty="0" err="1" smtClean="0"/>
              <a:t>avoid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loss</a:t>
            </a:r>
            <a:r>
              <a:rPr lang="fr-FR" baseline="0" dirty="0" smtClean="0"/>
              <a:t> of good data.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9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AD</a:t>
            </a:r>
            <a:r>
              <a:rPr lang="fr-FR" baseline="0" dirty="0" smtClean="0"/>
              <a:t> and how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diagnosed</a:t>
            </a:r>
            <a:r>
              <a:rPr lang="fr-FR" baseline="0" dirty="0" smtClean="0"/>
              <a:t>? </a:t>
            </a:r>
            <a:r>
              <a:rPr lang="fr-FR" baseline="0" dirty="0" err="1" smtClean="0"/>
              <a:t>Shrinkage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brain</a:t>
            </a:r>
            <a:r>
              <a:rPr lang="fr-FR" baseline="0" dirty="0" smtClean="0"/>
              <a:t> etc.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Ixico</a:t>
            </a:r>
            <a:r>
              <a:rPr lang="fr-FR" baseline="0" dirty="0" smtClean="0"/>
              <a:t> have to do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AD?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to measure </a:t>
            </a:r>
            <a:r>
              <a:rPr lang="fr-FR" baseline="0" dirty="0" err="1" smtClean="0"/>
              <a:t>brain</a:t>
            </a:r>
            <a:r>
              <a:rPr lang="fr-FR" baseline="0" dirty="0" smtClean="0"/>
              <a:t> volume. BUT image has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good quality.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Hence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image QC to (1)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time and (2) automate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to Z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76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 lot of quality measure rely on a reference image.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reference images are and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Some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previously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measures</a:t>
            </a:r>
            <a:r>
              <a:rPr lang="fr-FR" baseline="0" dirty="0" smtClean="0"/>
              <a:t> are… But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haven’t</a:t>
            </a:r>
            <a:r>
              <a:rPr lang="fr-FR" baseline="0" dirty="0" smtClean="0"/>
              <a:t> been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standpoint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exception of the </a:t>
            </a:r>
            <a:r>
              <a:rPr lang="fr-FR" baseline="0" dirty="0" err="1" smtClean="0"/>
              <a:t>intensity</a:t>
            </a:r>
            <a:r>
              <a:rPr lang="fr-FR" baseline="0" dirty="0" smtClean="0"/>
              <a:t> measure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Most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quality </a:t>
            </a:r>
            <a:r>
              <a:rPr lang="fr-FR" baseline="0" dirty="0" err="1" smtClean="0"/>
              <a:t>measures</a:t>
            </a:r>
            <a:r>
              <a:rPr lang="fr-FR" baseline="0" dirty="0" smtClean="0"/>
              <a:t> rely on the background and </a:t>
            </a:r>
            <a:r>
              <a:rPr lang="fr-FR" baseline="0" dirty="0" err="1" smtClean="0"/>
              <a:t>sometimes</a:t>
            </a:r>
            <a:r>
              <a:rPr lang="fr-FR" baseline="0" dirty="0" smtClean="0"/>
              <a:t> the full image.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6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Enumerate</a:t>
            </a:r>
            <a:r>
              <a:rPr lang="fr-FR" dirty="0" smtClean="0"/>
              <a:t> objectives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clarify</a:t>
            </a:r>
            <a:r>
              <a:rPr lang="fr-FR" baseline="0" dirty="0" smtClean="0"/>
              <a:t> the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7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Workflow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separated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three sections.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emphasis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8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err="1" smtClean="0"/>
              <a:t>Briefly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classifiers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stuck</a:t>
            </a:r>
            <a:r>
              <a:rPr lang="fr-FR" baseline="0" dirty="0" smtClean="0"/>
              <a:t> out are the RF and BN. Not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success rate, but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the ROC area.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3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Classification </a:t>
            </a:r>
            <a:r>
              <a:rPr lang="fr-FR" dirty="0" err="1" smtClean="0"/>
              <a:t>seems</a:t>
            </a:r>
            <a:r>
              <a:rPr lang="fr-FR" dirty="0" smtClean="0"/>
              <a:t> good, but </a:t>
            </a:r>
            <a:r>
              <a:rPr lang="fr-FR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one a few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everyone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grasp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idea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05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First</a:t>
            </a:r>
            <a:r>
              <a:rPr lang="fr-FR" baseline="0" dirty="0" smtClean="0"/>
              <a:t> method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OK, </a:t>
            </a:r>
            <a:r>
              <a:rPr lang="fr-FR" baseline="0" dirty="0" err="1" smtClean="0"/>
              <a:t>except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lets</a:t>
            </a:r>
            <a:r>
              <a:rPr lang="fr-FR" baseline="0" dirty="0" smtClean="0"/>
              <a:t> 15 </a:t>
            </a:r>
            <a:r>
              <a:rPr lang="fr-FR" baseline="0" dirty="0" err="1" smtClean="0"/>
              <a:t>failed</a:t>
            </a:r>
            <a:r>
              <a:rPr lang="fr-FR" baseline="0" dirty="0" smtClean="0"/>
              <a:t> images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almost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half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!)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have to </a:t>
            </a:r>
            <a:r>
              <a:rPr lang="fr-FR" baseline="0" dirty="0" err="1" smtClean="0"/>
              <a:t>either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hope</a:t>
            </a:r>
            <a:r>
              <a:rPr lang="fr-FR" baseline="0" dirty="0" smtClean="0"/>
              <a:t> to catch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manually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inspect</a:t>
            </a:r>
            <a:r>
              <a:rPr lang="fr-FR" baseline="0" dirty="0" smtClean="0"/>
              <a:t> all « </a:t>
            </a:r>
            <a:r>
              <a:rPr lang="fr-FR" baseline="0" dirty="0" err="1" smtClean="0"/>
              <a:t>pass</a:t>
            </a:r>
            <a:r>
              <a:rPr lang="fr-FR" baseline="0" dirty="0" smtClean="0"/>
              <a:t> » images.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This solution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 good.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BD0DC-0C88-5B45-929D-881D787850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9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B09D-8711-B543-8B4A-F084C66AA7FA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117F-7990-A440-BADB-2CEC20A15EA0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8726-D9FB-484C-99AD-08B69C0DAA30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71B-6144-584D-A234-057CF7213CEC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EE76-5091-5D45-9B5D-61208DC37D8B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9C09-C37D-764E-AA9B-37F6353FF3CF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9456-565F-2949-BC5B-5AA7FB545808}" type="datetime1">
              <a:rPr lang="fr-FR" smtClean="0"/>
              <a:t>12/11/13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42DD-2EE7-D440-86E6-F3AB23DB3E52}" type="datetime1">
              <a:rPr lang="fr-FR" smtClean="0"/>
              <a:t>12/11/13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BA3-2F95-2B4D-956F-8C98F120267E}" type="datetime1">
              <a:rPr lang="fr-FR" smtClean="0"/>
              <a:t>12/11/13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14A5-FC77-6741-BBED-4C02642B3AEE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8E9B-45C9-AA48-9C82-6A3C9152A4A4}" type="datetime1">
              <a:rPr lang="fr-FR" smtClean="0"/>
              <a:t>12/11/13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092875-0B69-FD47-83D9-B5ABA7EDABA4}" type="datetime1">
              <a:rPr lang="fr-FR" smtClean="0"/>
              <a:t>12/11/13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F38D9C-6471-481E-BF3C-C501F71E8A8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4" Type="http://schemas.openxmlformats.org/officeDocument/2006/relationships/slide" Target="slide17.xml"/><Relationship Id="rId5" Type="http://schemas.openxmlformats.org/officeDocument/2006/relationships/slide" Target="slide18.xml"/><Relationship Id="rId6" Type="http://schemas.openxmlformats.org/officeDocument/2006/relationships/slide" Target="slide19.xml"/><Relationship Id="rId7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>
                <a:latin typeface="Georgia"/>
                <a:cs typeface="Georgia"/>
              </a:rPr>
              <a:t>Automated quality assessment for mr images for further study in Alzheimer's disease patients</a:t>
            </a:r>
            <a:endParaRPr lang="en-GB" sz="1200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eorgia"/>
                <a:cs typeface="Georgia"/>
              </a:rPr>
              <a:t>Marc Dupuis</a:t>
            </a:r>
          </a:p>
          <a:p>
            <a:endParaRPr lang="en-GB" dirty="0" smtClean="0">
              <a:latin typeface="Georgia"/>
              <a:cs typeface="Georgia"/>
            </a:endParaRPr>
          </a:p>
          <a:p>
            <a:r>
              <a:rPr lang="en-GB" sz="1600" dirty="0" smtClean="0">
                <a:latin typeface="Georgia"/>
                <a:cs typeface="Georgia"/>
              </a:rPr>
              <a:t>Co-Advisor: Dr. Mark Austin (Ixico Ltd.)</a:t>
            </a:r>
          </a:p>
          <a:p>
            <a:r>
              <a:rPr lang="en-GB" sz="1600" dirty="0" smtClean="0">
                <a:latin typeface="Georgia"/>
                <a:cs typeface="Georgia"/>
              </a:rPr>
              <a:t>Co-Advisor: Dr. Anil Bharath (Imperial College)</a:t>
            </a:r>
          </a:p>
        </p:txBody>
      </p:sp>
      <p:pic>
        <p:nvPicPr>
          <p:cNvPr id="4" name="Image 3" descr="imperial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33256"/>
            <a:ext cx="1224136" cy="470666"/>
          </a:xfrm>
          <a:prstGeom prst="rect">
            <a:avLst/>
          </a:prstGeom>
        </p:spPr>
      </p:pic>
      <p:pic>
        <p:nvPicPr>
          <p:cNvPr id="5" name="Image 4" descr="image01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237312"/>
            <a:ext cx="792088" cy="2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402623" cy="3789040"/>
          </a:xfrm>
          <a:prstGeom prst="rect">
            <a:avLst/>
          </a:prstGeom>
        </p:spPr>
      </p:pic>
      <p:pic>
        <p:nvPicPr>
          <p:cNvPr id="3" name="Image 2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53" y="1700808"/>
            <a:ext cx="5019075" cy="38152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 2</a:t>
            </a:r>
            <a:endParaRPr lang="fr-FR" dirty="0">
              <a:latin typeface="Georgia"/>
              <a:cs typeface="Georgia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5220072" y="2708920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Étoile à 5 branches 23"/>
          <p:cNvSpPr/>
          <p:nvPr/>
        </p:nvSpPr>
        <p:spPr>
          <a:xfrm>
            <a:off x="683568" y="3501008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59832" y="566124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303 false positives</a:t>
            </a:r>
          </a:p>
          <a:p>
            <a:r>
              <a:rPr lang="fr-FR" dirty="0" smtClean="0">
                <a:latin typeface="Georgia"/>
                <a:cs typeface="Georgia"/>
              </a:rPr>
              <a:t>47.94% of images to manually check</a:t>
            </a:r>
            <a:endParaRPr lang="fr-FR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8146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 3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9592" y="2276872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eorgia"/>
                <a:cs typeface="Georgia"/>
              </a:rPr>
              <a:t>Question: How </a:t>
            </a:r>
            <a:r>
              <a:rPr lang="fr-FR" sz="2000" dirty="0" err="1" smtClean="0">
                <a:latin typeface="Georgia"/>
                <a:cs typeface="Georgia"/>
              </a:rPr>
              <a:t>does</a:t>
            </a:r>
            <a:r>
              <a:rPr lang="fr-FR" sz="2000" dirty="0" smtClean="0">
                <a:latin typeface="Georgia"/>
                <a:cs typeface="Georgia"/>
              </a:rPr>
              <a:t> the </a:t>
            </a:r>
            <a:r>
              <a:rPr lang="fr-FR" sz="2000" dirty="0" err="1" smtClean="0">
                <a:latin typeface="Georgia"/>
                <a:cs typeface="Georgia"/>
              </a:rPr>
              <a:t>boosting</a:t>
            </a:r>
            <a:r>
              <a:rPr lang="fr-FR" sz="2000" dirty="0">
                <a:latin typeface="Georgia"/>
                <a:cs typeface="Georgia"/>
              </a:rPr>
              <a:t> </a:t>
            </a:r>
            <a:r>
              <a:rPr lang="fr-FR" sz="2000" dirty="0" err="1" smtClean="0">
                <a:latin typeface="Georgia"/>
                <a:cs typeface="Georgia"/>
              </a:rPr>
              <a:t>work</a:t>
            </a:r>
            <a:r>
              <a:rPr lang="fr-FR" sz="2000" dirty="0" smtClean="0">
                <a:latin typeface="Georgia"/>
                <a:cs typeface="Georgia"/>
              </a:rPr>
              <a:t>?</a:t>
            </a:r>
          </a:p>
          <a:p>
            <a:endParaRPr lang="fr-FR" sz="2000" dirty="0">
              <a:latin typeface="Georgia"/>
              <a:cs typeface="Georgia"/>
            </a:endParaRPr>
          </a:p>
          <a:p>
            <a:r>
              <a:rPr lang="fr-FR" sz="2000" dirty="0" smtClean="0">
                <a:latin typeface="Georgia"/>
                <a:cs typeface="Georgia"/>
              </a:rPr>
              <a:t>Answer: It uses a set of classifiers to </a:t>
            </a:r>
            <a:r>
              <a:rPr lang="fr-FR" sz="2000" dirty="0" err="1" smtClean="0">
                <a:latin typeface="Georgia"/>
                <a:cs typeface="Georgia"/>
              </a:rPr>
              <a:t>simply</a:t>
            </a:r>
            <a:r>
              <a:rPr lang="fr-FR" sz="2000" dirty="0">
                <a:latin typeface="Georgia"/>
                <a:cs typeface="Georgia"/>
              </a:rPr>
              <a:t> </a:t>
            </a:r>
            <a:r>
              <a:rPr lang="fr-FR" sz="2000" dirty="0" smtClean="0">
                <a:latin typeface="Georgia"/>
                <a:cs typeface="Georgia"/>
              </a:rPr>
              <a:t>label the 	  	    	 images </a:t>
            </a:r>
            <a:r>
              <a:rPr lang="fr-FR" sz="2000" dirty="0" err="1" smtClean="0">
                <a:latin typeface="Georgia"/>
                <a:cs typeface="Georgia"/>
              </a:rPr>
              <a:t>that</a:t>
            </a:r>
            <a:r>
              <a:rPr lang="fr-FR" sz="2000" dirty="0" smtClean="0">
                <a:latin typeface="Georgia"/>
                <a:cs typeface="Georgia"/>
              </a:rPr>
              <a:t> </a:t>
            </a:r>
            <a:r>
              <a:rPr lang="fr-FR" sz="2000" dirty="0" err="1" smtClean="0">
                <a:latin typeface="Georgia"/>
                <a:cs typeface="Georgia"/>
              </a:rPr>
              <a:t>give</a:t>
            </a:r>
            <a:r>
              <a:rPr lang="fr-FR" sz="2000" dirty="0" smtClean="0">
                <a:latin typeface="Georgia"/>
                <a:cs typeface="Georgia"/>
              </a:rPr>
              <a:t> the </a:t>
            </a:r>
            <a:r>
              <a:rPr lang="fr-FR" sz="2000" dirty="0" err="1" smtClean="0">
                <a:latin typeface="Georgia"/>
                <a:cs typeface="Georgia"/>
              </a:rPr>
              <a:t>previous</a:t>
            </a:r>
            <a:r>
              <a:rPr lang="fr-FR" sz="2000" dirty="0" smtClean="0">
                <a:latin typeface="Georgia"/>
                <a:cs typeface="Georgia"/>
              </a:rPr>
              <a:t> classifier a « hard time ».</a:t>
            </a:r>
            <a:endParaRPr lang="fr-FR" sz="2000" dirty="0">
              <a:latin typeface="Georgia"/>
              <a:cs typeface="Georgi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80112" y="4869160"/>
            <a:ext cx="758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Georgia"/>
                <a:cs typeface="Georgia"/>
              </a:rPr>
              <a:t>Result</a:t>
            </a:r>
            <a:r>
              <a:rPr lang="fr-FR" sz="2400" dirty="0" smtClean="0">
                <a:latin typeface="Georgia"/>
                <a:cs typeface="Georgia"/>
              </a:rPr>
              <a:t>: 10.05% of all images require manual checking</a:t>
            </a:r>
            <a:endParaRPr lang="fr-FR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5571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Information Gain</a:t>
            </a:r>
            <a:endParaRPr lang="fr-FR" dirty="0">
              <a:latin typeface="Georgia"/>
              <a:cs typeface="Georgia"/>
            </a:endParaRPr>
          </a:p>
        </p:txBody>
      </p:sp>
      <p:pic>
        <p:nvPicPr>
          <p:cNvPr id="3" name="Image 2" descr="Screen Shot 2013-08-27 at 14.1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0" y="1556792"/>
            <a:ext cx="2416676" cy="864096"/>
          </a:xfrm>
          <a:prstGeom prst="rect">
            <a:avLst/>
          </a:prstGeom>
        </p:spPr>
      </p:pic>
      <p:pic>
        <p:nvPicPr>
          <p:cNvPr id="7" name="Image 6" descr="decision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8" y="2564904"/>
            <a:ext cx="6333024" cy="41677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016" y="2060848"/>
            <a:ext cx="1080120" cy="3600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91880" y="4869160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580112" y="4869160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64" y="3933056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Conclusion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There is information on quality in the brain region, BUT it’s not clear whether or not entropy uses it.</a:t>
            </a:r>
          </a:p>
          <a:p>
            <a:r>
              <a:rPr lang="en-US" dirty="0" smtClean="0">
                <a:latin typeface="Georgia"/>
                <a:cs typeface="Georgia"/>
              </a:rPr>
              <a:t>Entropy is a strong contender as a quality index.</a:t>
            </a:r>
          </a:p>
          <a:p>
            <a:r>
              <a:rPr lang="en-US" dirty="0" smtClean="0">
                <a:latin typeface="Georgia"/>
                <a:cs typeface="Georgia"/>
              </a:rPr>
              <a:t>The suggested method can lead to a practical implementation. Only 10.05% of all images need to be manually checked.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9072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Q&amp;A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3742" y="148478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2" action="ppaction://hlinksldjump"/>
              </a:rPr>
              <a:t>Introduction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3" action="ppaction://hlinksldjump"/>
              </a:rPr>
              <a:t>Background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4" action="ppaction://hlinksldjump"/>
              </a:rPr>
              <a:t>Objectives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5" action="ppaction://hlinksldjump"/>
              </a:rPr>
              <a:t>Methods</a:t>
            </a:r>
            <a:endParaRPr lang="en-US" dirty="0" smtClean="0">
              <a:latin typeface="Georgia"/>
              <a:cs typeface="Georgia"/>
            </a:endParaRPr>
          </a:p>
          <a:p>
            <a:pPr lvl="1"/>
            <a:r>
              <a:rPr lang="en-US" sz="1600" dirty="0" smtClean="0">
                <a:latin typeface="Georgia"/>
                <a:cs typeface="Georgia"/>
              </a:rPr>
              <a:t>Preprocessing</a:t>
            </a:r>
          </a:p>
          <a:p>
            <a:pPr lvl="1"/>
            <a:r>
              <a:rPr lang="en-US" sz="1600" dirty="0" smtClean="0">
                <a:latin typeface="Georgia"/>
                <a:cs typeface="Georgia"/>
              </a:rPr>
              <a:t>Entropy criterions</a:t>
            </a:r>
          </a:p>
          <a:p>
            <a:pPr lvl="1"/>
            <a:r>
              <a:rPr lang="en-US" sz="1600" dirty="0" smtClean="0">
                <a:latin typeface="Georgia"/>
                <a:cs typeface="Georgia"/>
              </a:rPr>
              <a:t>Classification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6" action="ppaction://hlinksldjump"/>
              </a:rPr>
              <a:t>Results</a:t>
            </a:r>
            <a:endParaRPr lang="en-US" dirty="0" smtClean="0">
              <a:latin typeface="Georgia"/>
              <a:cs typeface="Georgia"/>
            </a:endParaRPr>
          </a:p>
          <a:p>
            <a:pPr lvl="1"/>
            <a:r>
              <a:rPr lang="en-US" sz="1800" dirty="0" smtClean="0">
                <a:latin typeface="Georgia"/>
                <a:cs typeface="Georgia"/>
              </a:rPr>
              <a:t>Preprocessing</a:t>
            </a:r>
          </a:p>
          <a:p>
            <a:pPr lvl="1"/>
            <a:r>
              <a:rPr lang="en-US" sz="1800" dirty="0" smtClean="0">
                <a:latin typeface="Georgia"/>
                <a:cs typeface="Georgia"/>
              </a:rPr>
              <a:t>Information gain</a:t>
            </a:r>
          </a:p>
          <a:p>
            <a:pPr lvl="1"/>
            <a:r>
              <a:rPr lang="en-US" sz="1800" dirty="0" smtClean="0">
                <a:latin typeface="Georgia"/>
                <a:cs typeface="Georgia"/>
              </a:rPr>
              <a:t>Classification</a:t>
            </a:r>
          </a:p>
          <a:p>
            <a:pPr lvl="1"/>
            <a:r>
              <a:rPr lang="en-US" sz="1800" dirty="0" smtClean="0">
                <a:latin typeface="Georgia"/>
                <a:cs typeface="Georgia"/>
              </a:rPr>
              <a:t>Implementation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  <a:hlinkClick r:id="rId7" action="ppaction://hlinksldjump"/>
              </a:rPr>
              <a:t>Conclusion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2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Introduction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Alzheimer’s Disease</a:t>
            </a:r>
          </a:p>
          <a:p>
            <a:r>
              <a:rPr lang="en-US" dirty="0" err="1" smtClean="0">
                <a:latin typeface="Georgia"/>
                <a:cs typeface="Georgia"/>
              </a:rPr>
              <a:t>Ixico’s</a:t>
            </a:r>
            <a:r>
              <a:rPr lang="en-US" dirty="0" smtClean="0">
                <a:latin typeface="Georgia"/>
                <a:cs typeface="Georgia"/>
              </a:rPr>
              <a:t> Work</a:t>
            </a:r>
          </a:p>
          <a:p>
            <a:r>
              <a:rPr lang="en-US" dirty="0" smtClean="0">
                <a:latin typeface="Georgia"/>
                <a:cs typeface="Georgia"/>
              </a:rPr>
              <a:t>Role of automatic quality assessment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9752" y="4293096"/>
            <a:ext cx="16209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fr-FR" dirty="0" smtClean="0">
              <a:latin typeface="Georgia"/>
              <a:cs typeface="Georgia"/>
            </a:endParaRPr>
          </a:p>
          <a:p>
            <a:r>
              <a:rPr lang="fr-FR" dirty="0" err="1" smtClean="0">
                <a:latin typeface="Georgia"/>
                <a:cs typeface="Georgia"/>
              </a:rPr>
              <a:t>Quality</a:t>
            </a:r>
            <a:r>
              <a:rPr lang="fr-FR" dirty="0" smtClean="0">
                <a:latin typeface="Georgia"/>
                <a:cs typeface="Georgia"/>
              </a:rPr>
              <a:t> Check</a:t>
            </a:r>
          </a:p>
          <a:p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6" name="Flèche vers la droite 5"/>
          <p:cNvSpPr/>
          <p:nvPr/>
        </p:nvSpPr>
        <p:spPr>
          <a:xfrm>
            <a:off x="1691680" y="4653136"/>
            <a:ext cx="432048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/>
          <p:cNvSpPr/>
          <p:nvPr/>
        </p:nvSpPr>
        <p:spPr>
          <a:xfrm>
            <a:off x="4067944" y="4365104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7544" y="4509120"/>
            <a:ext cx="1103374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MR Scan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72000" y="4211796"/>
            <a:ext cx="154401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Good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036" y="4869160"/>
            <a:ext cx="1390124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Bad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4067944" y="5013176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/>
          <p:cNvSpPr/>
          <p:nvPr/>
        </p:nvSpPr>
        <p:spPr>
          <a:xfrm>
            <a:off x="6084168" y="4365104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660232" y="4149080"/>
            <a:ext cx="1659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Brain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Volume</a:t>
            </a:r>
            <a:endParaRPr lang="fr-FR" dirty="0"/>
          </a:p>
        </p:txBody>
      </p:sp>
      <p:sp>
        <p:nvSpPr>
          <p:cNvPr id="17" name="Flèche vers la droite 16"/>
          <p:cNvSpPr/>
          <p:nvPr/>
        </p:nvSpPr>
        <p:spPr>
          <a:xfrm>
            <a:off x="6084168" y="5013176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660232" y="4869160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Discard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3717032"/>
            <a:ext cx="5616624" cy="19442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Screen Shot 2013-08-31 at 16.2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6212" y="816517"/>
            <a:ext cx="1872207" cy="1480550"/>
          </a:xfrm>
          <a:prstGeom prst="rect">
            <a:avLst/>
          </a:prstGeom>
        </p:spPr>
      </p:pic>
      <p:pic>
        <p:nvPicPr>
          <p:cNvPr id="9" name="Image 8" descr="Screen Shot 2013-08-31 at 16.2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76245" y="780716"/>
            <a:ext cx="1912191" cy="151216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92080" y="343689"/>
            <a:ext cx="129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Georgia"/>
                <a:cs typeface="Georgia"/>
              </a:rPr>
              <a:t>Bad Image</a:t>
            </a:r>
            <a:endParaRPr lang="fr-FR" sz="1200" dirty="0">
              <a:latin typeface="Georgia"/>
              <a:cs typeface="Georgia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092280" y="33265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Georgia"/>
                <a:cs typeface="Georgia"/>
              </a:rPr>
              <a:t>Good Image</a:t>
            </a:r>
            <a:endParaRPr lang="fr-FR" sz="1200" dirty="0">
              <a:latin typeface="Georgia"/>
              <a:cs typeface="Georgia"/>
            </a:endParaRPr>
          </a:p>
        </p:txBody>
      </p:sp>
      <p:sp>
        <p:nvSpPr>
          <p:cNvPr id="20" name="Flèche courbée vers la gauche 19">
            <a:hlinkClick r:id="rId5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Background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No-reference quality measure</a:t>
            </a:r>
          </a:p>
          <a:p>
            <a:r>
              <a:rPr lang="fr-FR" dirty="0" err="1" smtClean="0">
                <a:latin typeface="Georgia"/>
                <a:cs typeface="Georgia"/>
              </a:rPr>
              <a:t>Existing</a:t>
            </a:r>
            <a:r>
              <a:rPr lang="fr-FR" dirty="0" smtClean="0">
                <a:latin typeface="Georgia"/>
                <a:cs typeface="Georgia"/>
              </a:rPr>
              <a:t>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r>
              <a:rPr lang="fr-FR" dirty="0" smtClean="0">
                <a:latin typeface="Georgia"/>
                <a:cs typeface="Georgia"/>
              </a:rPr>
              <a:t> </a:t>
            </a:r>
            <a:r>
              <a:rPr lang="fr-FR" dirty="0" err="1" smtClean="0">
                <a:latin typeface="Georgia"/>
                <a:cs typeface="Georgia"/>
              </a:rPr>
              <a:t>measures</a:t>
            </a:r>
            <a:r>
              <a:rPr lang="fr-FR" dirty="0" smtClean="0">
                <a:latin typeface="Georgia"/>
                <a:cs typeface="Georgia"/>
              </a:rPr>
              <a:t>: </a:t>
            </a:r>
            <a:r>
              <a:rPr lang="fr-FR" dirty="0" err="1" smtClean="0">
                <a:latin typeface="Georgia"/>
                <a:cs typeface="Georgia"/>
              </a:rPr>
              <a:t>sharpness</a:t>
            </a:r>
            <a:r>
              <a:rPr lang="fr-FR" dirty="0" smtClean="0">
                <a:latin typeface="Georgia"/>
                <a:cs typeface="Georgia"/>
              </a:rPr>
              <a:t>, flatness, natural scene statistics and </a:t>
            </a:r>
            <a:r>
              <a:rPr lang="fr-FR" dirty="0" err="1" smtClean="0">
                <a:latin typeface="Georgia"/>
                <a:cs typeface="Georgia"/>
              </a:rPr>
              <a:t>intensity</a:t>
            </a:r>
            <a:endParaRPr lang="fr-FR" dirty="0" smtClean="0">
              <a:latin typeface="Georgia"/>
              <a:cs typeface="Georgia"/>
            </a:endParaRPr>
          </a:p>
          <a:p>
            <a:r>
              <a:rPr lang="fr-FR" dirty="0" smtClean="0">
                <a:latin typeface="Georgia"/>
                <a:cs typeface="Georgia"/>
              </a:rPr>
              <a:t>Quality metrics rely on background or full image</a:t>
            </a:r>
          </a:p>
        </p:txBody>
      </p:sp>
      <p:pic>
        <p:nvPicPr>
          <p:cNvPr id="4" name="Image 3" descr="Screen Shot 2013-08-26 at 14.4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557" y="3932029"/>
            <a:ext cx="2731269" cy="2157261"/>
          </a:xfrm>
          <a:prstGeom prst="rect">
            <a:avLst/>
          </a:prstGeom>
        </p:spPr>
      </p:pic>
      <p:pic>
        <p:nvPicPr>
          <p:cNvPr id="5" name="Image 4" descr="Screen Shot 2013-08-26 at 14.45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4482" y="3932426"/>
            <a:ext cx="2735041" cy="2160240"/>
          </a:xfrm>
          <a:prstGeom prst="rect">
            <a:avLst/>
          </a:prstGeom>
        </p:spPr>
      </p:pic>
      <p:pic>
        <p:nvPicPr>
          <p:cNvPr id="6" name="Image 5" descr="Screen Shot 2013-08-26 at 14.46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6589" y="3936490"/>
            <a:ext cx="2767317" cy="2184387"/>
          </a:xfrm>
          <a:prstGeom prst="rect">
            <a:avLst/>
          </a:prstGeom>
        </p:spPr>
      </p:pic>
      <p:sp>
        <p:nvSpPr>
          <p:cNvPr id="7" name="Égal 6"/>
          <p:cNvSpPr/>
          <p:nvPr/>
        </p:nvSpPr>
        <p:spPr>
          <a:xfrm>
            <a:off x="2771801" y="4797153"/>
            <a:ext cx="648072" cy="554360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roix 7"/>
          <p:cNvSpPr/>
          <p:nvPr/>
        </p:nvSpPr>
        <p:spPr>
          <a:xfrm>
            <a:off x="5724129" y="4797153"/>
            <a:ext cx="576064" cy="5543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courbée vers la gauche 8">
            <a:hlinkClick r:id="rId6" action="ppaction://hlinksldjump"/>
          </p:cNvPr>
          <p:cNvSpPr/>
          <p:nvPr/>
        </p:nvSpPr>
        <p:spPr>
          <a:xfrm flipV="1">
            <a:off x="8388424" y="6453336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Objectives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Study the brain region (vs. background) as a source of quality measure.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Study entropy criteria as a new quality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Implement a classifier that minimizes the loss of good data.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lèche courbée vers la gauche 3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Methods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979712" y="141277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ADNI Raw Data (NIfTI)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1979712" y="2492896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Thresholding</a:t>
            </a:r>
          </a:p>
        </p:txBody>
      </p:sp>
      <p:cxnSp>
        <p:nvCxnSpPr>
          <p:cNvPr id="116" name="Connecteur droit avec flèche 115"/>
          <p:cNvCxnSpPr>
            <a:stCxn id="115" idx="2"/>
            <a:endCxn id="42" idx="0"/>
          </p:cNvCxnSpPr>
          <p:nvPr/>
        </p:nvCxnSpPr>
        <p:spPr>
          <a:xfrm>
            <a:off x="2667171" y="2754506"/>
            <a:ext cx="809" cy="17043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endCxn id="118" idx="0"/>
          </p:cNvCxnSpPr>
          <p:nvPr/>
        </p:nvCxnSpPr>
        <p:spPr>
          <a:xfrm flipV="1">
            <a:off x="1727840" y="3517486"/>
            <a:ext cx="1875435" cy="5805"/>
          </a:xfrm>
          <a:prstGeom prst="bentConnector4">
            <a:avLst>
              <a:gd name="adj1" fmla="val -138"/>
              <a:gd name="adj2" fmla="val 2966150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2915816" y="351748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Entropy Criterion Calculation</a:t>
            </a:r>
          </a:p>
        </p:txBody>
      </p:sp>
      <p:cxnSp>
        <p:nvCxnSpPr>
          <p:cNvPr id="119" name="Connecteur droit avec flèche 118"/>
          <p:cNvCxnSpPr>
            <a:stCxn id="120" idx="2"/>
            <a:endCxn id="121" idx="0"/>
          </p:cNvCxnSpPr>
          <p:nvPr/>
        </p:nvCxnSpPr>
        <p:spPr>
          <a:xfrm>
            <a:off x="1731067" y="3948373"/>
            <a:ext cx="0" cy="1960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1043608" y="351748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Differential Image Calculation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1043608" y="4144373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DE Entropy</a:t>
            </a:r>
          </a:p>
        </p:txBody>
      </p:sp>
      <p:cxnSp>
        <p:nvCxnSpPr>
          <p:cNvPr id="122" name="Connecteur en angle 121"/>
          <p:cNvCxnSpPr>
            <a:stCxn id="121" idx="2"/>
            <a:endCxn id="118" idx="2"/>
          </p:cNvCxnSpPr>
          <p:nvPr/>
        </p:nvCxnSpPr>
        <p:spPr>
          <a:xfrm rot="5400000" flipH="1" flipV="1">
            <a:off x="2438366" y="3241074"/>
            <a:ext cx="457610" cy="1872208"/>
          </a:xfrm>
          <a:prstGeom prst="bentConnector3">
            <a:avLst>
              <a:gd name="adj1" fmla="val -48355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4" idx="2"/>
            <a:endCxn id="125" idx="0"/>
          </p:cNvCxnSpPr>
          <p:nvPr/>
        </p:nvCxnSpPr>
        <p:spPr>
          <a:xfrm>
            <a:off x="2667171" y="4643192"/>
            <a:ext cx="0" cy="8430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1979712" y="4381582"/>
            <a:ext cx="1374918" cy="261610"/>
          </a:xfrm>
          <a:prstGeom prst="rect">
            <a:avLst/>
          </a:prstGeom>
          <a:noFill/>
          <a:ln w="9525" cmpd="sng">
            <a:noFill/>
            <a:headEnd type="none"/>
            <a:tailEnd type="none"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n w="9525" cmpd="sng">
                <a:solidFill>
                  <a:srgbClr val="000000"/>
                </a:solidFill>
              </a:ln>
              <a:latin typeface="Georgia"/>
              <a:cs typeface="Georgia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1979712" y="4727499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MxN Feature Matrix</a:t>
            </a:r>
          </a:p>
        </p:txBody>
      </p:sp>
      <p:cxnSp>
        <p:nvCxnSpPr>
          <p:cNvPr id="126" name="Connecteur droit avec flèche 125"/>
          <p:cNvCxnSpPr>
            <a:stCxn id="125" idx="2"/>
            <a:endCxn id="128" idx="0"/>
          </p:cNvCxnSpPr>
          <p:nvPr/>
        </p:nvCxnSpPr>
        <p:spPr>
          <a:xfrm>
            <a:off x="2667171" y="5158386"/>
            <a:ext cx="0" cy="23130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129" idx="0"/>
            <a:endCxn id="132" idx="0"/>
          </p:cNvCxnSpPr>
          <p:nvPr/>
        </p:nvCxnSpPr>
        <p:spPr>
          <a:xfrm rot="5400000" flipH="1" flipV="1">
            <a:off x="2730372" y="5034545"/>
            <a:ext cx="13697" cy="1732109"/>
          </a:xfrm>
          <a:prstGeom prst="bentConnector3">
            <a:avLst>
              <a:gd name="adj1" fmla="val 726838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1979712" y="5389694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Classification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183707" y="5907447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Results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1979712" y="5807619"/>
            <a:ext cx="137491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n w="9525" cmpd="sng">
                <a:solidFill>
                  <a:srgbClr val="000000"/>
                </a:solidFill>
              </a:ln>
              <a:latin typeface="Georgia"/>
              <a:cs typeface="Georgia"/>
            </a:endParaRPr>
          </a:p>
        </p:txBody>
      </p:sp>
      <p:cxnSp>
        <p:nvCxnSpPr>
          <p:cNvPr id="131" name="Connecteur droit avec flèche 130"/>
          <p:cNvCxnSpPr>
            <a:stCxn id="132" idx="2"/>
            <a:endCxn id="133" idx="0"/>
          </p:cNvCxnSpPr>
          <p:nvPr/>
        </p:nvCxnSpPr>
        <p:spPr>
          <a:xfrm>
            <a:off x="3603275" y="6155360"/>
            <a:ext cx="0" cy="22596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2915816" y="5893750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Boosting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915816" y="6381328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Results</a:t>
            </a:r>
          </a:p>
        </p:txBody>
      </p:sp>
      <p:cxnSp>
        <p:nvCxnSpPr>
          <p:cNvPr id="147" name="Connecteur droit avec flèche 146"/>
          <p:cNvCxnSpPr>
            <a:stCxn id="128" idx="2"/>
            <a:endCxn id="130" idx="0"/>
          </p:cNvCxnSpPr>
          <p:nvPr/>
        </p:nvCxnSpPr>
        <p:spPr>
          <a:xfrm>
            <a:off x="2667171" y="5651304"/>
            <a:ext cx="0" cy="156315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5436096" y="2033553"/>
            <a:ext cx="1460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latin typeface="Georgia"/>
                <a:cs typeface="Georgia"/>
              </a:rPr>
              <a:t>Preprocessing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Reorient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Normalize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Register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Segment</a:t>
            </a:r>
            <a:endParaRPr lang="en-US" sz="1600" dirty="0">
              <a:latin typeface="Georgia"/>
              <a:cs typeface="Georgia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5436096" y="4149080"/>
            <a:ext cx="2044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 smtClean="0">
                <a:latin typeface="Georgia"/>
                <a:cs typeface="Georgia"/>
              </a:rPr>
              <a:t>Features</a:t>
            </a:r>
            <a:r>
              <a:rPr lang="en-GB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smtClean="0">
                <a:latin typeface="Georgia"/>
                <a:cs typeface="Georgia"/>
              </a:rPr>
              <a:t>Shannon entropy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Georgia"/>
                <a:cs typeface="Georgia"/>
              </a:rPr>
              <a:t>Tsallis </a:t>
            </a:r>
            <a:r>
              <a:rPr lang="en-GB" sz="1600" dirty="0" smtClean="0">
                <a:latin typeface="Georgia"/>
                <a:cs typeface="Georgia"/>
              </a:rPr>
              <a:t>entropy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smtClean="0">
                <a:latin typeface="Georgia"/>
                <a:cs typeface="Georgia"/>
              </a:rPr>
              <a:t>Focus criterion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611560" y="3284984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11560" y="5733256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11560" y="6741368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427984" y="2060848"/>
            <a:ext cx="29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eorgia"/>
                <a:cs typeface="Georgia"/>
              </a:rPr>
              <a:t>1</a:t>
            </a:r>
            <a:endParaRPr lang="fr-FR" sz="2000" dirty="0">
              <a:latin typeface="Georgia"/>
              <a:cs typeface="Georgi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427984" y="4365104"/>
            <a:ext cx="32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Georgia"/>
                <a:cs typeface="Georgia"/>
              </a:rPr>
              <a:t>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427984" y="6093296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Georgia"/>
                <a:cs typeface="Georgia"/>
              </a:rPr>
              <a:t>3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772072" y="2924944"/>
            <a:ext cx="1791816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Opening and Dilation</a:t>
            </a:r>
          </a:p>
        </p:txBody>
      </p:sp>
      <p:cxnSp>
        <p:nvCxnSpPr>
          <p:cNvPr id="45" name="Connecteur droit avec flèche 44"/>
          <p:cNvCxnSpPr>
            <a:stCxn id="42" idx="2"/>
            <a:endCxn id="49" idx="0"/>
          </p:cNvCxnSpPr>
          <p:nvPr/>
        </p:nvCxnSpPr>
        <p:spPr>
          <a:xfrm flipH="1">
            <a:off x="2667171" y="3186554"/>
            <a:ext cx="809" cy="17043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979712" y="3311406"/>
            <a:ext cx="137491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atin typeface="Georgia"/>
              <a:cs typeface="Georgia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979712" y="1916832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Data </a:t>
            </a:r>
          </a:p>
          <a:p>
            <a:pPr algn="ctr"/>
            <a:r>
              <a:rPr lang="fr-FR" sz="1100" dirty="0" smtClean="0">
                <a:latin typeface="Georgia"/>
                <a:cs typeface="Georgia"/>
              </a:rPr>
              <a:t>Preprocessing</a:t>
            </a:r>
          </a:p>
        </p:txBody>
      </p:sp>
      <p:cxnSp>
        <p:nvCxnSpPr>
          <p:cNvPr id="55" name="Connecteur droit avec flèche 54"/>
          <p:cNvCxnSpPr>
            <a:stCxn id="100" idx="2"/>
            <a:endCxn id="54" idx="0"/>
          </p:cNvCxnSpPr>
          <p:nvPr/>
        </p:nvCxnSpPr>
        <p:spPr>
          <a:xfrm>
            <a:off x="2667171" y="1843663"/>
            <a:ext cx="0" cy="73169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4" idx="2"/>
            <a:endCxn id="115" idx="0"/>
          </p:cNvCxnSpPr>
          <p:nvPr/>
        </p:nvCxnSpPr>
        <p:spPr>
          <a:xfrm>
            <a:off x="2667171" y="2347719"/>
            <a:ext cx="0" cy="14517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436096" y="908720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Georgia"/>
                <a:cs typeface="Georgia"/>
              </a:rPr>
              <a:t>Data</a:t>
            </a:r>
            <a:r>
              <a:rPr lang="en-US" sz="1600" dirty="0" smtClean="0">
                <a:latin typeface="Georgia"/>
                <a:cs typeface="Georgia"/>
              </a:rPr>
              <a:t>: All images were graded as « pass » or « fail » by professional physicians.</a:t>
            </a:r>
            <a:endParaRPr lang="en-US" sz="1600" dirty="0">
              <a:latin typeface="Georgia"/>
              <a:cs typeface="Georgia"/>
            </a:endParaRPr>
          </a:p>
        </p:txBody>
      </p:sp>
      <p:sp>
        <p:nvSpPr>
          <p:cNvPr id="39" name="Flèche courbée vers la gauche 38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Georgia"/>
                <a:cs typeface="Georgia"/>
              </a:rPr>
              <a:t>Results – Classification</a:t>
            </a:r>
            <a:endParaRPr lang="fr-FR" dirty="0">
              <a:latin typeface="Georgia"/>
              <a:cs typeface="Georgi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71724"/>
              </p:ext>
            </p:extLst>
          </p:nvPr>
        </p:nvGraphicFramePr>
        <p:xfrm>
          <a:off x="1691680" y="1772816"/>
          <a:ext cx="6096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504504"/>
                <a:gridCol w="15594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Model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Correct Classification (%)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ROC Area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97.69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0.907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Bayesian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94.83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Neural</a:t>
                      </a:r>
                      <a:r>
                        <a:rPr lang="fr-FR" baseline="0" dirty="0" smtClean="0">
                          <a:latin typeface="Georgia"/>
                          <a:cs typeface="Georgia"/>
                        </a:rPr>
                        <a:t>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97.23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0.879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Adaptive </a:t>
                      </a:r>
                      <a:r>
                        <a:rPr lang="fr-FR" dirty="0" err="1" smtClean="0">
                          <a:latin typeface="Georgia"/>
                          <a:cs typeface="Georgia"/>
                        </a:rPr>
                        <a:t>Boosting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0.877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eorgia"/>
                          <a:cs typeface="Georgia"/>
                        </a:rPr>
                        <a:t>ADTree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0.861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LMT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0.857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KNN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0.800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SVM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0.735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Decision Stump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0.704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C4.5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0.696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lèche courbée vers la gauche 3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9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Table of contents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Georgia"/>
                <a:cs typeface="Georgia"/>
              </a:rPr>
              <a:t>Introduction</a:t>
            </a:r>
          </a:p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Background</a:t>
            </a:r>
          </a:p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Objectives</a:t>
            </a:r>
            <a:endParaRPr lang="fr-FR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Methods</a:t>
            </a:r>
            <a:endParaRPr lang="fr-FR" dirty="0">
              <a:latin typeface="Georgia"/>
              <a:cs typeface="Georgia"/>
            </a:endParaRPr>
          </a:p>
          <a:p>
            <a:pPr lvl="1"/>
            <a:r>
              <a:rPr lang="fr-FR" sz="1600" dirty="0" smtClean="0">
                <a:latin typeface="Georgia"/>
                <a:cs typeface="Georgia"/>
              </a:rPr>
              <a:t>Preprocessing</a:t>
            </a:r>
          </a:p>
          <a:p>
            <a:pPr lvl="1"/>
            <a:r>
              <a:rPr lang="fr-FR" sz="1600" dirty="0" smtClean="0">
                <a:latin typeface="Georgia"/>
                <a:cs typeface="Georgia"/>
              </a:rPr>
              <a:t>Entropy criterions</a:t>
            </a:r>
          </a:p>
          <a:p>
            <a:pPr lvl="1"/>
            <a:r>
              <a:rPr lang="fr-FR" sz="1600" dirty="0" smtClean="0">
                <a:latin typeface="Georgia"/>
                <a:cs typeface="Georgia"/>
              </a:rPr>
              <a:t>Classification</a:t>
            </a:r>
            <a:endParaRPr lang="fr-FR" sz="1600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Results</a:t>
            </a:r>
          </a:p>
          <a:p>
            <a:pPr lvl="1"/>
            <a:r>
              <a:rPr lang="fr-FR" sz="1800" dirty="0" smtClean="0">
                <a:latin typeface="Georgia"/>
                <a:cs typeface="Georgia"/>
              </a:rPr>
              <a:t>Preprocessing</a:t>
            </a:r>
          </a:p>
          <a:p>
            <a:pPr lvl="1"/>
            <a:r>
              <a:rPr lang="fr-FR" sz="1800" dirty="0" smtClean="0">
                <a:latin typeface="Georgia"/>
                <a:cs typeface="Georgia"/>
              </a:rPr>
              <a:t>Information gain</a:t>
            </a:r>
          </a:p>
          <a:p>
            <a:pPr lvl="1"/>
            <a:r>
              <a:rPr lang="fr-FR" sz="1800" dirty="0" smtClean="0">
                <a:latin typeface="Georgia"/>
                <a:cs typeface="Georgia"/>
              </a:rPr>
              <a:t>Classification</a:t>
            </a:r>
          </a:p>
          <a:p>
            <a:pPr lvl="1"/>
            <a:r>
              <a:rPr lang="fr-FR" sz="1800" dirty="0" smtClean="0">
                <a:latin typeface="Georgia"/>
                <a:cs typeface="Georgia"/>
              </a:rPr>
              <a:t>Implementation</a:t>
            </a:r>
            <a:endParaRPr lang="fr-FR" sz="1800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fr-FR" dirty="0">
                <a:latin typeface="Georgia"/>
                <a:cs typeface="Georgia"/>
              </a:rPr>
              <a:t>Conclusion</a:t>
            </a:r>
          </a:p>
          <a:p>
            <a:pPr marL="0" indent="0">
              <a:buNone/>
            </a:pPr>
            <a:r>
              <a:rPr lang="fr-FR" dirty="0">
                <a:latin typeface="Georgia"/>
                <a:cs typeface="Georgia"/>
              </a:rPr>
              <a:t>Q&amp;A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8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- Preprocessing</a:t>
            </a:r>
            <a:endParaRPr lang="fr-FR" dirty="0">
              <a:latin typeface="Georgia"/>
              <a:cs typeface="Georgia"/>
            </a:endParaRPr>
          </a:p>
        </p:txBody>
      </p:sp>
      <p:pic>
        <p:nvPicPr>
          <p:cNvPr id="4" name="Image 3" descr="missingbra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77" y="2733841"/>
            <a:ext cx="3074175" cy="2304256"/>
          </a:xfrm>
          <a:prstGeom prst="rect">
            <a:avLst/>
          </a:prstGeom>
        </p:spPr>
      </p:pic>
      <p:pic>
        <p:nvPicPr>
          <p:cNvPr id="5" name="Image 4" descr="missingbra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2137" y="2736615"/>
            <a:ext cx="3096345" cy="2320875"/>
          </a:xfrm>
          <a:prstGeom prst="rect">
            <a:avLst/>
          </a:prstGeom>
        </p:spPr>
      </p:pic>
      <p:pic>
        <p:nvPicPr>
          <p:cNvPr id="6" name="Image 5" descr="missingbrai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4466" y="2664608"/>
            <a:ext cx="3096344" cy="2320873"/>
          </a:xfrm>
          <a:prstGeom prst="rect">
            <a:avLst/>
          </a:prstGeom>
        </p:spPr>
      </p:pic>
      <p:sp>
        <p:nvSpPr>
          <p:cNvPr id="7" name="Flèche courbée vers la gauche 6">
            <a:hlinkClick r:id="rId5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- </a:t>
            </a:r>
            <a:r>
              <a:rPr lang="fr-FR" dirty="0" err="1" smtClean="0">
                <a:latin typeface="Georgia"/>
                <a:cs typeface="Georgia"/>
              </a:rPr>
              <a:t>Thresholding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7" name="Flèche courbée vers la gauche 6">
            <a:hlinkClick r:id="rId2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 descr="OtsuThresh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3872513" cy="2902653"/>
          </a:xfrm>
          <a:prstGeom prst="rect">
            <a:avLst/>
          </a:prstGeom>
        </p:spPr>
      </p:pic>
      <p:pic>
        <p:nvPicPr>
          <p:cNvPr id="8" name="Image 7" descr="ThresholdDete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047604" cy="30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7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There are three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Georgia"/>
                <a:cs typeface="Georgia"/>
              </a:rPr>
              <a:t>Maximize the success rate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Georgia"/>
                <a:cs typeface="Georgia"/>
              </a:rPr>
              <a:t>Miminize false negatives and manually check the rest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Georgia"/>
                <a:cs typeface="Georgia"/>
              </a:rPr>
              <a:t>Classify</a:t>
            </a:r>
            <a:r>
              <a:rPr lang="fr-FR" dirty="0" smtClean="0">
                <a:latin typeface="Georgia"/>
                <a:cs typeface="Georgia"/>
              </a:rPr>
              <a:t> images as: </a:t>
            </a:r>
            <a:r>
              <a:rPr lang="fr-FR" dirty="0" err="1" smtClean="0">
                <a:latin typeface="Georgia"/>
                <a:cs typeface="Georgia"/>
              </a:rPr>
              <a:t>pass</a:t>
            </a:r>
            <a:r>
              <a:rPr lang="fr-FR" dirty="0" smtClean="0">
                <a:latin typeface="Georgia"/>
                <a:cs typeface="Georgia"/>
              </a:rPr>
              <a:t>, </a:t>
            </a:r>
            <a:r>
              <a:rPr lang="fr-FR" dirty="0" err="1" smtClean="0">
                <a:latin typeface="Georgia"/>
                <a:cs typeface="Georgia"/>
              </a:rPr>
              <a:t>fail</a:t>
            </a:r>
            <a:r>
              <a:rPr lang="fr-FR" dirty="0" smtClean="0">
                <a:latin typeface="Georgia"/>
                <a:cs typeface="Georgia"/>
              </a:rPr>
              <a:t>, </a:t>
            </a:r>
            <a:r>
              <a:rPr lang="fr-FR" dirty="0" err="1" smtClean="0">
                <a:latin typeface="Georgia"/>
                <a:cs typeface="Georgia"/>
              </a:rPr>
              <a:t>uncertain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4" name="Flèche courbée vers la gauche 3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9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Georgia"/>
                <a:cs typeface="Georgia"/>
              </a:rPr>
              <a:t>Results – Implementation 1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40152" y="3573016"/>
            <a:ext cx="193013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Georgia"/>
                <a:cs typeface="Georgia"/>
              </a:rPr>
              <a:t>Lose</a:t>
            </a:r>
            <a:r>
              <a:rPr lang="fr-FR" sz="1600" dirty="0" smtClean="0">
                <a:latin typeface="Georgia"/>
                <a:cs typeface="Georgia"/>
              </a:rPr>
              <a:t> 1 good image</a:t>
            </a:r>
          </a:p>
          <a:p>
            <a:r>
              <a:rPr lang="fr-FR" sz="1600" dirty="0" smtClean="0">
                <a:latin typeface="Georgia"/>
                <a:cs typeface="Georgia"/>
              </a:rPr>
              <a:t>Miss 15 </a:t>
            </a:r>
            <a:r>
              <a:rPr lang="fr-FR" sz="1600" dirty="0" err="1" smtClean="0">
                <a:latin typeface="Georgia"/>
                <a:cs typeface="Georgia"/>
              </a:rPr>
              <a:t>bad</a:t>
            </a:r>
            <a:r>
              <a:rPr lang="fr-FR" sz="1600" dirty="0" smtClean="0">
                <a:latin typeface="Georgia"/>
                <a:cs typeface="Georgia"/>
              </a:rPr>
              <a:t> images</a:t>
            </a:r>
            <a:endParaRPr lang="fr-FR" sz="1600" dirty="0">
              <a:latin typeface="Georgia"/>
              <a:cs typeface="Georgia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508104" y="3861048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10312"/>
              </p:ext>
            </p:extLst>
          </p:nvPr>
        </p:nvGraphicFramePr>
        <p:xfrm>
          <a:off x="899592" y="1916832"/>
          <a:ext cx="453650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5045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Model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Correct Classification (%)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97.69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Bayesian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94.83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Neural</a:t>
                      </a:r>
                      <a:r>
                        <a:rPr lang="fr-FR" baseline="0" dirty="0" smtClean="0">
                          <a:latin typeface="Georgia"/>
                          <a:cs typeface="Georgia"/>
                        </a:rPr>
                        <a:t>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97.23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Adaptive </a:t>
                      </a:r>
                      <a:r>
                        <a:rPr lang="fr-FR" dirty="0" err="1" smtClean="0">
                          <a:latin typeface="Georgia"/>
                          <a:cs typeface="Georgia"/>
                        </a:rPr>
                        <a:t>Boosting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eorgia"/>
                          <a:cs typeface="Georgia"/>
                        </a:rPr>
                        <a:t>ADTree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LMT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KNN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SVM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Decision Stump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C4.5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15816" y="3645024"/>
            <a:ext cx="2520280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courbée vers la gauche 9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4402623" cy="3789040"/>
          </a:xfrm>
          <a:prstGeom prst="rect">
            <a:avLst/>
          </a:prstGeom>
        </p:spPr>
      </p:pic>
      <p:pic>
        <p:nvPicPr>
          <p:cNvPr id="3" name="Image 2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53" y="1700808"/>
            <a:ext cx="5019075" cy="38152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 2</a:t>
            </a:r>
            <a:endParaRPr lang="fr-FR" dirty="0">
              <a:latin typeface="Georgia"/>
              <a:cs typeface="Georgia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5220072" y="2708920"/>
            <a:ext cx="0" cy="2376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Étoile à 5 branches 23"/>
          <p:cNvSpPr/>
          <p:nvPr/>
        </p:nvSpPr>
        <p:spPr>
          <a:xfrm>
            <a:off x="683568" y="3501008"/>
            <a:ext cx="144016" cy="144016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59832" y="566124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303 false positives</a:t>
            </a:r>
          </a:p>
          <a:p>
            <a:r>
              <a:rPr lang="fr-FR" dirty="0" smtClean="0">
                <a:latin typeface="Georgia"/>
                <a:cs typeface="Georgia"/>
              </a:rPr>
              <a:t>47.94% of images to manually check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8" name="Flèche courbée vers la gauche 7">
            <a:hlinkClick r:id="rId5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 3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99592" y="2276872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eorgia"/>
                <a:cs typeface="Georgia"/>
              </a:rPr>
              <a:t>Question: How </a:t>
            </a:r>
            <a:r>
              <a:rPr lang="fr-FR" sz="2000" dirty="0" err="1" smtClean="0">
                <a:latin typeface="Georgia"/>
                <a:cs typeface="Georgia"/>
              </a:rPr>
              <a:t>does</a:t>
            </a:r>
            <a:r>
              <a:rPr lang="fr-FR" sz="2000" dirty="0" smtClean="0">
                <a:latin typeface="Georgia"/>
                <a:cs typeface="Georgia"/>
              </a:rPr>
              <a:t> the </a:t>
            </a:r>
            <a:r>
              <a:rPr lang="fr-FR" sz="2000" dirty="0" err="1" smtClean="0">
                <a:latin typeface="Georgia"/>
                <a:cs typeface="Georgia"/>
              </a:rPr>
              <a:t>boosting</a:t>
            </a:r>
            <a:r>
              <a:rPr lang="fr-FR" sz="2000" dirty="0">
                <a:latin typeface="Georgia"/>
                <a:cs typeface="Georgia"/>
              </a:rPr>
              <a:t> </a:t>
            </a:r>
            <a:r>
              <a:rPr lang="fr-FR" sz="2000" dirty="0" err="1" smtClean="0">
                <a:latin typeface="Georgia"/>
                <a:cs typeface="Georgia"/>
              </a:rPr>
              <a:t>work</a:t>
            </a:r>
            <a:r>
              <a:rPr lang="fr-FR" sz="2000" dirty="0" smtClean="0">
                <a:latin typeface="Georgia"/>
                <a:cs typeface="Georgia"/>
              </a:rPr>
              <a:t>?</a:t>
            </a:r>
          </a:p>
          <a:p>
            <a:endParaRPr lang="fr-FR" sz="2000" dirty="0">
              <a:latin typeface="Georgia"/>
              <a:cs typeface="Georgia"/>
            </a:endParaRPr>
          </a:p>
          <a:p>
            <a:r>
              <a:rPr lang="fr-FR" sz="2000" dirty="0" smtClean="0">
                <a:latin typeface="Georgia"/>
                <a:cs typeface="Georgia"/>
              </a:rPr>
              <a:t>Answer: It uses a set of classifiers to </a:t>
            </a:r>
            <a:r>
              <a:rPr lang="fr-FR" sz="2000" dirty="0" err="1" smtClean="0">
                <a:latin typeface="Georgia"/>
                <a:cs typeface="Georgia"/>
              </a:rPr>
              <a:t>simply</a:t>
            </a:r>
            <a:r>
              <a:rPr lang="fr-FR" sz="2000" dirty="0">
                <a:latin typeface="Georgia"/>
                <a:cs typeface="Georgia"/>
              </a:rPr>
              <a:t> </a:t>
            </a:r>
            <a:r>
              <a:rPr lang="fr-FR" sz="2000" dirty="0" smtClean="0">
                <a:latin typeface="Georgia"/>
                <a:cs typeface="Georgia"/>
              </a:rPr>
              <a:t>label the 	  	    	 images </a:t>
            </a:r>
            <a:r>
              <a:rPr lang="fr-FR" sz="2000" dirty="0" err="1" smtClean="0">
                <a:latin typeface="Georgia"/>
                <a:cs typeface="Georgia"/>
              </a:rPr>
              <a:t>that</a:t>
            </a:r>
            <a:r>
              <a:rPr lang="fr-FR" sz="2000" dirty="0" smtClean="0">
                <a:latin typeface="Georgia"/>
                <a:cs typeface="Georgia"/>
              </a:rPr>
              <a:t> </a:t>
            </a:r>
            <a:r>
              <a:rPr lang="fr-FR" sz="2000" dirty="0" err="1" smtClean="0">
                <a:latin typeface="Georgia"/>
                <a:cs typeface="Georgia"/>
              </a:rPr>
              <a:t>give</a:t>
            </a:r>
            <a:r>
              <a:rPr lang="fr-FR" sz="2000" dirty="0" smtClean="0">
                <a:latin typeface="Georgia"/>
                <a:cs typeface="Georgia"/>
              </a:rPr>
              <a:t> the </a:t>
            </a:r>
            <a:r>
              <a:rPr lang="fr-FR" sz="2000" dirty="0" err="1" smtClean="0">
                <a:latin typeface="Georgia"/>
                <a:cs typeface="Georgia"/>
              </a:rPr>
              <a:t>previous</a:t>
            </a:r>
            <a:r>
              <a:rPr lang="fr-FR" sz="2000" dirty="0" smtClean="0">
                <a:latin typeface="Georgia"/>
                <a:cs typeface="Georgia"/>
              </a:rPr>
              <a:t> classifier a « hard time ».</a:t>
            </a:r>
            <a:endParaRPr lang="fr-FR" sz="2000" dirty="0">
              <a:latin typeface="Georgia"/>
              <a:cs typeface="Georgi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80112" y="4869160"/>
            <a:ext cx="758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Georgia"/>
                <a:cs typeface="Georgia"/>
              </a:rPr>
              <a:t>Result</a:t>
            </a:r>
            <a:r>
              <a:rPr lang="fr-FR" sz="2400" dirty="0" smtClean="0">
                <a:latin typeface="Georgia"/>
                <a:cs typeface="Georgia"/>
              </a:rPr>
              <a:t>: 10.05% of all images require manual checking</a:t>
            </a:r>
            <a:endParaRPr lang="fr-FR" sz="2400" dirty="0">
              <a:latin typeface="Georgia"/>
              <a:cs typeface="Georgia"/>
            </a:endParaRPr>
          </a:p>
        </p:txBody>
      </p:sp>
      <p:sp>
        <p:nvSpPr>
          <p:cNvPr id="6" name="Flèche courbée vers la gauche 5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9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 3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3648" y="1916832"/>
            <a:ext cx="640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eorgia"/>
                <a:cs typeface="Georgia"/>
              </a:rPr>
              <a:t>10.05% of all images require manual checking</a:t>
            </a:r>
            <a:endParaRPr lang="fr-FR" sz="2400" dirty="0">
              <a:latin typeface="Georgia"/>
              <a:cs typeface="Georgia"/>
            </a:endParaRPr>
          </a:p>
        </p:txBody>
      </p:sp>
      <p:sp>
        <p:nvSpPr>
          <p:cNvPr id="4" name="Flèche courbée vers la gauche 3">
            <a:hlinkClick r:id="rId2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 descr="s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5508104" cy="4110728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004048" y="2852936"/>
            <a:ext cx="1728192" cy="2232248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419872" y="2852936"/>
            <a:ext cx="1584176" cy="208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6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Information Gain</a:t>
            </a:r>
            <a:endParaRPr lang="fr-FR" dirty="0">
              <a:latin typeface="Georgia"/>
              <a:cs typeface="Georgia"/>
            </a:endParaRPr>
          </a:p>
        </p:txBody>
      </p:sp>
      <p:pic>
        <p:nvPicPr>
          <p:cNvPr id="3" name="Image 2" descr="Screen Shot 2013-08-27 at 14.1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0" y="1556792"/>
            <a:ext cx="2416676" cy="864096"/>
          </a:xfrm>
          <a:prstGeom prst="rect">
            <a:avLst/>
          </a:prstGeom>
        </p:spPr>
      </p:pic>
      <p:pic>
        <p:nvPicPr>
          <p:cNvPr id="7" name="Image 6" descr="decisionT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8" y="2564904"/>
            <a:ext cx="6333024" cy="41677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016" y="2060848"/>
            <a:ext cx="1080120" cy="3600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91880" y="4869160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580112" y="4869160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64" y="3933056"/>
            <a:ext cx="648072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courbée vers la gauche 9">
            <a:hlinkClick r:id="rId5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1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Conclusion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There is information on quality in the brain region, BUT it’s not clear whether or not entropy uses it.</a:t>
            </a:r>
          </a:p>
          <a:p>
            <a:r>
              <a:rPr lang="en-US" dirty="0" smtClean="0">
                <a:latin typeface="Georgia"/>
                <a:cs typeface="Georgia"/>
              </a:rPr>
              <a:t>Entropy is a strong contender as a quality index.</a:t>
            </a:r>
          </a:p>
          <a:p>
            <a:r>
              <a:rPr lang="en-US" dirty="0" smtClean="0">
                <a:latin typeface="Georgia"/>
                <a:cs typeface="Georgia"/>
              </a:rPr>
              <a:t>The suggested method can lead to a practical implementation. Only 10.05% of all images need to be manually checked.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" name="Flèche courbée vers la gauche 3">
            <a:hlinkClick r:id="rId3" action="ppaction://hlinksldjump"/>
          </p:cNvPr>
          <p:cNvSpPr/>
          <p:nvPr/>
        </p:nvSpPr>
        <p:spPr>
          <a:xfrm flipV="1">
            <a:off x="8316416" y="6237312"/>
            <a:ext cx="360040" cy="360040"/>
          </a:xfrm>
          <a:prstGeom prst="curvedLeft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2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Introduction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Alzheimer’s Disease</a:t>
            </a:r>
          </a:p>
          <a:p>
            <a:r>
              <a:rPr lang="en-US" dirty="0" err="1" smtClean="0">
                <a:latin typeface="Georgia"/>
                <a:cs typeface="Georgia"/>
              </a:rPr>
              <a:t>Ixico’s</a:t>
            </a:r>
            <a:r>
              <a:rPr lang="en-US" dirty="0" smtClean="0">
                <a:latin typeface="Georgia"/>
                <a:cs typeface="Georgia"/>
              </a:rPr>
              <a:t> Work</a:t>
            </a:r>
          </a:p>
          <a:p>
            <a:r>
              <a:rPr lang="en-US" dirty="0" smtClean="0">
                <a:latin typeface="Georgia"/>
                <a:cs typeface="Georgia"/>
              </a:rPr>
              <a:t>Role of automatic quality assessment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39752" y="4293096"/>
            <a:ext cx="16209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fr-FR" dirty="0" smtClean="0">
              <a:latin typeface="Georgia"/>
              <a:cs typeface="Georgia"/>
            </a:endParaRPr>
          </a:p>
          <a:p>
            <a:r>
              <a:rPr lang="fr-FR" dirty="0" err="1" smtClean="0">
                <a:latin typeface="Georgia"/>
                <a:cs typeface="Georgia"/>
              </a:rPr>
              <a:t>Quality</a:t>
            </a:r>
            <a:r>
              <a:rPr lang="fr-FR" dirty="0" smtClean="0">
                <a:latin typeface="Georgia"/>
                <a:cs typeface="Georgia"/>
              </a:rPr>
              <a:t> Check</a:t>
            </a:r>
          </a:p>
          <a:p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6" name="Flèche vers la droite 5"/>
          <p:cNvSpPr/>
          <p:nvPr/>
        </p:nvSpPr>
        <p:spPr>
          <a:xfrm>
            <a:off x="1691680" y="4653136"/>
            <a:ext cx="432048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/>
          <p:cNvSpPr/>
          <p:nvPr/>
        </p:nvSpPr>
        <p:spPr>
          <a:xfrm>
            <a:off x="4067944" y="4365104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7544" y="4509120"/>
            <a:ext cx="1103374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MR Scan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72000" y="4211796"/>
            <a:ext cx="154401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Good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22036" y="4869160"/>
            <a:ext cx="1390124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Bad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endParaRPr lang="fr-FR" dirty="0" smtClean="0">
              <a:latin typeface="Georgia"/>
              <a:cs typeface="Georgi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4067944" y="5013176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droite 14"/>
          <p:cNvSpPr/>
          <p:nvPr/>
        </p:nvSpPr>
        <p:spPr>
          <a:xfrm>
            <a:off x="6084168" y="4365104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660232" y="4149080"/>
            <a:ext cx="1659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Brain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Volume</a:t>
            </a:r>
            <a:endParaRPr lang="fr-FR" dirty="0"/>
          </a:p>
        </p:txBody>
      </p:sp>
      <p:sp>
        <p:nvSpPr>
          <p:cNvPr id="17" name="Flèche vers la droite 16"/>
          <p:cNvSpPr/>
          <p:nvPr/>
        </p:nvSpPr>
        <p:spPr>
          <a:xfrm>
            <a:off x="6084168" y="5013176"/>
            <a:ext cx="504056" cy="14401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660232" y="4869160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Discard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3717032"/>
            <a:ext cx="5616624" cy="194421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Screen Shot 2013-08-31 at 16.2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27018" y="3737680"/>
            <a:ext cx="2951113" cy="2333754"/>
          </a:xfrm>
          <a:prstGeom prst="rect">
            <a:avLst/>
          </a:prstGeom>
        </p:spPr>
      </p:pic>
      <p:pic>
        <p:nvPicPr>
          <p:cNvPr id="9" name="Image 8" descr="Screen Shot 2013-08-31 at 16.2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3270" y="3739818"/>
            <a:ext cx="2971553" cy="23499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411760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Bad Image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94015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eorgia"/>
                <a:cs typeface="Georgia"/>
              </a:rPr>
              <a:t>Good Image</a:t>
            </a:r>
            <a:endParaRPr lang="fr-FR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4136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" grpId="0" animBg="1"/>
      <p:bldP spid="11" grpId="0"/>
      <p:bldP spid="11" grpId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Background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No-reference quality measure</a:t>
            </a:r>
          </a:p>
          <a:p>
            <a:r>
              <a:rPr lang="fr-FR" dirty="0" err="1" smtClean="0">
                <a:latin typeface="Georgia"/>
                <a:cs typeface="Georgia"/>
              </a:rPr>
              <a:t>Existing</a:t>
            </a:r>
            <a:r>
              <a:rPr lang="fr-FR" dirty="0" smtClean="0">
                <a:latin typeface="Georgia"/>
                <a:cs typeface="Georgia"/>
              </a:rPr>
              <a:t> </a:t>
            </a:r>
            <a:r>
              <a:rPr lang="fr-FR" dirty="0" err="1" smtClean="0">
                <a:latin typeface="Georgia"/>
                <a:cs typeface="Georgia"/>
              </a:rPr>
              <a:t>quality</a:t>
            </a:r>
            <a:r>
              <a:rPr lang="fr-FR" dirty="0" smtClean="0">
                <a:latin typeface="Georgia"/>
                <a:cs typeface="Georgia"/>
              </a:rPr>
              <a:t> </a:t>
            </a:r>
            <a:r>
              <a:rPr lang="fr-FR" dirty="0" err="1" smtClean="0">
                <a:latin typeface="Georgia"/>
                <a:cs typeface="Georgia"/>
              </a:rPr>
              <a:t>measures</a:t>
            </a:r>
            <a:r>
              <a:rPr lang="fr-FR" dirty="0" smtClean="0">
                <a:latin typeface="Georgia"/>
                <a:cs typeface="Georgia"/>
              </a:rPr>
              <a:t>: </a:t>
            </a:r>
            <a:r>
              <a:rPr lang="fr-FR" dirty="0" err="1" smtClean="0">
                <a:latin typeface="Georgia"/>
                <a:cs typeface="Georgia"/>
              </a:rPr>
              <a:t>sharpness</a:t>
            </a:r>
            <a:r>
              <a:rPr lang="fr-FR" dirty="0" smtClean="0">
                <a:latin typeface="Georgia"/>
                <a:cs typeface="Georgia"/>
              </a:rPr>
              <a:t>, flatness, natural scene statistics and </a:t>
            </a:r>
            <a:r>
              <a:rPr lang="fr-FR" dirty="0" err="1" smtClean="0">
                <a:latin typeface="Georgia"/>
                <a:cs typeface="Georgia"/>
              </a:rPr>
              <a:t>intensity</a:t>
            </a:r>
            <a:endParaRPr lang="fr-FR" dirty="0" smtClean="0">
              <a:latin typeface="Georgia"/>
              <a:cs typeface="Georgia"/>
            </a:endParaRPr>
          </a:p>
          <a:p>
            <a:r>
              <a:rPr lang="fr-FR" dirty="0" smtClean="0">
                <a:latin typeface="Georgia"/>
                <a:cs typeface="Georgia"/>
              </a:rPr>
              <a:t>Quality metrics rely on background or full image</a:t>
            </a:r>
          </a:p>
        </p:txBody>
      </p:sp>
      <p:pic>
        <p:nvPicPr>
          <p:cNvPr id="4" name="Image 3" descr="Screen Shot 2013-08-26 at 14.4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557" y="3932029"/>
            <a:ext cx="2731269" cy="2157261"/>
          </a:xfrm>
          <a:prstGeom prst="rect">
            <a:avLst/>
          </a:prstGeom>
        </p:spPr>
      </p:pic>
      <p:pic>
        <p:nvPicPr>
          <p:cNvPr id="5" name="Image 4" descr="Screen Shot 2013-08-26 at 14.45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04482" y="3932426"/>
            <a:ext cx="2735041" cy="2160240"/>
          </a:xfrm>
          <a:prstGeom prst="rect">
            <a:avLst/>
          </a:prstGeom>
        </p:spPr>
      </p:pic>
      <p:pic>
        <p:nvPicPr>
          <p:cNvPr id="6" name="Image 5" descr="Screen Shot 2013-08-26 at 14.46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6589" y="3936490"/>
            <a:ext cx="2767317" cy="2184387"/>
          </a:xfrm>
          <a:prstGeom prst="rect">
            <a:avLst/>
          </a:prstGeom>
        </p:spPr>
      </p:pic>
      <p:sp>
        <p:nvSpPr>
          <p:cNvPr id="7" name="Égal 6"/>
          <p:cNvSpPr/>
          <p:nvPr/>
        </p:nvSpPr>
        <p:spPr>
          <a:xfrm>
            <a:off x="2771801" y="4797153"/>
            <a:ext cx="648072" cy="554360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roix 7"/>
          <p:cNvSpPr/>
          <p:nvPr/>
        </p:nvSpPr>
        <p:spPr>
          <a:xfrm>
            <a:off x="5724129" y="4797153"/>
            <a:ext cx="576064" cy="554360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6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Objectives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Study the brain region (vs. background) as a source of quality measure.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Study entropy criteria as a new quality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/>
                <a:cs typeface="Georgia"/>
              </a:rPr>
              <a:t>Implement a classifier that minimizes the loss of good data.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0453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Methods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979712" y="141277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ADNI Raw Data (NIfTI)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1979712" y="2492896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Thresholding</a:t>
            </a:r>
          </a:p>
        </p:txBody>
      </p:sp>
      <p:cxnSp>
        <p:nvCxnSpPr>
          <p:cNvPr id="116" name="Connecteur droit avec flèche 115"/>
          <p:cNvCxnSpPr>
            <a:stCxn id="115" idx="2"/>
            <a:endCxn id="42" idx="0"/>
          </p:cNvCxnSpPr>
          <p:nvPr/>
        </p:nvCxnSpPr>
        <p:spPr>
          <a:xfrm>
            <a:off x="2667171" y="2754506"/>
            <a:ext cx="809" cy="17043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endCxn id="118" idx="0"/>
          </p:cNvCxnSpPr>
          <p:nvPr/>
        </p:nvCxnSpPr>
        <p:spPr>
          <a:xfrm flipV="1">
            <a:off x="1727840" y="3517486"/>
            <a:ext cx="1875435" cy="5805"/>
          </a:xfrm>
          <a:prstGeom prst="bentConnector4">
            <a:avLst>
              <a:gd name="adj1" fmla="val -138"/>
              <a:gd name="adj2" fmla="val 2966150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2915816" y="351748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Entropy Criterion Calculation</a:t>
            </a:r>
          </a:p>
        </p:txBody>
      </p:sp>
      <p:cxnSp>
        <p:nvCxnSpPr>
          <p:cNvPr id="119" name="Connecteur droit avec flèche 118"/>
          <p:cNvCxnSpPr>
            <a:stCxn id="120" idx="2"/>
            <a:endCxn id="121" idx="0"/>
          </p:cNvCxnSpPr>
          <p:nvPr/>
        </p:nvCxnSpPr>
        <p:spPr>
          <a:xfrm>
            <a:off x="1731067" y="3948373"/>
            <a:ext cx="0" cy="196000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1043608" y="3517486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Differential Image Calculation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1043608" y="4144373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DE Entropy</a:t>
            </a:r>
          </a:p>
        </p:txBody>
      </p:sp>
      <p:cxnSp>
        <p:nvCxnSpPr>
          <p:cNvPr id="122" name="Connecteur en angle 121"/>
          <p:cNvCxnSpPr>
            <a:stCxn id="121" idx="2"/>
            <a:endCxn id="118" idx="2"/>
          </p:cNvCxnSpPr>
          <p:nvPr/>
        </p:nvCxnSpPr>
        <p:spPr>
          <a:xfrm rot="5400000" flipH="1" flipV="1">
            <a:off x="2438366" y="3241074"/>
            <a:ext cx="457610" cy="1872208"/>
          </a:xfrm>
          <a:prstGeom prst="bentConnector3">
            <a:avLst>
              <a:gd name="adj1" fmla="val -48355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4" idx="2"/>
            <a:endCxn id="125" idx="0"/>
          </p:cNvCxnSpPr>
          <p:nvPr/>
        </p:nvCxnSpPr>
        <p:spPr>
          <a:xfrm>
            <a:off x="2667171" y="4643192"/>
            <a:ext cx="0" cy="8430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1979712" y="4381582"/>
            <a:ext cx="1374918" cy="261610"/>
          </a:xfrm>
          <a:prstGeom prst="rect">
            <a:avLst/>
          </a:prstGeom>
          <a:noFill/>
          <a:ln w="9525" cmpd="sng">
            <a:noFill/>
            <a:headEnd type="none"/>
            <a:tailEnd type="none"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n w="9525" cmpd="sng">
                <a:solidFill>
                  <a:srgbClr val="000000"/>
                </a:solidFill>
              </a:ln>
              <a:latin typeface="Georgia"/>
              <a:cs typeface="Georgia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1979712" y="4727499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MxN Feature Matrix</a:t>
            </a:r>
          </a:p>
        </p:txBody>
      </p:sp>
      <p:cxnSp>
        <p:nvCxnSpPr>
          <p:cNvPr id="126" name="Connecteur droit avec flèche 125"/>
          <p:cNvCxnSpPr>
            <a:stCxn id="125" idx="2"/>
            <a:endCxn id="128" idx="0"/>
          </p:cNvCxnSpPr>
          <p:nvPr/>
        </p:nvCxnSpPr>
        <p:spPr>
          <a:xfrm>
            <a:off x="2667171" y="5158386"/>
            <a:ext cx="0" cy="23130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129" idx="0"/>
            <a:endCxn id="132" idx="0"/>
          </p:cNvCxnSpPr>
          <p:nvPr/>
        </p:nvCxnSpPr>
        <p:spPr>
          <a:xfrm rot="5400000" flipH="1" flipV="1">
            <a:off x="2730372" y="5034545"/>
            <a:ext cx="13697" cy="1732109"/>
          </a:xfrm>
          <a:prstGeom prst="bentConnector3">
            <a:avLst>
              <a:gd name="adj1" fmla="val 726838"/>
            </a:avLst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1979712" y="5389694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Classification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183707" y="5907447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Results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1979712" y="5807619"/>
            <a:ext cx="137491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n w="9525" cmpd="sng">
                <a:solidFill>
                  <a:srgbClr val="000000"/>
                </a:solidFill>
              </a:ln>
              <a:latin typeface="Georgia"/>
              <a:cs typeface="Georgia"/>
            </a:endParaRPr>
          </a:p>
        </p:txBody>
      </p:sp>
      <p:cxnSp>
        <p:nvCxnSpPr>
          <p:cNvPr id="131" name="Connecteur droit avec flèche 130"/>
          <p:cNvCxnSpPr>
            <a:stCxn id="132" idx="2"/>
            <a:endCxn id="133" idx="0"/>
          </p:cNvCxnSpPr>
          <p:nvPr/>
        </p:nvCxnSpPr>
        <p:spPr>
          <a:xfrm>
            <a:off x="3603275" y="6155360"/>
            <a:ext cx="0" cy="22596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2915816" y="5893750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Boosting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915816" y="6381328"/>
            <a:ext cx="1374918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Results</a:t>
            </a:r>
          </a:p>
        </p:txBody>
      </p:sp>
      <p:cxnSp>
        <p:nvCxnSpPr>
          <p:cNvPr id="147" name="Connecteur droit avec flèche 146"/>
          <p:cNvCxnSpPr>
            <a:stCxn id="128" idx="2"/>
            <a:endCxn id="130" idx="0"/>
          </p:cNvCxnSpPr>
          <p:nvPr/>
        </p:nvCxnSpPr>
        <p:spPr>
          <a:xfrm>
            <a:off x="2667171" y="5651304"/>
            <a:ext cx="0" cy="156315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5436096" y="2033553"/>
            <a:ext cx="14604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latin typeface="Georgia"/>
                <a:cs typeface="Georgia"/>
              </a:rPr>
              <a:t>Preprocessing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Reorient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Normalize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Register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Georgia"/>
                <a:cs typeface="Georgia"/>
              </a:rPr>
              <a:t>Segment</a:t>
            </a:r>
            <a:endParaRPr lang="en-US" sz="1600" dirty="0">
              <a:latin typeface="Georgia"/>
              <a:cs typeface="Georgia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5436096" y="4149080"/>
            <a:ext cx="2044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 smtClean="0">
                <a:latin typeface="Georgia"/>
                <a:cs typeface="Georgia"/>
              </a:rPr>
              <a:t>Features</a:t>
            </a:r>
            <a:r>
              <a:rPr lang="en-GB" sz="1600" dirty="0" smtClean="0">
                <a:latin typeface="Georgia"/>
                <a:cs typeface="Georgi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smtClean="0">
                <a:latin typeface="Georgia"/>
                <a:cs typeface="Georgia"/>
              </a:rPr>
              <a:t>Shannon entropy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latin typeface="Georgia"/>
                <a:cs typeface="Georgia"/>
              </a:rPr>
              <a:t>Tsallis </a:t>
            </a:r>
            <a:r>
              <a:rPr lang="en-GB" sz="1600" dirty="0" smtClean="0">
                <a:latin typeface="Georgia"/>
                <a:cs typeface="Georgia"/>
              </a:rPr>
              <a:t>entropy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smtClean="0">
                <a:latin typeface="Georgia"/>
                <a:cs typeface="Georgia"/>
              </a:rPr>
              <a:t>Focus criterion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611560" y="3284984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11560" y="5733256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11560" y="6741368"/>
            <a:ext cx="4032448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427984" y="2060848"/>
            <a:ext cx="294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Georgia"/>
                <a:cs typeface="Georgia"/>
              </a:rPr>
              <a:t>1</a:t>
            </a:r>
            <a:endParaRPr lang="fr-FR" sz="2000" dirty="0">
              <a:latin typeface="Georgia"/>
              <a:cs typeface="Georgi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427984" y="4365104"/>
            <a:ext cx="32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Georgia"/>
                <a:cs typeface="Georgia"/>
              </a:rPr>
              <a:t>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427984" y="6093296"/>
            <a:ext cx="32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Georgia"/>
                <a:cs typeface="Georgia"/>
              </a:rPr>
              <a:t>3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772072" y="2924944"/>
            <a:ext cx="1791816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Opening and Dilation</a:t>
            </a:r>
          </a:p>
        </p:txBody>
      </p:sp>
      <p:cxnSp>
        <p:nvCxnSpPr>
          <p:cNvPr id="45" name="Connecteur droit avec flèche 44"/>
          <p:cNvCxnSpPr>
            <a:stCxn id="42" idx="2"/>
            <a:endCxn id="49" idx="0"/>
          </p:cNvCxnSpPr>
          <p:nvPr/>
        </p:nvCxnSpPr>
        <p:spPr>
          <a:xfrm flipH="1">
            <a:off x="2667171" y="3186554"/>
            <a:ext cx="809" cy="170438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979712" y="3311406"/>
            <a:ext cx="137491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fr-FR" sz="1100" dirty="0" smtClean="0">
              <a:latin typeface="Georgia"/>
              <a:cs typeface="Georgia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979712" y="1916832"/>
            <a:ext cx="1374918" cy="43088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Georgia"/>
                <a:cs typeface="Georgia"/>
              </a:rPr>
              <a:t>Data </a:t>
            </a:r>
          </a:p>
          <a:p>
            <a:pPr algn="ctr"/>
            <a:r>
              <a:rPr lang="fr-FR" sz="1100" dirty="0" smtClean="0">
                <a:latin typeface="Georgia"/>
                <a:cs typeface="Georgia"/>
              </a:rPr>
              <a:t>Preprocessing</a:t>
            </a:r>
          </a:p>
        </p:txBody>
      </p:sp>
      <p:cxnSp>
        <p:nvCxnSpPr>
          <p:cNvPr id="55" name="Connecteur droit avec flèche 54"/>
          <p:cNvCxnSpPr>
            <a:stCxn id="100" idx="2"/>
            <a:endCxn id="54" idx="0"/>
          </p:cNvCxnSpPr>
          <p:nvPr/>
        </p:nvCxnSpPr>
        <p:spPr>
          <a:xfrm>
            <a:off x="2667171" y="1843663"/>
            <a:ext cx="0" cy="73169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54" idx="2"/>
            <a:endCxn id="115" idx="0"/>
          </p:cNvCxnSpPr>
          <p:nvPr/>
        </p:nvCxnSpPr>
        <p:spPr>
          <a:xfrm>
            <a:off x="2667171" y="2347719"/>
            <a:ext cx="0" cy="145177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436096" y="908720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Georgia"/>
                <a:cs typeface="Georgia"/>
              </a:rPr>
              <a:t>Data</a:t>
            </a:r>
            <a:r>
              <a:rPr lang="en-US" sz="1600" dirty="0" smtClean="0">
                <a:latin typeface="Georgia"/>
                <a:cs typeface="Georgia"/>
              </a:rPr>
              <a:t>: All images were graded as « pass » or « fail » by professional physicians.</a:t>
            </a:r>
            <a:endParaRPr lang="en-US"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0470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5" grpId="0"/>
      <p:bldP spid="35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Georgia"/>
                <a:cs typeface="Georgia"/>
              </a:rPr>
              <a:t>Results – Classification</a:t>
            </a:r>
            <a:endParaRPr lang="fr-FR" dirty="0">
              <a:latin typeface="Georgia"/>
              <a:cs typeface="Georgi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07587"/>
              </p:ext>
            </p:extLst>
          </p:nvPr>
        </p:nvGraphicFramePr>
        <p:xfrm>
          <a:off x="1691680" y="1772816"/>
          <a:ext cx="6096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504504"/>
                <a:gridCol w="15594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Model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Correct Classification (%)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ROC Area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97.69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0.907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Bayesian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94.83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Neural</a:t>
                      </a:r>
                      <a:r>
                        <a:rPr lang="fr-FR" baseline="0" dirty="0" smtClean="0">
                          <a:latin typeface="Georgia"/>
                          <a:cs typeface="Georgia"/>
                        </a:rPr>
                        <a:t>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97.23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0.879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Adaptive </a:t>
                      </a:r>
                      <a:r>
                        <a:rPr lang="fr-FR" dirty="0" err="1" smtClean="0">
                          <a:latin typeface="Georgia"/>
                          <a:cs typeface="Georgia"/>
                        </a:rPr>
                        <a:t>Boosting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0.877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eorgia"/>
                          <a:cs typeface="Georgia"/>
                        </a:rPr>
                        <a:t>ADTree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0.861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LMT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0.857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KNN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0.800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SVM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0.735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Decision Stump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0.704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C4.5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0.696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90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Georgia"/>
                <a:cs typeface="Georgia"/>
              </a:rPr>
              <a:t>Results – Implementation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Georgia"/>
                <a:cs typeface="Georgia"/>
              </a:rPr>
              <a:t>There are three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Georgia"/>
                <a:cs typeface="Georgia"/>
              </a:rPr>
              <a:t>Maximize the success rate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Georgia"/>
                <a:cs typeface="Georgia"/>
              </a:rPr>
              <a:t>Miminize false negatives and manually check the rest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Georgia"/>
                <a:cs typeface="Georgia"/>
              </a:rPr>
              <a:t>Classify</a:t>
            </a:r>
            <a:r>
              <a:rPr lang="fr-FR" dirty="0" smtClean="0">
                <a:latin typeface="Georgia"/>
                <a:cs typeface="Georgia"/>
              </a:rPr>
              <a:t> images as: </a:t>
            </a:r>
            <a:r>
              <a:rPr lang="fr-FR" dirty="0" err="1" smtClean="0">
                <a:latin typeface="Georgia"/>
                <a:cs typeface="Georgia"/>
              </a:rPr>
              <a:t>pass</a:t>
            </a:r>
            <a:r>
              <a:rPr lang="fr-FR" dirty="0" smtClean="0">
                <a:latin typeface="Georgia"/>
                <a:cs typeface="Georgia"/>
              </a:rPr>
              <a:t>, </a:t>
            </a:r>
            <a:r>
              <a:rPr lang="fr-FR" dirty="0" err="1" smtClean="0">
                <a:latin typeface="Georgia"/>
                <a:cs typeface="Georgia"/>
              </a:rPr>
              <a:t>fail</a:t>
            </a:r>
            <a:r>
              <a:rPr lang="fr-FR" dirty="0" smtClean="0">
                <a:latin typeface="Georgia"/>
                <a:cs typeface="Georgia"/>
              </a:rPr>
              <a:t>, </a:t>
            </a:r>
            <a:r>
              <a:rPr lang="fr-FR" dirty="0" err="1" smtClean="0">
                <a:latin typeface="Georgia"/>
                <a:cs typeface="Georgia"/>
              </a:rPr>
              <a:t>uncertain</a:t>
            </a:r>
            <a:endParaRPr lang="fr-FR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6975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Georgia"/>
                <a:cs typeface="Georgia"/>
              </a:rPr>
              <a:t>Results – Implementation 1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40152" y="3573016"/>
            <a:ext cx="193013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Georgia"/>
                <a:cs typeface="Georgia"/>
              </a:rPr>
              <a:t>Lose</a:t>
            </a:r>
            <a:r>
              <a:rPr lang="fr-FR" sz="1600" dirty="0" smtClean="0">
                <a:latin typeface="Georgia"/>
                <a:cs typeface="Georgia"/>
              </a:rPr>
              <a:t> 1 good image</a:t>
            </a:r>
          </a:p>
          <a:p>
            <a:r>
              <a:rPr lang="fr-FR" sz="1600" dirty="0" smtClean="0">
                <a:latin typeface="Georgia"/>
                <a:cs typeface="Georgia"/>
              </a:rPr>
              <a:t>Miss 15 </a:t>
            </a:r>
            <a:r>
              <a:rPr lang="fr-FR" sz="1600" dirty="0" err="1" smtClean="0">
                <a:latin typeface="Georgia"/>
                <a:cs typeface="Georgia"/>
              </a:rPr>
              <a:t>bad</a:t>
            </a:r>
            <a:r>
              <a:rPr lang="fr-FR" sz="1600" dirty="0" smtClean="0">
                <a:latin typeface="Georgia"/>
                <a:cs typeface="Georgia"/>
              </a:rPr>
              <a:t> images</a:t>
            </a:r>
            <a:endParaRPr lang="fr-FR" sz="1600" dirty="0">
              <a:latin typeface="Georgia"/>
              <a:cs typeface="Georgia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508104" y="3861048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33362"/>
              </p:ext>
            </p:extLst>
          </p:nvPr>
        </p:nvGraphicFramePr>
        <p:xfrm>
          <a:off x="899592" y="1916832"/>
          <a:ext cx="453650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5045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Model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Correct Classification (%)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97.69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Bayesian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94.83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Neural</a:t>
                      </a:r>
                      <a:r>
                        <a:rPr lang="fr-FR" baseline="0" dirty="0" smtClean="0">
                          <a:latin typeface="Georgia"/>
                          <a:cs typeface="Georgia"/>
                        </a:rPr>
                        <a:t> Network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97.23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Adaptive </a:t>
                      </a:r>
                      <a:r>
                        <a:rPr lang="fr-FR" dirty="0" err="1" smtClean="0">
                          <a:latin typeface="Georgia"/>
                          <a:cs typeface="Georgia"/>
                        </a:rPr>
                        <a:t>Boosting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Georgia"/>
                          <a:cs typeface="Georgia"/>
                        </a:rPr>
                        <a:t>ADTree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LMT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KNN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97.42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SVM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Decision Stump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97.82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eorgia"/>
                          <a:cs typeface="Georgia"/>
                        </a:rPr>
                        <a:t>C4.5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eorgia"/>
                          <a:cs typeface="Georgia"/>
                        </a:rPr>
                        <a:t>97.55</a:t>
                      </a:r>
                      <a:endParaRPr lang="fr-FR" dirty="0">
                        <a:latin typeface="Georgia"/>
                        <a:cs typeface="Georg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15816" y="3645024"/>
            <a:ext cx="2520280" cy="43204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46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ersonnalisée 10">
      <a:dk1>
        <a:srgbClr val="000000"/>
      </a:dk1>
      <a:lt1>
        <a:srgbClr val="FBFBFB"/>
      </a:lt1>
      <a:dk2>
        <a:srgbClr val="0B2051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12698</TotalTime>
  <Words>1599</Words>
  <Application>Microsoft Macintosh PowerPoint</Application>
  <PresentationFormat>Présentation à l'écran (4:3)</PresentationFormat>
  <Paragraphs>365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Clarity</vt:lpstr>
      <vt:lpstr>Automated quality assessment for mr images for further study in Alzheimer's disease patients</vt:lpstr>
      <vt:lpstr>Table of contents</vt:lpstr>
      <vt:lpstr>Introduction</vt:lpstr>
      <vt:lpstr>Background</vt:lpstr>
      <vt:lpstr>Objectives</vt:lpstr>
      <vt:lpstr>Methods</vt:lpstr>
      <vt:lpstr>Results – Classification</vt:lpstr>
      <vt:lpstr>Results – Implementation</vt:lpstr>
      <vt:lpstr>Results – Implementation 1</vt:lpstr>
      <vt:lpstr>Results – Implementation 2</vt:lpstr>
      <vt:lpstr>Results – Implementation 3</vt:lpstr>
      <vt:lpstr>Results – Information Gain</vt:lpstr>
      <vt:lpstr>Conclusion</vt:lpstr>
      <vt:lpstr>Q&amp;A</vt:lpstr>
      <vt:lpstr>Introduction</vt:lpstr>
      <vt:lpstr>Background</vt:lpstr>
      <vt:lpstr>Objectives</vt:lpstr>
      <vt:lpstr>Methods</vt:lpstr>
      <vt:lpstr>Results – Classification</vt:lpstr>
      <vt:lpstr>Results - Preprocessing</vt:lpstr>
      <vt:lpstr>Results - Thresholding</vt:lpstr>
      <vt:lpstr>Results – Implementation</vt:lpstr>
      <vt:lpstr>Results – Implementation 1</vt:lpstr>
      <vt:lpstr>Results – Implementation 2</vt:lpstr>
      <vt:lpstr>Results – Implementation 3</vt:lpstr>
      <vt:lpstr>Results – Implementation 3</vt:lpstr>
      <vt:lpstr>Results – Information Gain</vt:lpstr>
      <vt:lpstr>Conclusion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Dupuis, Marc</dc:creator>
  <cp:lastModifiedBy>Marc Dupuis</cp:lastModifiedBy>
  <cp:revision>175</cp:revision>
  <dcterms:created xsi:type="dcterms:W3CDTF">2012-10-25T15:16:24Z</dcterms:created>
  <dcterms:modified xsi:type="dcterms:W3CDTF">2013-11-13T03:52:41Z</dcterms:modified>
</cp:coreProperties>
</file>