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65" r:id="rId4"/>
    <p:sldId id="266" r:id="rId5"/>
    <p:sldId id="267" r:id="rId6"/>
    <p:sldId id="268" r:id="rId7"/>
    <p:sldId id="269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2780"/>
    <a:srgbClr val="684D7D"/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78" autoAdjust="0"/>
  </p:normalViewPr>
  <p:slideViewPr>
    <p:cSldViewPr>
      <p:cViewPr>
        <p:scale>
          <a:sx n="139" d="100"/>
          <a:sy n="139" d="100"/>
        </p:scale>
        <p:origin x="-83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42F5-042B-B641-B3F7-980272544B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953C8-88E4-F84E-811A-DC9FE5137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445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64F67-E8AF-944D-B45C-C28CA303A28B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D0DC-0C88-5B45-929D-881D787850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61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88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4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B09D-8711-B543-8B4A-F084C66AA7FA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17F-7990-A440-BADB-2CEC20A15EA0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8726-D9FB-484C-99AD-08B69C0DAA30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71B-6144-584D-A234-057CF7213CEC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EE76-5091-5D45-9B5D-61208DC37D8B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9C09-C37D-764E-AA9B-37F6353FF3CF}" type="datetime1">
              <a:rPr lang="fr-FR" smtClean="0"/>
              <a:t>12/11/13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9456-565F-2949-BC5B-5AA7FB545808}" type="datetime1">
              <a:rPr lang="fr-FR" smtClean="0"/>
              <a:t>12/11/13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42DD-2EE7-D440-86E6-F3AB23DB3E52}" type="datetime1">
              <a:rPr lang="fr-FR" smtClean="0"/>
              <a:t>12/11/13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BA3-2F95-2B4D-956F-8C98F120267E}" type="datetime1">
              <a:rPr lang="fr-FR" smtClean="0"/>
              <a:t>12/11/13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14A5-FC77-6741-BBED-4C02642B3AEE}" type="datetime1">
              <a:rPr lang="fr-FR" smtClean="0"/>
              <a:t>12/11/13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8E9B-45C9-AA48-9C82-6A3C9152A4A4}" type="datetime1">
              <a:rPr lang="fr-FR" smtClean="0"/>
              <a:t>12/11/13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092875-0B69-FD47-83D9-B5ABA7EDABA4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rc.f.dupuis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U.S.A. </a:t>
            </a:r>
            <a:r>
              <a:rPr lang="fr-FR" sz="2800" dirty="0" err="1"/>
              <a:t>Passenger</a:t>
            </a:r>
            <a:r>
              <a:rPr lang="fr-FR" sz="2800" dirty="0"/>
              <a:t> </a:t>
            </a:r>
            <a:r>
              <a:rPr lang="fr-FR" sz="2800" dirty="0" err="1"/>
              <a:t>Airline</a:t>
            </a:r>
            <a:r>
              <a:rPr lang="fr-FR" sz="2800" dirty="0"/>
              <a:t> </a:t>
            </a:r>
            <a:r>
              <a:rPr lang="fr-FR" sz="2800" dirty="0" err="1" smtClean="0"/>
              <a:t>Study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1600" dirty="0" err="1"/>
              <a:t>Seed</a:t>
            </a:r>
            <a:r>
              <a:rPr lang="fr-FR" sz="1600" dirty="0"/>
              <a:t> </a:t>
            </a:r>
            <a:r>
              <a:rPr lang="fr-FR" sz="1600" dirty="0" err="1"/>
              <a:t>Scientific</a:t>
            </a:r>
            <a:r>
              <a:rPr lang="fr-FR" sz="1600" dirty="0"/>
              <a:t> Candidate </a:t>
            </a:r>
            <a:r>
              <a:rPr lang="fr-FR" sz="1600" dirty="0" err="1"/>
              <a:t>Assignment</a:t>
            </a:r>
            <a:r>
              <a:rPr lang="fr-FR" sz="1600" dirty="0"/>
              <a:t> 1</a:t>
            </a:r>
            <a:endParaRPr lang="en-GB" sz="1600" dirty="0">
              <a:latin typeface="Georgia"/>
              <a:cs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eorgia"/>
                <a:cs typeface="Georgia"/>
              </a:rPr>
              <a:t>Marc Dupuis</a:t>
            </a:r>
          </a:p>
          <a:p>
            <a:r>
              <a:rPr lang="en-GB" sz="1600" dirty="0" smtClean="0">
                <a:latin typeface="Georgia"/>
                <a:cs typeface="Georgia"/>
              </a:rPr>
              <a:t>email</a:t>
            </a:r>
            <a:r>
              <a:rPr lang="en-GB" sz="1600" dirty="0">
                <a:latin typeface="Georgia"/>
                <a:cs typeface="Georgia"/>
              </a:rPr>
              <a:t>: </a:t>
            </a:r>
            <a:r>
              <a:rPr lang="en-GB" sz="1600" dirty="0">
                <a:latin typeface="Georgia"/>
                <a:cs typeface="Georgia"/>
                <a:hlinkClick r:id="rId3"/>
              </a:rPr>
              <a:t>marc.f.dupuis@gmail.com</a:t>
            </a:r>
            <a:r>
              <a:rPr lang="en-GB" sz="1600" dirty="0">
                <a:latin typeface="Georgia"/>
                <a:cs typeface="Georgia"/>
              </a:rPr>
              <a:t>	</a:t>
            </a:r>
          </a:p>
          <a:p>
            <a:r>
              <a:rPr lang="en-GB" sz="1600" dirty="0" smtClean="0">
                <a:latin typeface="Georgia"/>
                <a:cs typeface="Georgia"/>
              </a:rPr>
              <a:t>phone</a:t>
            </a:r>
            <a:r>
              <a:rPr lang="en-GB" sz="1600" dirty="0">
                <a:latin typeface="Georgia"/>
                <a:cs typeface="Georgia"/>
              </a:rPr>
              <a:t>: (980) 319-4717</a:t>
            </a:r>
          </a:p>
          <a:p>
            <a:endParaRPr lang="en-GB" sz="1600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7732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powerpoint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intented</a:t>
            </a:r>
            <a:r>
              <a:rPr lang="fr-FR" dirty="0" smtClean="0"/>
              <a:t> as a short </a:t>
            </a:r>
            <a:r>
              <a:rPr lang="fr-FR" dirty="0" err="1" smtClean="0"/>
              <a:t>graphical</a:t>
            </a:r>
            <a:r>
              <a:rPr lang="fr-FR" dirty="0" smtClean="0"/>
              <a:t> illustration of the </a:t>
            </a:r>
            <a:r>
              <a:rPr lang="fr-FR" dirty="0" err="1" smtClean="0"/>
              <a:t>study</a:t>
            </a:r>
            <a:r>
              <a:rPr lang="fr-FR" dirty="0" smtClean="0"/>
              <a:t> of US </a:t>
            </a:r>
            <a:r>
              <a:rPr lang="fr-FR" dirty="0" err="1" smtClean="0"/>
              <a:t>passenger</a:t>
            </a:r>
            <a:r>
              <a:rPr lang="fr-FR" dirty="0" smtClean="0"/>
              <a:t> </a:t>
            </a:r>
            <a:r>
              <a:rPr lang="fr-FR" dirty="0" err="1" smtClean="0"/>
              <a:t>airline</a:t>
            </a:r>
            <a:r>
              <a:rPr lang="fr-FR" dirty="0" smtClean="0"/>
              <a:t> data.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meant</a:t>
            </a:r>
            <a:r>
              <a:rPr lang="fr-FR" dirty="0" smtClean="0"/>
              <a:t> as a </a:t>
            </a:r>
            <a:r>
              <a:rPr lang="fr-FR" dirty="0" err="1" smtClean="0"/>
              <a:t>complement</a:t>
            </a:r>
            <a:r>
              <a:rPr lang="fr-FR" dirty="0" smtClean="0"/>
              <a:t> to the PDF report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more </a:t>
            </a:r>
            <a:r>
              <a:rPr lang="fr-FR" dirty="0" err="1" smtClean="0"/>
              <a:t>details</a:t>
            </a:r>
            <a:r>
              <a:rPr lang="fr-FR" dirty="0" smtClean="0"/>
              <a:t> and </a:t>
            </a:r>
            <a:r>
              <a:rPr lang="fr-FR" dirty="0" err="1" smtClean="0"/>
              <a:t>context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graph.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65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Number_of_Flight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1"/>
            <a:ext cx="4824536" cy="342057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23528" y="5301208"/>
            <a:ext cx="795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err="1" smtClean="0">
                <a:latin typeface="Georgia"/>
                <a:cs typeface="Georgia"/>
              </a:rPr>
              <a:t>Answer</a:t>
            </a:r>
            <a:r>
              <a:rPr lang="fr-FR" sz="1600" dirty="0" smtClean="0">
                <a:latin typeface="Georgia"/>
                <a:cs typeface="Georgi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>
                <a:latin typeface="Georgia"/>
                <a:cs typeface="Georgia"/>
              </a:rPr>
              <a:t>There </a:t>
            </a:r>
            <a:r>
              <a:rPr lang="fr-FR" sz="1600" dirty="0" err="1" smtClean="0">
                <a:latin typeface="Georgia"/>
                <a:cs typeface="Georgia"/>
              </a:rPr>
              <a:t>is</a:t>
            </a:r>
            <a:r>
              <a:rPr lang="fr-FR" sz="1600" dirty="0" smtClean="0">
                <a:latin typeface="Georgia"/>
                <a:cs typeface="Georgia"/>
              </a:rPr>
              <a:t> a </a:t>
            </a:r>
            <a:r>
              <a:rPr lang="fr-FR" sz="1600" dirty="0" err="1" smtClean="0">
                <a:latin typeface="Georgia"/>
                <a:cs typeface="Georgia"/>
              </a:rPr>
              <a:t>noticeable</a:t>
            </a:r>
            <a:r>
              <a:rPr lang="fr-FR" sz="1600" dirty="0" smtClean="0">
                <a:latin typeface="Georgia"/>
                <a:cs typeface="Georgia"/>
              </a:rPr>
              <a:t> drop in </a:t>
            </a:r>
            <a:r>
              <a:rPr lang="fr-FR" sz="1600" dirty="0" err="1" smtClean="0">
                <a:latin typeface="Georgia"/>
                <a:cs typeface="Georgia"/>
              </a:rPr>
              <a:t>flights</a:t>
            </a:r>
            <a:r>
              <a:rPr lang="fr-FR" sz="1600" dirty="0" smtClean="0">
                <a:latin typeface="Georgia"/>
                <a:cs typeface="Georgia"/>
              </a:rPr>
              <a:t> and a </a:t>
            </a:r>
            <a:r>
              <a:rPr lang="fr-FR" sz="1600" dirty="0" err="1" smtClean="0">
                <a:latin typeface="Georgia"/>
                <a:cs typeface="Georgia"/>
              </a:rPr>
              <a:t>spike</a:t>
            </a:r>
            <a:r>
              <a:rPr lang="fr-FR" sz="1600" dirty="0" smtClean="0">
                <a:latin typeface="Georgia"/>
                <a:cs typeface="Georgia"/>
              </a:rPr>
              <a:t> of </a:t>
            </a:r>
            <a:r>
              <a:rPr lang="fr-FR" sz="1600" dirty="0" err="1" smtClean="0">
                <a:latin typeface="Georgia"/>
                <a:cs typeface="Georgia"/>
              </a:rPr>
              <a:t>cancellations</a:t>
            </a:r>
            <a:r>
              <a:rPr lang="fr-FR" sz="1600" dirty="0" smtClean="0">
                <a:latin typeface="Georgia"/>
                <a:cs typeface="Georgia"/>
              </a:rPr>
              <a:t> on </a:t>
            </a:r>
            <a:r>
              <a:rPr lang="fr-FR" sz="1600" dirty="0" err="1" smtClean="0">
                <a:latin typeface="Georgia"/>
                <a:cs typeface="Georgia"/>
              </a:rPr>
              <a:t>September</a:t>
            </a:r>
            <a:r>
              <a:rPr lang="fr-FR" sz="1600" dirty="0" smtClean="0">
                <a:latin typeface="Georgia"/>
                <a:cs typeface="Georgia"/>
              </a:rPr>
              <a:t> 2001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>
                <a:latin typeface="Georgia"/>
                <a:cs typeface="Georgia"/>
              </a:rPr>
              <a:t>The </a:t>
            </a:r>
            <a:r>
              <a:rPr lang="fr-FR" sz="1600" dirty="0" err="1" smtClean="0">
                <a:latin typeface="Georgia"/>
                <a:cs typeface="Georgia"/>
              </a:rPr>
              <a:t>number</a:t>
            </a:r>
            <a:r>
              <a:rPr lang="fr-FR" sz="1600" dirty="0" smtClean="0">
                <a:latin typeface="Georgia"/>
                <a:cs typeface="Georgia"/>
              </a:rPr>
              <a:t> of </a:t>
            </a:r>
            <a:r>
              <a:rPr lang="fr-FR" sz="1600" dirty="0" err="1" smtClean="0">
                <a:latin typeface="Georgia"/>
                <a:cs typeface="Georgia"/>
              </a:rPr>
              <a:t>flights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dropped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following</a:t>
            </a:r>
            <a:r>
              <a:rPr lang="fr-FR" sz="1600" dirty="0" smtClean="0">
                <a:latin typeface="Georgia"/>
                <a:cs typeface="Georgia"/>
              </a:rPr>
              <a:t> the </a:t>
            </a:r>
            <a:r>
              <a:rPr lang="fr-FR" sz="1600" dirty="0" err="1" smtClean="0">
                <a:latin typeface="Georgia"/>
                <a:cs typeface="Georgia"/>
              </a:rPr>
              <a:t>subprime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mortgage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bubble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smtClean="0">
                <a:latin typeface="Georgia"/>
                <a:cs typeface="Georgia"/>
              </a:rPr>
              <a:t>in 2008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>
                <a:latin typeface="Georgia"/>
                <a:cs typeface="Georgia"/>
              </a:rPr>
              <a:t>There are </a:t>
            </a:r>
            <a:r>
              <a:rPr lang="fr-FR" sz="1600" dirty="0" err="1" smtClean="0">
                <a:latin typeface="Georgia"/>
                <a:cs typeface="Georgia"/>
              </a:rPr>
              <a:t>yearly</a:t>
            </a:r>
            <a:r>
              <a:rPr lang="fr-FR" sz="1600" dirty="0" smtClean="0">
                <a:latin typeface="Georgia"/>
                <a:cs typeface="Georgia"/>
              </a:rPr>
              <a:t> trends: </a:t>
            </a:r>
            <a:r>
              <a:rPr lang="fr-FR" sz="1600" dirty="0" err="1" smtClean="0">
                <a:latin typeface="Georgia"/>
                <a:cs typeface="Georgia"/>
              </a:rPr>
              <a:t>increase</a:t>
            </a:r>
            <a:r>
              <a:rPr lang="fr-FR" sz="1600" dirty="0" smtClean="0">
                <a:latin typeface="Georgia"/>
                <a:cs typeface="Georgia"/>
              </a:rPr>
              <a:t> in </a:t>
            </a:r>
            <a:r>
              <a:rPr lang="fr-FR" sz="1600" dirty="0" err="1" smtClean="0">
                <a:latin typeface="Georgia"/>
                <a:cs typeface="Georgia"/>
              </a:rPr>
              <a:t>flights</a:t>
            </a:r>
            <a:r>
              <a:rPr lang="fr-FR" sz="1600" dirty="0" smtClean="0">
                <a:latin typeface="Georgia"/>
                <a:cs typeface="Georgia"/>
              </a:rPr>
              <a:t> in the </a:t>
            </a:r>
            <a:r>
              <a:rPr lang="fr-FR" sz="1600" dirty="0" err="1" smtClean="0">
                <a:latin typeface="Georgia"/>
                <a:cs typeface="Georgia"/>
              </a:rPr>
              <a:t>summer</a:t>
            </a:r>
            <a:r>
              <a:rPr lang="fr-FR" sz="1600" dirty="0" smtClean="0">
                <a:latin typeface="Georgia"/>
                <a:cs typeface="Georgia"/>
              </a:rPr>
              <a:t> and </a:t>
            </a:r>
            <a:r>
              <a:rPr lang="fr-FR" sz="1600" dirty="0" err="1" smtClean="0">
                <a:latin typeface="Georgia"/>
                <a:cs typeface="Georgia"/>
              </a:rPr>
              <a:t>decrease</a:t>
            </a:r>
            <a:r>
              <a:rPr lang="fr-FR" sz="1600" dirty="0" smtClean="0">
                <a:latin typeface="Georgia"/>
                <a:cs typeface="Georgia"/>
              </a:rPr>
              <a:t> in </a:t>
            </a:r>
            <a:r>
              <a:rPr lang="fr-FR" sz="1600" dirty="0" err="1" smtClean="0">
                <a:latin typeface="Georgia"/>
                <a:cs typeface="Georgia"/>
              </a:rPr>
              <a:t>winter</a:t>
            </a:r>
            <a:endParaRPr lang="fr-FR" sz="1600" dirty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 err="1" smtClean="0">
                <a:latin typeface="Georgia"/>
                <a:cs typeface="Georgia"/>
              </a:rPr>
              <a:t>Delays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seem</a:t>
            </a:r>
            <a:r>
              <a:rPr lang="fr-FR" sz="1600" dirty="0" smtClean="0">
                <a:latin typeface="Georgia"/>
                <a:cs typeface="Georgia"/>
              </a:rPr>
              <a:t> to </a:t>
            </a:r>
            <a:r>
              <a:rPr lang="fr-FR" sz="1600" dirty="0" err="1" smtClean="0">
                <a:latin typeface="Georgia"/>
                <a:cs typeface="Georgia"/>
              </a:rPr>
              <a:t>follow</a:t>
            </a:r>
            <a:r>
              <a:rPr lang="fr-FR" sz="1600" dirty="0" smtClean="0">
                <a:latin typeface="Georgia"/>
                <a:cs typeface="Georgia"/>
              </a:rPr>
              <a:t> the </a:t>
            </a:r>
            <a:r>
              <a:rPr lang="fr-FR" sz="1600" dirty="0" err="1" smtClean="0">
                <a:latin typeface="Georgia"/>
                <a:cs typeface="Georgia"/>
              </a:rPr>
              <a:t>same</a:t>
            </a:r>
            <a:r>
              <a:rPr lang="fr-FR" sz="1600" dirty="0" smtClean="0">
                <a:latin typeface="Georgia"/>
                <a:cs typeface="Georgia"/>
              </a:rPr>
              <a:t> trend as all </a:t>
            </a:r>
            <a:r>
              <a:rPr lang="fr-FR" sz="1600" dirty="0" err="1" smtClean="0">
                <a:latin typeface="Georgia"/>
                <a:cs typeface="Georgia"/>
              </a:rPr>
              <a:t>flights</a:t>
            </a:r>
            <a:endParaRPr lang="fr-FR" sz="1600" dirty="0">
              <a:latin typeface="Georgia"/>
              <a:cs typeface="Georgia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23529" y="620688"/>
            <a:ext cx="87129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>
                <a:latin typeface="Georgia"/>
                <a:cs typeface="Georgia"/>
              </a:rPr>
              <a:t>Question</a:t>
            </a:r>
            <a:r>
              <a:rPr lang="fr-FR" sz="1600" dirty="0" smtClean="0">
                <a:latin typeface="Georgia"/>
                <a:cs typeface="Georgia"/>
              </a:rPr>
              <a:t>: How </a:t>
            </a:r>
            <a:r>
              <a:rPr lang="fr-FR" sz="1600" dirty="0" err="1" smtClean="0">
                <a:latin typeface="Georgia"/>
                <a:cs typeface="Georgia"/>
              </a:rPr>
              <a:t>much</a:t>
            </a:r>
            <a:r>
              <a:rPr lang="fr-FR" sz="1600" dirty="0" smtClean="0">
                <a:latin typeface="Georgia"/>
                <a:cs typeface="Georgia"/>
              </a:rPr>
              <a:t> have </a:t>
            </a:r>
            <a:r>
              <a:rPr lang="fr-FR" sz="1600" dirty="0" err="1" smtClean="0">
                <a:latin typeface="Georgia"/>
                <a:cs typeface="Georgia"/>
              </a:rPr>
              <a:t>Americans</a:t>
            </a:r>
            <a:r>
              <a:rPr lang="fr-FR" sz="1600" dirty="0" smtClean="0">
                <a:latin typeface="Georgia"/>
                <a:cs typeface="Georgia"/>
              </a:rPr>
              <a:t> been travelling </a:t>
            </a:r>
            <a:r>
              <a:rPr lang="fr-FR" sz="1600" dirty="0" err="1" smtClean="0">
                <a:latin typeface="Georgia"/>
                <a:cs typeface="Georgia"/>
              </a:rPr>
              <a:t>since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January</a:t>
            </a:r>
            <a:r>
              <a:rPr lang="fr-FR" sz="1600" dirty="0" smtClean="0">
                <a:latin typeface="Georgia"/>
                <a:cs typeface="Georgia"/>
              </a:rPr>
              <a:t> 2000? And how </a:t>
            </a:r>
            <a:r>
              <a:rPr lang="fr-FR" sz="1600" dirty="0" err="1" smtClean="0">
                <a:latin typeface="Georgia"/>
                <a:cs typeface="Georgia"/>
              </a:rPr>
              <a:t>many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delays</a:t>
            </a:r>
            <a:r>
              <a:rPr lang="fr-FR" sz="1600" dirty="0" smtClean="0">
                <a:latin typeface="Georgia"/>
                <a:cs typeface="Georgia"/>
              </a:rPr>
              <a:t> and </a:t>
            </a:r>
            <a:r>
              <a:rPr lang="fr-FR" sz="1600" dirty="0" err="1" smtClean="0">
                <a:latin typeface="Georgia"/>
                <a:cs typeface="Georgia"/>
              </a:rPr>
              <a:t>cancellations</a:t>
            </a:r>
            <a:r>
              <a:rPr lang="fr-FR" sz="1600" dirty="0" smtClean="0">
                <a:latin typeface="Georgia"/>
                <a:cs typeface="Georgia"/>
              </a:rPr>
              <a:t> have </a:t>
            </a:r>
            <a:r>
              <a:rPr lang="fr-FR" sz="1600" dirty="0" err="1" smtClean="0">
                <a:latin typeface="Georgia"/>
                <a:cs typeface="Georgia"/>
              </a:rPr>
              <a:t>they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experienced</a:t>
            </a:r>
            <a:r>
              <a:rPr lang="fr-FR" sz="1600" dirty="0" smtClean="0">
                <a:latin typeface="Georgia"/>
                <a:cs typeface="Georgia"/>
              </a:rPr>
              <a:t>?</a:t>
            </a:r>
            <a:endParaRPr lang="fr-FR"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728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Bar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1736"/>
          <a:stretch>
            <a:fillRect/>
          </a:stretch>
        </p:blipFill>
        <p:spPr>
          <a:xfrm>
            <a:off x="2195736" y="1924833"/>
            <a:ext cx="4968552" cy="2944327"/>
          </a:xfrm>
        </p:spPr>
      </p:pic>
      <p:sp>
        <p:nvSpPr>
          <p:cNvPr id="5" name="ZoneTexte 4"/>
          <p:cNvSpPr txBox="1"/>
          <p:nvPr/>
        </p:nvSpPr>
        <p:spPr>
          <a:xfrm>
            <a:off x="323528" y="5301208"/>
            <a:ext cx="8820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Georgia"/>
                <a:cs typeface="Georgia"/>
              </a:rPr>
              <a:t>Answer</a:t>
            </a:r>
            <a:r>
              <a:rPr lang="fr-FR" sz="1600" dirty="0" smtClean="0">
                <a:latin typeface="Georgia"/>
                <a:cs typeface="Georgi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>
                <a:latin typeface="Georgia"/>
                <a:cs typeface="Georgia"/>
              </a:rPr>
              <a:t>As </a:t>
            </a:r>
            <a:r>
              <a:rPr lang="fr-FR" sz="1600" dirty="0" err="1" smtClean="0">
                <a:latin typeface="Georgia"/>
                <a:cs typeface="Georgia"/>
              </a:rPr>
              <a:t>predicted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from</a:t>
            </a:r>
            <a:r>
              <a:rPr lang="fr-FR" sz="1600" dirty="0" smtClean="0">
                <a:latin typeface="Georgia"/>
                <a:cs typeface="Georgia"/>
              </a:rPr>
              <a:t> the </a:t>
            </a:r>
            <a:r>
              <a:rPr lang="fr-FR" sz="1600" dirty="0" err="1" smtClean="0">
                <a:latin typeface="Georgia"/>
                <a:cs typeface="Georgia"/>
              </a:rPr>
              <a:t>previous</a:t>
            </a:r>
            <a:r>
              <a:rPr lang="fr-FR" sz="1600" dirty="0" smtClean="0">
                <a:latin typeface="Georgia"/>
                <a:cs typeface="Georgia"/>
              </a:rPr>
              <a:t> plot, </a:t>
            </a:r>
            <a:r>
              <a:rPr lang="fr-FR" sz="1600" dirty="0" err="1" smtClean="0">
                <a:latin typeface="Georgia"/>
                <a:cs typeface="Georgia"/>
              </a:rPr>
              <a:t>there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is</a:t>
            </a:r>
            <a:r>
              <a:rPr lang="fr-FR" sz="1600" dirty="0" smtClean="0">
                <a:latin typeface="Georgia"/>
                <a:cs typeface="Georgia"/>
              </a:rPr>
              <a:t> a </a:t>
            </a:r>
            <a:r>
              <a:rPr lang="fr-FR" sz="1600" dirty="0" err="1" smtClean="0">
                <a:latin typeface="Georgia"/>
                <a:cs typeface="Georgia"/>
              </a:rPr>
              <a:t>surge</a:t>
            </a:r>
            <a:r>
              <a:rPr lang="fr-FR" sz="1600" dirty="0" smtClean="0">
                <a:latin typeface="Georgia"/>
                <a:cs typeface="Georgia"/>
              </a:rPr>
              <a:t> in </a:t>
            </a:r>
            <a:r>
              <a:rPr lang="fr-FR" sz="1600" dirty="0" err="1" smtClean="0">
                <a:latin typeface="Georgia"/>
                <a:cs typeface="Georgia"/>
              </a:rPr>
              <a:t>flights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during</a:t>
            </a:r>
            <a:r>
              <a:rPr lang="fr-FR" sz="1600" dirty="0" smtClean="0">
                <a:latin typeface="Georgia"/>
                <a:cs typeface="Georgia"/>
              </a:rPr>
              <a:t> the </a:t>
            </a:r>
            <a:r>
              <a:rPr lang="fr-FR" sz="1600" dirty="0" err="1" smtClean="0">
                <a:latin typeface="Georgia"/>
                <a:cs typeface="Georgia"/>
              </a:rPr>
              <a:t>spring</a:t>
            </a:r>
            <a:r>
              <a:rPr lang="fr-FR" sz="1600" dirty="0" smtClean="0">
                <a:latin typeface="Georgia"/>
                <a:cs typeface="Georgia"/>
              </a:rPr>
              <a:t> and </a:t>
            </a:r>
            <a:r>
              <a:rPr lang="fr-FR" sz="1600" dirty="0" err="1" smtClean="0">
                <a:latin typeface="Georgia"/>
                <a:cs typeface="Georgia"/>
              </a:rPr>
              <a:t>summer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periods</a:t>
            </a:r>
            <a:r>
              <a:rPr lang="fr-FR" sz="1600" dirty="0" smtClean="0">
                <a:latin typeface="Georgia"/>
                <a:cs typeface="Georgia"/>
              </a:rPr>
              <a:t> and a drop in the </a:t>
            </a:r>
            <a:r>
              <a:rPr lang="fr-FR" sz="1600" dirty="0" err="1" smtClean="0">
                <a:latin typeface="Georgia"/>
                <a:cs typeface="Georgia"/>
              </a:rPr>
              <a:t>winter</a:t>
            </a:r>
            <a:endParaRPr lang="fr-FR" sz="1600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 smtClean="0">
                <a:latin typeface="Georgia"/>
                <a:cs typeface="Georgia"/>
              </a:rPr>
              <a:t>The </a:t>
            </a:r>
            <a:r>
              <a:rPr lang="fr-FR" sz="1600" dirty="0" err="1" smtClean="0">
                <a:latin typeface="Georgia"/>
                <a:cs typeface="Georgia"/>
              </a:rPr>
              <a:t>number</a:t>
            </a:r>
            <a:r>
              <a:rPr lang="fr-FR" sz="1600" dirty="0" smtClean="0">
                <a:latin typeface="Georgia"/>
                <a:cs typeface="Georgia"/>
              </a:rPr>
              <a:t> of </a:t>
            </a:r>
            <a:r>
              <a:rPr lang="fr-FR" sz="1600" dirty="0" err="1" smtClean="0">
                <a:latin typeface="Georgia"/>
                <a:cs typeface="Georgia"/>
              </a:rPr>
              <a:t>delayed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flights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needs</a:t>
            </a:r>
            <a:r>
              <a:rPr lang="fr-FR" sz="1600" dirty="0" smtClean="0">
                <a:latin typeface="Georgia"/>
                <a:cs typeface="Georgia"/>
              </a:rPr>
              <a:t> to </a:t>
            </a:r>
            <a:r>
              <a:rPr lang="fr-FR" sz="1600" dirty="0" err="1" smtClean="0">
                <a:latin typeface="Georgia"/>
                <a:cs typeface="Georgia"/>
              </a:rPr>
              <a:t>be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studied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smtClean="0">
                <a:latin typeface="Georgia"/>
                <a:cs typeface="Georgia"/>
              </a:rPr>
              <a:t>as a </a:t>
            </a:r>
            <a:r>
              <a:rPr lang="fr-FR" sz="1600" dirty="0" err="1" smtClean="0">
                <a:latin typeface="Georgia"/>
                <a:cs typeface="Georgia"/>
              </a:rPr>
              <a:t>percentage</a:t>
            </a:r>
            <a:r>
              <a:rPr lang="fr-FR" sz="1600" dirty="0" smtClean="0">
                <a:latin typeface="Georgia"/>
                <a:cs typeface="Georgia"/>
              </a:rPr>
              <a:t> of all </a:t>
            </a:r>
            <a:r>
              <a:rPr lang="fr-FR" sz="1600" dirty="0" err="1" smtClean="0">
                <a:latin typeface="Georgia"/>
                <a:cs typeface="Georgia"/>
              </a:rPr>
              <a:t>flights</a:t>
            </a:r>
            <a:r>
              <a:rPr lang="fr-FR" sz="1600" dirty="0" smtClean="0">
                <a:latin typeface="Georgia"/>
                <a:cs typeface="Georgia"/>
              </a:rPr>
              <a:t> (</a:t>
            </a:r>
            <a:r>
              <a:rPr lang="fr-FR" sz="1600" dirty="0" err="1" smtClean="0">
                <a:latin typeface="Georgia"/>
                <a:cs typeface="Georgia"/>
              </a:rPr>
              <a:t>next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slide</a:t>
            </a:r>
            <a:r>
              <a:rPr lang="fr-FR" sz="1600" dirty="0" smtClean="0">
                <a:latin typeface="Georgia"/>
                <a:cs typeface="Georgia"/>
              </a:rPr>
              <a:t>)</a:t>
            </a:r>
            <a:endParaRPr lang="fr-FR" sz="1600" dirty="0">
              <a:latin typeface="Georgia"/>
              <a:cs typeface="Georgia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23528" y="620688"/>
            <a:ext cx="882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>
                <a:latin typeface="Georgia"/>
                <a:cs typeface="Georgia"/>
              </a:rPr>
              <a:t>Question</a:t>
            </a:r>
            <a:r>
              <a:rPr lang="fr-FR" sz="1600" dirty="0" smtClean="0">
                <a:latin typeface="Georgia"/>
                <a:cs typeface="Georgia"/>
              </a:rPr>
              <a:t>: Are the </a:t>
            </a:r>
            <a:r>
              <a:rPr lang="fr-FR" sz="1600" dirty="0" err="1" smtClean="0">
                <a:latin typeface="Georgia"/>
                <a:cs typeface="Georgia"/>
              </a:rPr>
              <a:t>yearly</a:t>
            </a:r>
            <a:r>
              <a:rPr lang="fr-FR" sz="1600" dirty="0" smtClean="0">
                <a:latin typeface="Georgia"/>
                <a:cs typeface="Georgia"/>
              </a:rPr>
              <a:t> trends </a:t>
            </a:r>
            <a:r>
              <a:rPr lang="fr-FR" sz="1600" dirty="0" err="1" smtClean="0">
                <a:latin typeface="Georgia"/>
                <a:cs typeface="Georgia"/>
              </a:rPr>
              <a:t>noticeable</a:t>
            </a:r>
            <a:r>
              <a:rPr lang="fr-FR" sz="1600" dirty="0" smtClean="0">
                <a:latin typeface="Georgia"/>
                <a:cs typeface="Georgia"/>
              </a:rPr>
              <a:t>? If </a:t>
            </a:r>
            <a:r>
              <a:rPr lang="fr-FR" sz="1600" dirty="0" err="1" smtClean="0">
                <a:latin typeface="Georgia"/>
                <a:cs typeface="Georgia"/>
              </a:rPr>
              <a:t>so</a:t>
            </a:r>
            <a:r>
              <a:rPr lang="fr-FR" sz="1600" dirty="0" smtClean="0">
                <a:latin typeface="Georgia"/>
                <a:cs typeface="Georgia"/>
              </a:rPr>
              <a:t>, </a:t>
            </a:r>
            <a:r>
              <a:rPr lang="fr-FR" sz="1600" dirty="0" err="1" smtClean="0">
                <a:latin typeface="Georgia"/>
                <a:cs typeface="Georgia"/>
              </a:rPr>
              <a:t>when</a:t>
            </a:r>
            <a:r>
              <a:rPr lang="fr-FR" sz="1600" dirty="0" smtClean="0">
                <a:latin typeface="Georgia"/>
                <a:cs typeface="Georgia"/>
              </a:rPr>
              <a:t> do </a:t>
            </a:r>
            <a:r>
              <a:rPr lang="fr-FR" sz="1600" dirty="0" err="1" smtClean="0">
                <a:latin typeface="Georgia"/>
                <a:cs typeface="Georgia"/>
              </a:rPr>
              <a:t>Americans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fly</a:t>
            </a:r>
            <a:r>
              <a:rPr lang="fr-FR" sz="1600" dirty="0" smtClean="0">
                <a:latin typeface="Georgia"/>
                <a:cs typeface="Georgia"/>
              </a:rPr>
              <a:t> the </a:t>
            </a:r>
            <a:r>
              <a:rPr lang="fr-FR" sz="1600" dirty="0" err="1" smtClean="0">
                <a:latin typeface="Georgia"/>
                <a:cs typeface="Georgia"/>
              </a:rPr>
              <a:t>most</a:t>
            </a:r>
            <a:r>
              <a:rPr lang="fr-FR" sz="1600" dirty="0" smtClean="0">
                <a:latin typeface="Georgia"/>
                <a:cs typeface="Georgia"/>
              </a:rPr>
              <a:t>?</a:t>
            </a:r>
            <a:endParaRPr lang="fr-FR"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2743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2" descr="Ba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1736"/>
          <a:stretch>
            <a:fillRect/>
          </a:stretch>
        </p:blipFill>
        <p:spPr>
          <a:xfrm>
            <a:off x="2339752" y="1844824"/>
            <a:ext cx="4824536" cy="305946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3528" y="5301208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Georgia"/>
                <a:cs typeface="Georgia"/>
              </a:rPr>
              <a:t>Answer</a:t>
            </a:r>
            <a:r>
              <a:rPr lang="fr-FR" sz="1600" dirty="0" smtClean="0">
                <a:latin typeface="Georgia"/>
                <a:cs typeface="Georgi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latin typeface="Georgia"/>
                <a:cs typeface="Georgia"/>
              </a:rPr>
              <a:t>The </a:t>
            </a:r>
            <a:r>
              <a:rPr lang="fr-FR" sz="1600" dirty="0" err="1">
                <a:latin typeface="Georgia"/>
                <a:cs typeface="Georgia"/>
              </a:rPr>
              <a:t>number</a:t>
            </a:r>
            <a:r>
              <a:rPr lang="fr-FR" sz="1600" dirty="0">
                <a:latin typeface="Georgia"/>
                <a:cs typeface="Georgia"/>
              </a:rPr>
              <a:t> of </a:t>
            </a:r>
            <a:r>
              <a:rPr lang="fr-FR" sz="1600" dirty="0" err="1">
                <a:latin typeface="Georgia"/>
                <a:cs typeface="Georgia"/>
              </a:rPr>
              <a:t>delays</a:t>
            </a:r>
            <a:r>
              <a:rPr lang="fr-FR" sz="1600" dirty="0">
                <a:latin typeface="Georgia"/>
                <a:cs typeface="Georgia"/>
              </a:rPr>
              <a:t> relative to the </a:t>
            </a:r>
            <a:r>
              <a:rPr lang="fr-FR" sz="1600" dirty="0" err="1">
                <a:latin typeface="Georgia"/>
                <a:cs typeface="Georgia"/>
              </a:rPr>
              <a:t>number</a:t>
            </a:r>
            <a:r>
              <a:rPr lang="fr-FR" sz="1600" dirty="0">
                <a:latin typeface="Georgia"/>
                <a:cs typeface="Georgia"/>
              </a:rPr>
              <a:t> of </a:t>
            </a:r>
            <a:r>
              <a:rPr lang="fr-FR" sz="1600" dirty="0" err="1">
                <a:latin typeface="Georgia"/>
                <a:cs typeface="Georgia"/>
              </a:rPr>
              <a:t>flights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increase</a:t>
            </a:r>
            <a:r>
              <a:rPr lang="fr-FR" sz="1600" dirty="0">
                <a:latin typeface="Georgia"/>
                <a:cs typeface="Georgia"/>
              </a:rPr>
              <a:t> in the </a:t>
            </a:r>
            <a:r>
              <a:rPr lang="fr-FR" sz="1600" dirty="0" err="1">
                <a:latin typeface="Georgia"/>
                <a:cs typeface="Georgia"/>
              </a:rPr>
              <a:t>summer</a:t>
            </a:r>
            <a:r>
              <a:rPr lang="fr-FR" sz="1600" dirty="0">
                <a:latin typeface="Georgia"/>
                <a:cs typeface="Georgia"/>
              </a:rPr>
              <a:t> and </a:t>
            </a:r>
            <a:r>
              <a:rPr lang="fr-FR" sz="1600" dirty="0" err="1">
                <a:latin typeface="Georgia"/>
                <a:cs typeface="Georgia"/>
              </a:rPr>
              <a:t>during</a:t>
            </a:r>
            <a:r>
              <a:rPr lang="fr-FR" sz="1600" dirty="0">
                <a:latin typeface="Georgia"/>
                <a:cs typeface="Georgia"/>
              </a:rPr>
              <a:t> the </a:t>
            </a:r>
            <a:r>
              <a:rPr lang="fr-FR" sz="1600" dirty="0" err="1">
                <a:latin typeface="Georgia"/>
                <a:cs typeface="Georgia"/>
              </a:rPr>
              <a:t>holidy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season</a:t>
            </a:r>
            <a:r>
              <a:rPr lang="fr-FR" sz="1600" dirty="0">
                <a:latin typeface="Georgia"/>
                <a:cs typeface="Georgia"/>
              </a:rPr>
              <a:t> in </a:t>
            </a:r>
            <a:r>
              <a:rPr lang="fr-FR" sz="1600" dirty="0" err="1">
                <a:latin typeface="Georgia"/>
                <a:cs typeface="Georgia"/>
              </a:rPr>
              <a:t>December</a:t>
            </a:r>
            <a:r>
              <a:rPr lang="fr-FR" sz="1600" dirty="0">
                <a:latin typeface="Georgia"/>
                <a:cs typeface="Georgia"/>
              </a:rPr>
              <a:t>.</a:t>
            </a:r>
            <a:endParaRPr lang="fr-FR" sz="1600" dirty="0">
              <a:latin typeface="Georgia"/>
              <a:cs typeface="Georgi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3528" y="620688"/>
            <a:ext cx="882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>
                <a:latin typeface="Georgia"/>
                <a:cs typeface="Georgia"/>
              </a:rPr>
              <a:t>Question</a:t>
            </a:r>
            <a:r>
              <a:rPr lang="fr-FR" sz="1600" dirty="0" smtClean="0">
                <a:latin typeface="Georgia"/>
                <a:cs typeface="Georgia"/>
              </a:rPr>
              <a:t>: Are </a:t>
            </a:r>
            <a:r>
              <a:rPr lang="fr-FR" sz="1600" dirty="0" err="1" smtClean="0">
                <a:latin typeface="Georgia"/>
                <a:cs typeface="Georgia"/>
              </a:rPr>
              <a:t>delays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correlated</a:t>
            </a:r>
            <a:r>
              <a:rPr lang="fr-FR" sz="1600" dirty="0" smtClean="0">
                <a:latin typeface="Georgia"/>
                <a:cs typeface="Georgia"/>
              </a:rPr>
              <a:t> to the </a:t>
            </a:r>
            <a:r>
              <a:rPr lang="fr-FR" sz="1600" dirty="0" err="1" smtClean="0">
                <a:latin typeface="Georgia"/>
                <a:cs typeface="Georgia"/>
              </a:rPr>
              <a:t>month</a:t>
            </a:r>
            <a:r>
              <a:rPr lang="fr-FR" sz="1600" dirty="0" smtClean="0">
                <a:latin typeface="Georgia"/>
                <a:cs typeface="Georgia"/>
              </a:rPr>
              <a:t>?</a:t>
            </a:r>
            <a:endParaRPr lang="fr-FR"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366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5952534" cy="40050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3528" y="620688"/>
            <a:ext cx="882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>
                <a:latin typeface="Georgia"/>
                <a:cs typeface="Georgia"/>
              </a:rPr>
              <a:t>Question</a:t>
            </a:r>
            <a:r>
              <a:rPr lang="fr-FR" sz="1600" dirty="0" smtClean="0">
                <a:latin typeface="Georgia"/>
                <a:cs typeface="Georgia"/>
              </a:rPr>
              <a:t>: </a:t>
            </a:r>
            <a:r>
              <a:rPr lang="fr-FR" sz="1600" dirty="0" err="1" smtClean="0">
                <a:latin typeface="Georgia"/>
                <a:cs typeface="Georgia"/>
              </a:rPr>
              <a:t>What</a:t>
            </a:r>
            <a:r>
              <a:rPr lang="fr-FR" sz="1600" dirty="0" smtClean="0">
                <a:latin typeface="Georgia"/>
                <a:cs typeface="Georgia"/>
              </a:rPr>
              <a:t> causes </a:t>
            </a:r>
            <a:r>
              <a:rPr lang="fr-FR" sz="1600" dirty="0" err="1" smtClean="0">
                <a:latin typeface="Georgia"/>
                <a:cs typeface="Georgia"/>
              </a:rPr>
              <a:t>delays</a:t>
            </a:r>
            <a:r>
              <a:rPr lang="fr-FR" sz="1600" dirty="0" smtClean="0">
                <a:latin typeface="Georgia"/>
                <a:cs typeface="Georgia"/>
              </a:rPr>
              <a:t>?</a:t>
            </a:r>
            <a:endParaRPr lang="fr-FR" sz="1600" dirty="0">
              <a:latin typeface="Georgia"/>
              <a:cs typeface="Georgia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528" y="5301208"/>
            <a:ext cx="8820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Georgia"/>
                <a:cs typeface="Georgia"/>
              </a:rPr>
              <a:t>Answer</a:t>
            </a:r>
            <a:r>
              <a:rPr lang="fr-FR" sz="1600" dirty="0" smtClean="0">
                <a:latin typeface="Georgia"/>
                <a:cs typeface="Georgi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latin typeface="Georgia"/>
                <a:cs typeface="Georgia"/>
              </a:rPr>
              <a:t>Causes of </a:t>
            </a:r>
            <a:r>
              <a:rPr lang="fr-FR" sz="1600" dirty="0" err="1">
                <a:latin typeface="Georgia"/>
                <a:cs typeface="Georgia"/>
              </a:rPr>
              <a:t>dealy</a:t>
            </a:r>
            <a:r>
              <a:rPr lang="fr-FR" sz="1600" dirty="0">
                <a:latin typeface="Georgia"/>
                <a:cs typeface="Georgia"/>
              </a:rPr>
              <a:t> are </a:t>
            </a:r>
            <a:r>
              <a:rPr lang="fr-FR" sz="1600" dirty="0" err="1">
                <a:latin typeface="Georgia"/>
                <a:cs typeface="Georgia"/>
              </a:rPr>
              <a:t>equally</a:t>
            </a:r>
            <a:r>
              <a:rPr lang="fr-FR" sz="1600" dirty="0">
                <a:latin typeface="Georgia"/>
                <a:cs typeface="Georgia"/>
              </a:rPr>
              <a:t> due to </a:t>
            </a:r>
            <a:r>
              <a:rPr lang="fr-FR" sz="1600" dirty="0" err="1">
                <a:latin typeface="Georgia"/>
                <a:cs typeface="Georgia"/>
              </a:rPr>
              <a:t>late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aircraft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arrival</a:t>
            </a:r>
            <a:r>
              <a:rPr lang="fr-FR" sz="1600" dirty="0">
                <a:latin typeface="Georgia"/>
                <a:cs typeface="Georgia"/>
              </a:rPr>
              <a:t>, the carriers and </a:t>
            </a:r>
            <a:r>
              <a:rPr lang="fr-FR" sz="1600" dirty="0" smtClean="0">
                <a:latin typeface="Georgia"/>
                <a:cs typeface="Georgia"/>
              </a:rPr>
              <a:t>the National </a:t>
            </a:r>
            <a:r>
              <a:rPr lang="fr-FR" sz="1600" dirty="0" err="1">
                <a:latin typeface="Georgia"/>
                <a:cs typeface="Georgia"/>
              </a:rPr>
              <a:t>Airspace</a:t>
            </a:r>
            <a:r>
              <a:rPr lang="fr-FR" sz="1600" dirty="0">
                <a:latin typeface="Georgia"/>
                <a:cs typeface="Georgia"/>
              </a:rPr>
              <a:t> System (NAS) </a:t>
            </a:r>
            <a:r>
              <a:rPr lang="fr-FR" sz="1600" dirty="0" err="1">
                <a:latin typeface="Georgia"/>
                <a:cs typeface="Georgia"/>
              </a:rPr>
              <a:t>orders</a:t>
            </a:r>
            <a:endParaRPr lang="fr-FR" sz="1600" dirty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latin typeface="Georgia"/>
                <a:cs typeface="Georgia"/>
              </a:rPr>
              <a:t>The </a:t>
            </a:r>
            <a:r>
              <a:rPr lang="fr-FR" sz="1600" dirty="0" err="1">
                <a:latin typeface="Georgia"/>
                <a:cs typeface="Georgia"/>
              </a:rPr>
              <a:t>weather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plays</a:t>
            </a:r>
            <a:r>
              <a:rPr lang="fr-FR" sz="1600" dirty="0">
                <a:latin typeface="Georgia"/>
                <a:cs typeface="Georgia"/>
              </a:rPr>
              <a:t> a </a:t>
            </a:r>
            <a:r>
              <a:rPr lang="fr-FR" sz="1600" dirty="0" err="1">
                <a:latin typeface="Georgia"/>
                <a:cs typeface="Georgia"/>
              </a:rPr>
              <a:t>surprisingly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low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role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because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this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only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accounts</a:t>
            </a:r>
            <a:r>
              <a:rPr lang="fr-FR" sz="1600" dirty="0">
                <a:latin typeface="Georgia"/>
                <a:cs typeface="Georgia"/>
              </a:rPr>
              <a:t> for </a:t>
            </a:r>
            <a:r>
              <a:rPr lang="fr-FR" sz="1600" dirty="0" err="1">
                <a:latin typeface="Georgia"/>
                <a:cs typeface="Georgia"/>
              </a:rPr>
              <a:t>severe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weather</a:t>
            </a:r>
            <a:r>
              <a:rPr lang="fr-FR" sz="1600" dirty="0">
                <a:latin typeface="Georgia"/>
                <a:cs typeface="Georgia"/>
              </a:rPr>
              <a:t>. </a:t>
            </a:r>
            <a:r>
              <a:rPr lang="fr-FR" sz="1600" dirty="0" err="1">
                <a:latin typeface="Georgia"/>
                <a:cs typeface="Georgia"/>
              </a:rPr>
              <a:t>Mild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weather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delays</a:t>
            </a:r>
            <a:r>
              <a:rPr lang="fr-FR" sz="1600" dirty="0">
                <a:latin typeface="Georgia"/>
                <a:cs typeface="Georgia"/>
              </a:rPr>
              <a:t> are </a:t>
            </a:r>
            <a:r>
              <a:rPr lang="fr-FR" sz="1600" dirty="0" err="1">
                <a:latin typeface="Georgia"/>
                <a:cs typeface="Georgia"/>
              </a:rPr>
              <a:t>classified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under</a:t>
            </a:r>
            <a:r>
              <a:rPr lang="fr-FR" sz="1600" dirty="0">
                <a:latin typeface="Georgia"/>
                <a:cs typeface="Georgia"/>
              </a:rPr>
              <a:t> the NAS </a:t>
            </a:r>
            <a:r>
              <a:rPr lang="fr-FR" sz="1600" dirty="0" smtClean="0">
                <a:latin typeface="Georgia"/>
                <a:cs typeface="Georgia"/>
              </a:rPr>
              <a:t>label</a:t>
            </a:r>
            <a:endParaRPr lang="fr-FR"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7798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Delayed_by_Airlin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4536504" cy="403459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3528" y="5301208"/>
            <a:ext cx="8820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Georgia"/>
                <a:cs typeface="Georgia"/>
              </a:rPr>
              <a:t>Answer</a:t>
            </a:r>
            <a:r>
              <a:rPr lang="fr-FR" sz="1600" dirty="0" smtClean="0">
                <a:latin typeface="Georgia"/>
                <a:cs typeface="Georgi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latin typeface="Georgia"/>
                <a:cs typeface="Georgia"/>
              </a:rPr>
              <a:t>The </a:t>
            </a:r>
            <a:r>
              <a:rPr lang="fr-FR" sz="1600" dirty="0" err="1">
                <a:latin typeface="Georgia"/>
                <a:cs typeface="Georgia"/>
              </a:rPr>
              <a:t>three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worst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airlines</a:t>
            </a:r>
            <a:r>
              <a:rPr lang="fr-FR" sz="1600" dirty="0">
                <a:latin typeface="Georgia"/>
                <a:cs typeface="Georgia"/>
              </a:rPr>
              <a:t> to </a:t>
            </a:r>
            <a:r>
              <a:rPr lang="fr-FR" sz="1600" dirty="0" err="1">
                <a:latin typeface="Georgia"/>
                <a:cs typeface="Georgia"/>
              </a:rPr>
              <a:t>travel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with</a:t>
            </a:r>
            <a:r>
              <a:rPr lang="fr-FR" sz="1600" dirty="0">
                <a:latin typeface="Georgia"/>
                <a:cs typeface="Georgia"/>
              </a:rPr>
              <a:t> in </a:t>
            </a:r>
            <a:r>
              <a:rPr lang="fr-FR" sz="1600" dirty="0" err="1">
                <a:latin typeface="Georgia"/>
                <a:cs typeface="Georgia"/>
              </a:rPr>
              <a:t>terms</a:t>
            </a:r>
            <a:r>
              <a:rPr lang="fr-FR" sz="1600" dirty="0">
                <a:latin typeface="Georgia"/>
                <a:cs typeface="Georgia"/>
              </a:rPr>
              <a:t> of </a:t>
            </a:r>
            <a:r>
              <a:rPr lang="fr-FR" sz="1600" dirty="0" err="1">
                <a:latin typeface="Georgia"/>
                <a:cs typeface="Georgia"/>
              </a:rPr>
              <a:t>delay</a:t>
            </a:r>
            <a:r>
              <a:rPr lang="fr-FR" sz="1600" dirty="0">
                <a:latin typeface="Georgia"/>
                <a:cs typeface="Georgia"/>
              </a:rPr>
              <a:t>-to-flight ratios are: Atlantic </a:t>
            </a:r>
            <a:r>
              <a:rPr lang="fr-FR" sz="1600" dirty="0" err="1">
                <a:latin typeface="Georgia"/>
                <a:cs typeface="Georgia"/>
              </a:rPr>
              <a:t>Southeast</a:t>
            </a:r>
            <a:r>
              <a:rPr lang="fr-FR" sz="1600" dirty="0">
                <a:latin typeface="Georgia"/>
                <a:cs typeface="Georgia"/>
              </a:rPr>
              <a:t> Airlines, </a:t>
            </a:r>
            <a:r>
              <a:rPr lang="fr-FR" sz="1600" dirty="0" err="1">
                <a:latin typeface="Georgia"/>
                <a:cs typeface="Georgia"/>
              </a:rPr>
              <a:t>JetBlue</a:t>
            </a:r>
            <a:r>
              <a:rPr lang="fr-FR" sz="1600" dirty="0">
                <a:latin typeface="Georgia"/>
                <a:cs typeface="Georgia"/>
              </a:rPr>
              <a:t> and </a:t>
            </a:r>
            <a:r>
              <a:rPr lang="fr-FR" sz="1600" dirty="0" err="1">
                <a:latin typeface="Georgia"/>
                <a:cs typeface="Georgia"/>
              </a:rPr>
              <a:t>Southwest</a:t>
            </a:r>
            <a:endParaRPr lang="fr-FR" sz="1600" dirty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latin typeface="Georgia"/>
                <a:cs typeface="Georgia"/>
              </a:rPr>
              <a:t>The </a:t>
            </a:r>
            <a:r>
              <a:rPr lang="fr-FR" sz="1600" dirty="0" err="1">
                <a:latin typeface="Georgia"/>
                <a:cs typeface="Georgia"/>
              </a:rPr>
              <a:t>two</a:t>
            </a:r>
            <a:r>
              <a:rPr lang="fr-FR" sz="1600" dirty="0">
                <a:latin typeface="Georgia"/>
                <a:cs typeface="Georgia"/>
              </a:rPr>
              <a:t> best (by far) are </a:t>
            </a:r>
            <a:r>
              <a:rPr lang="fr-FR" sz="1600" dirty="0" err="1">
                <a:latin typeface="Georgia"/>
                <a:cs typeface="Georgia"/>
              </a:rPr>
              <a:t>Aloha</a:t>
            </a:r>
            <a:r>
              <a:rPr lang="fr-FR" sz="1600" dirty="0">
                <a:latin typeface="Georgia"/>
                <a:cs typeface="Georgia"/>
              </a:rPr>
              <a:t> Air Cargo and </a:t>
            </a:r>
            <a:r>
              <a:rPr lang="fr-FR" sz="1600" dirty="0" err="1">
                <a:latin typeface="Georgia"/>
                <a:cs typeface="Georgia"/>
              </a:rPr>
              <a:t>Hawaiian</a:t>
            </a:r>
            <a:r>
              <a:rPr lang="fr-FR" sz="1600" dirty="0">
                <a:latin typeface="Georgia"/>
                <a:cs typeface="Georgia"/>
              </a:rPr>
              <a:t> Airlines</a:t>
            </a:r>
            <a:endParaRPr lang="fr-FR" sz="1600" dirty="0">
              <a:latin typeface="Georgia"/>
              <a:cs typeface="Georgia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620688"/>
            <a:ext cx="882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>
                <a:latin typeface="Georgia"/>
                <a:cs typeface="Georgia"/>
              </a:rPr>
              <a:t>Question</a:t>
            </a:r>
            <a:r>
              <a:rPr lang="fr-FR" sz="1600" dirty="0" smtClean="0">
                <a:latin typeface="Georgia"/>
                <a:cs typeface="Georgia"/>
              </a:rPr>
              <a:t>: </a:t>
            </a:r>
            <a:r>
              <a:rPr lang="fr-FR" sz="1600" dirty="0" err="1" smtClean="0">
                <a:latin typeface="Georgia"/>
                <a:cs typeface="Georgia"/>
              </a:rPr>
              <a:t>Which</a:t>
            </a:r>
            <a:r>
              <a:rPr lang="fr-FR" sz="1600" dirty="0" smtClean="0">
                <a:latin typeface="Georgia"/>
                <a:cs typeface="Georgia"/>
              </a:rPr>
              <a:t> are the best and </a:t>
            </a:r>
            <a:r>
              <a:rPr lang="fr-FR" sz="1600" dirty="0" err="1" smtClean="0">
                <a:latin typeface="Georgia"/>
                <a:cs typeface="Georgia"/>
              </a:rPr>
              <a:t>worst</a:t>
            </a:r>
            <a:r>
              <a:rPr lang="fr-FR" sz="1600" dirty="0" smtClean="0">
                <a:latin typeface="Georgia"/>
                <a:cs typeface="Georgia"/>
              </a:rPr>
              <a:t> </a:t>
            </a:r>
            <a:r>
              <a:rPr lang="fr-FR" sz="1600" dirty="0" err="1" smtClean="0">
                <a:latin typeface="Georgia"/>
                <a:cs typeface="Georgia"/>
              </a:rPr>
              <a:t>performing</a:t>
            </a:r>
            <a:r>
              <a:rPr lang="fr-FR" sz="1600" dirty="0" smtClean="0">
                <a:latin typeface="Georgia"/>
                <a:cs typeface="Georgia"/>
              </a:rPr>
              <a:t> carriers?</a:t>
            </a:r>
            <a:endParaRPr lang="fr-FR"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1492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elays_by_Sta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28800"/>
            <a:ext cx="5051403" cy="35628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3528" y="620688"/>
            <a:ext cx="882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>
                <a:latin typeface="Georgia"/>
                <a:cs typeface="Georgia"/>
              </a:rPr>
              <a:t>Question</a:t>
            </a:r>
            <a:r>
              <a:rPr lang="fr-FR" sz="1600" dirty="0" smtClean="0">
                <a:latin typeface="Georgia"/>
                <a:cs typeface="Georgia"/>
              </a:rPr>
              <a:t>: </a:t>
            </a:r>
            <a:r>
              <a:rPr lang="fr-FR" sz="1600" dirty="0" err="1" smtClean="0">
                <a:latin typeface="Georgia"/>
                <a:cs typeface="Georgia"/>
              </a:rPr>
              <a:t>Which</a:t>
            </a:r>
            <a:r>
              <a:rPr lang="fr-FR" sz="1600" dirty="0" smtClean="0">
                <a:latin typeface="Georgia"/>
                <a:cs typeface="Georgia"/>
              </a:rPr>
              <a:t> states have the best and </a:t>
            </a:r>
            <a:r>
              <a:rPr lang="fr-FR" sz="1600" dirty="0" err="1" smtClean="0">
                <a:latin typeface="Georgia"/>
                <a:cs typeface="Georgia"/>
              </a:rPr>
              <a:t>worst</a:t>
            </a:r>
            <a:r>
              <a:rPr lang="fr-FR" sz="1600" dirty="0" smtClean="0">
                <a:latin typeface="Georgia"/>
                <a:cs typeface="Georgia"/>
              </a:rPr>
              <a:t> record?</a:t>
            </a:r>
            <a:endParaRPr lang="fr-FR" sz="1600" dirty="0">
              <a:latin typeface="Georgia"/>
              <a:cs typeface="Georgia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5301208"/>
            <a:ext cx="88204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Georgia"/>
                <a:cs typeface="Georgia"/>
              </a:rPr>
              <a:t>Answer</a:t>
            </a:r>
            <a:r>
              <a:rPr lang="fr-FR" sz="1600" dirty="0" smtClean="0">
                <a:latin typeface="Georgia"/>
                <a:cs typeface="Georgi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latin typeface="Georgia"/>
                <a:cs typeface="Georgia"/>
              </a:rPr>
              <a:t>There </a:t>
            </a:r>
            <a:r>
              <a:rPr lang="fr-FR" sz="1600" dirty="0" err="1">
                <a:latin typeface="Georgia"/>
                <a:cs typeface="Georgia"/>
              </a:rPr>
              <a:t>is</a:t>
            </a:r>
            <a:r>
              <a:rPr lang="fr-FR" sz="1600" dirty="0">
                <a:latin typeface="Georgia"/>
                <a:cs typeface="Georgia"/>
              </a:rPr>
              <a:t> an </a:t>
            </a:r>
            <a:r>
              <a:rPr lang="fr-FR" sz="1600" dirty="0" err="1">
                <a:latin typeface="Georgia"/>
                <a:cs typeface="Georgia"/>
              </a:rPr>
              <a:t>even</a:t>
            </a:r>
            <a:r>
              <a:rPr lang="fr-FR" sz="1600" dirty="0">
                <a:latin typeface="Georgia"/>
                <a:cs typeface="Georgia"/>
              </a:rPr>
              <a:t> distribution of </a:t>
            </a:r>
            <a:r>
              <a:rPr lang="fr-FR" sz="1600" dirty="0" err="1">
                <a:latin typeface="Georgia"/>
                <a:cs typeface="Georgia"/>
              </a:rPr>
              <a:t>delay</a:t>
            </a:r>
            <a:r>
              <a:rPr lang="fr-FR" sz="1600" dirty="0">
                <a:latin typeface="Georgia"/>
                <a:cs typeface="Georgia"/>
              </a:rPr>
              <a:t>-to-flight ratios </a:t>
            </a:r>
            <a:r>
              <a:rPr lang="fr-FR" sz="1600" dirty="0" err="1">
                <a:latin typeface="Georgia"/>
                <a:cs typeface="Georgia"/>
              </a:rPr>
              <a:t>across</a:t>
            </a:r>
            <a:r>
              <a:rPr lang="fr-FR" sz="1600" dirty="0">
                <a:latin typeface="Georgia"/>
                <a:cs typeface="Georgia"/>
              </a:rPr>
              <a:t> all states and </a:t>
            </a:r>
            <a:r>
              <a:rPr lang="fr-FR" sz="1600" dirty="0" err="1">
                <a:latin typeface="Georgia"/>
                <a:cs typeface="Georgia"/>
              </a:rPr>
              <a:t>Puerto</a:t>
            </a:r>
            <a:r>
              <a:rPr lang="fr-FR" sz="1600" dirty="0">
                <a:latin typeface="Georgia"/>
                <a:cs typeface="Georgia"/>
              </a:rPr>
              <a:t> Rico, the </a:t>
            </a:r>
            <a:r>
              <a:rPr lang="fr-FR" sz="1600" dirty="0" err="1">
                <a:latin typeface="Georgia"/>
                <a:cs typeface="Georgia"/>
              </a:rPr>
              <a:t>Trusted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Territories</a:t>
            </a:r>
            <a:r>
              <a:rPr lang="fr-FR" sz="1600" dirty="0">
                <a:latin typeface="Georgia"/>
                <a:cs typeface="Georgia"/>
              </a:rPr>
              <a:t> and the U.S. Virgin </a:t>
            </a:r>
            <a:r>
              <a:rPr lang="fr-FR" sz="1600" dirty="0" err="1">
                <a:latin typeface="Georgia"/>
                <a:cs typeface="Georgia"/>
              </a:rPr>
              <a:t>Islands</a:t>
            </a:r>
            <a:endParaRPr lang="fr-FR" sz="1600" dirty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latin typeface="Georgia"/>
                <a:cs typeface="Georgia"/>
              </a:rPr>
              <a:t>The </a:t>
            </a:r>
            <a:r>
              <a:rPr lang="fr-FR" sz="1600" dirty="0" err="1">
                <a:latin typeface="Georgia"/>
                <a:cs typeface="Georgia"/>
              </a:rPr>
              <a:t>three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worst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performing</a:t>
            </a:r>
            <a:r>
              <a:rPr lang="fr-FR" sz="1600" dirty="0">
                <a:latin typeface="Georgia"/>
                <a:cs typeface="Georgia"/>
              </a:rPr>
              <a:t> states are the </a:t>
            </a:r>
            <a:r>
              <a:rPr lang="fr-FR" sz="1600" dirty="0" err="1">
                <a:latin typeface="Georgia"/>
                <a:cs typeface="Georgia"/>
              </a:rPr>
              <a:t>Trusted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Territories</a:t>
            </a:r>
            <a:r>
              <a:rPr lang="fr-FR" sz="1600" dirty="0">
                <a:latin typeface="Georgia"/>
                <a:cs typeface="Georgia"/>
              </a:rPr>
              <a:t>, Illinois and Delaware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latin typeface="Georgia"/>
                <a:cs typeface="Georgia"/>
              </a:rPr>
              <a:t>The </a:t>
            </a:r>
            <a:r>
              <a:rPr lang="fr-FR" sz="1600" dirty="0" err="1">
                <a:latin typeface="Georgia"/>
                <a:cs typeface="Georgia"/>
              </a:rPr>
              <a:t>two</a:t>
            </a:r>
            <a:r>
              <a:rPr lang="fr-FR" sz="1600" dirty="0">
                <a:latin typeface="Georgia"/>
                <a:cs typeface="Georgia"/>
              </a:rPr>
              <a:t> best </a:t>
            </a:r>
            <a:r>
              <a:rPr lang="fr-FR" sz="1600" dirty="0" err="1">
                <a:latin typeface="Georgia"/>
                <a:cs typeface="Georgia"/>
              </a:rPr>
              <a:t>performing</a:t>
            </a:r>
            <a:r>
              <a:rPr lang="fr-FR" sz="1600" dirty="0">
                <a:latin typeface="Georgia"/>
                <a:cs typeface="Georgia"/>
              </a:rPr>
              <a:t> are Hawaii and Montana</a:t>
            </a:r>
            <a:endParaRPr lang="fr-FR"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8794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SMa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24744"/>
            <a:ext cx="5832648" cy="42880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3528" y="5301208"/>
            <a:ext cx="82089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Georgia"/>
                <a:cs typeface="Georgia"/>
              </a:rPr>
              <a:t>Heatmap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illustrating</a:t>
            </a:r>
            <a:r>
              <a:rPr lang="fr-FR" sz="1600" dirty="0">
                <a:latin typeface="Georgia"/>
                <a:cs typeface="Georgia"/>
              </a:rPr>
              <a:t> the </a:t>
            </a:r>
            <a:r>
              <a:rPr lang="fr-FR" sz="1600" dirty="0" err="1">
                <a:latin typeface="Georgia"/>
                <a:cs typeface="Georgia"/>
              </a:rPr>
              <a:t>observed</a:t>
            </a:r>
            <a:r>
              <a:rPr lang="fr-FR" sz="1600" dirty="0">
                <a:latin typeface="Georgia"/>
                <a:cs typeface="Georgia"/>
              </a:rPr>
              <a:t> trends in the </a:t>
            </a:r>
            <a:r>
              <a:rPr lang="fr-FR" sz="1600" dirty="0" err="1">
                <a:latin typeface="Georgia"/>
                <a:cs typeface="Georgia"/>
              </a:rPr>
              <a:t>previous</a:t>
            </a:r>
            <a:r>
              <a:rPr lang="fr-FR" sz="1600" dirty="0">
                <a:latin typeface="Georgia"/>
                <a:cs typeface="Georgia"/>
              </a:rPr>
              <a:t> </a:t>
            </a:r>
            <a:r>
              <a:rPr lang="fr-FR" sz="1600" dirty="0" err="1">
                <a:latin typeface="Georgia"/>
                <a:cs typeface="Georgia"/>
              </a:rPr>
              <a:t>slide</a:t>
            </a:r>
            <a:endParaRPr lang="fr-FR" sz="1600" dirty="0">
              <a:latin typeface="Georgia"/>
              <a:cs typeface="Georgia"/>
            </a:endParaRPr>
          </a:p>
          <a:p>
            <a:endParaRPr lang="fr-FR" sz="1600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8794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ersonnalisée 13">
      <a:dk1>
        <a:srgbClr val="000000"/>
      </a:dk1>
      <a:lt1>
        <a:srgbClr val="FBFBFB"/>
      </a:lt1>
      <a:dk2>
        <a:srgbClr val="0B2051"/>
      </a:dk2>
      <a:lt2>
        <a:srgbClr val="FFFFFF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13393</TotalTime>
  <Words>404</Words>
  <Application>Microsoft Macintosh PowerPoint</Application>
  <PresentationFormat>Présentation à l'écran (4:3)</PresentationFormat>
  <Paragraphs>37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Clarity</vt:lpstr>
      <vt:lpstr>U.S.A. Passenger Airline Study Seed Scientific Candidate Assignment 1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Dupuis, Marc</dc:creator>
  <cp:lastModifiedBy>Marc Dupuis</cp:lastModifiedBy>
  <cp:revision>180</cp:revision>
  <dcterms:created xsi:type="dcterms:W3CDTF">2012-10-25T15:16:24Z</dcterms:created>
  <dcterms:modified xsi:type="dcterms:W3CDTF">2013-11-13T15:27:09Z</dcterms:modified>
</cp:coreProperties>
</file>