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65" r:id="rId2"/>
    <p:sldId id="257" r:id="rId3"/>
    <p:sldId id="258" r:id="rId4"/>
    <p:sldId id="264" r:id="rId5"/>
    <p:sldId id="260" r:id="rId6"/>
    <p:sldId id="261" r:id="rId7"/>
    <p:sldId id="266" r:id="rId8"/>
    <p:sldId id="262" r:id="rId9"/>
    <p:sldId id="263" r:id="rId10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127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c2e15024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c2e15024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38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c2e15024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dc2e15024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818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118me0015@iiitk.ac.in,durgaanil7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durgasaianil" TargetMode="External"/><Relationship Id="rId5" Type="http://schemas.openxmlformats.org/officeDocument/2006/relationships/hyperlink" Target="http://www.linkedin.com/in/mutyala-durga-sai-anil" TargetMode="External"/><Relationship Id="rId4" Type="http://schemas.openxmlformats.org/officeDocument/2006/relationships/hyperlink" Target="mailto:durgaanil7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2580637" y="1693741"/>
            <a:ext cx="13733090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65300"/>
              </a:lnSpc>
            </a:pPr>
            <a:r>
              <a:rPr lang="en-US" sz="8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AI </a:t>
            </a:r>
            <a:r>
              <a:rPr lang="en-US" sz="8000" dirty="0" smtClean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Analytics- Presentation </a:t>
            </a:r>
            <a:r>
              <a:rPr lang="en-US" sz="8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for OTTONOMO’22 Challenge</a:t>
            </a:r>
            <a:endParaRPr dirty="0"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288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4"/>
          <p:cNvGrpSpPr/>
          <p:nvPr/>
        </p:nvGrpSpPr>
        <p:grpSpPr>
          <a:xfrm>
            <a:off x="2580637" y="1693741"/>
            <a:ext cx="14678663" cy="5150065"/>
            <a:chOff x="-4299573" y="-2760198"/>
            <a:chExt cx="19571551" cy="6866752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-4299573" y="-2760198"/>
              <a:ext cx="15832800" cy="27084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653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AI Analytics</a:t>
              </a:r>
              <a:endParaRPr dirty="0"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2178266" y="-51765"/>
              <a:ext cx="12750900" cy="16110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7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- Company is about to design and build a intelligent and innovative systems.</a:t>
              </a:r>
              <a:endParaRPr dirty="0"/>
            </a:p>
          </p:txBody>
        </p:sp>
        <p:sp>
          <p:nvSpPr>
            <p:cNvPr id="6" name="Google Shape;93;p14"/>
            <p:cNvSpPr txBox="1"/>
            <p:nvPr/>
          </p:nvSpPr>
          <p:spPr>
            <a:xfrm>
              <a:off x="2521078" y="3301034"/>
              <a:ext cx="12750900" cy="805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5073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 smtClean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- I am not yet incubated with any company</a:t>
              </a:r>
              <a:endParaRPr dirty="0"/>
            </a:p>
          </p:txBody>
        </p:sp>
      </p:grp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2191" y="1028700"/>
            <a:ext cx="257109" cy="376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2221552" y="3540545"/>
            <a:ext cx="15843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smtClean="0">
                <a:latin typeface="Calibri"/>
                <a:ea typeface="Calibri"/>
                <a:cs typeface="Calibri"/>
                <a:sym typeface="Calibri"/>
              </a:rPr>
              <a:t>Eye gaze detection solution for driver monitoring systems</a:t>
            </a:r>
            <a:endParaRPr sz="7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9;p15"/>
          <p:cNvSpPr txBox="1"/>
          <p:nvPr/>
        </p:nvSpPr>
        <p:spPr>
          <a:xfrm>
            <a:off x="1078552" y="1015227"/>
            <a:ext cx="158430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u="sng" dirty="0" smtClean="0">
                <a:latin typeface="Calibri"/>
                <a:ea typeface="Calibri"/>
                <a:cs typeface="Calibri"/>
                <a:sym typeface="Calibri"/>
              </a:rPr>
              <a:t>Problem Statement:</a:t>
            </a:r>
            <a:endParaRPr sz="6000" u="sng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6"/>
          <p:cNvGrpSpPr/>
          <p:nvPr/>
        </p:nvGrpSpPr>
        <p:grpSpPr>
          <a:xfrm>
            <a:off x="803000" y="190500"/>
            <a:ext cx="16949699" cy="6851611"/>
            <a:chOff x="-8073333" y="914400"/>
            <a:chExt cx="22599600" cy="6107391"/>
          </a:xfrm>
        </p:grpSpPr>
        <p:sp>
          <p:nvSpPr>
            <p:cNvPr id="105" name="Google Shape;105;p16"/>
            <p:cNvSpPr txBox="1"/>
            <p:nvPr/>
          </p:nvSpPr>
          <p:spPr>
            <a:xfrm>
              <a:off x="-8073333" y="914400"/>
              <a:ext cx="22599600" cy="361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999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How much of the proposed </a:t>
              </a:r>
              <a:r>
                <a:rPr lang="en-US" sz="7999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Solution can you achieve?</a:t>
              </a:r>
              <a:endParaRPr dirty="0"/>
            </a:p>
          </p:txBody>
        </p:sp>
        <p:sp>
          <p:nvSpPr>
            <p:cNvPr id="106" name="Google Shape;106;p16"/>
            <p:cNvSpPr txBox="1"/>
            <p:nvPr/>
          </p:nvSpPr>
          <p:spPr>
            <a:xfrm>
              <a:off x="-6871854" y="4526100"/>
              <a:ext cx="19950547" cy="249569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599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 can achieve the solution upto creating a eye gaze detection model, That model will monitor the eye gazes for a half min and if the model </a:t>
              </a:r>
              <a:r>
                <a:rPr lang="en-US" sz="2599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finds </a:t>
              </a:r>
              <a:r>
                <a:rPr lang="en-US" sz="2599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that the person is not looking in center for a while or a half of the minute. Model will display red alert message and make beep sounds for to alert the person. </a:t>
              </a:r>
            </a:p>
            <a:p>
              <a:pPr marL="457200" marR="0" lvl="0" indent="-457200" algn="l" rtl="0">
                <a:lnSpc>
                  <a:spcPct val="140015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599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if my model finds the eyes closed for a 5 seconds with the help of Arduino board send the signal to seat and seat can vibrate to wake up the driver and make beep sounds continuously until driver wakes up.</a:t>
              </a:r>
              <a:endParaRPr sz="2599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839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7"/>
          <p:cNvGrpSpPr/>
          <p:nvPr/>
        </p:nvGrpSpPr>
        <p:grpSpPr>
          <a:xfrm>
            <a:off x="868134" y="495301"/>
            <a:ext cx="15821100" cy="1582882"/>
            <a:chOff x="-3219544" y="0"/>
            <a:chExt cx="12455700" cy="4193738"/>
          </a:xfrm>
        </p:grpSpPr>
        <p:sp>
          <p:nvSpPr>
            <p:cNvPr id="112" name="Google Shape;112;p17"/>
            <p:cNvSpPr txBox="1"/>
            <p:nvPr/>
          </p:nvSpPr>
          <p:spPr>
            <a:xfrm>
              <a:off x="-3219544" y="0"/>
              <a:ext cx="12455700" cy="208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824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Block Diagram of proposed solution</a:t>
              </a:r>
              <a:endParaRPr/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-1602064" y="3042071"/>
              <a:ext cx="8577000" cy="1151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 dirty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1184563" y="2971801"/>
            <a:ext cx="2867891" cy="9351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Capturing the live video</a:t>
            </a:r>
            <a:endParaRPr lang="en-US" sz="2400" dirty="0"/>
          </a:p>
        </p:txBody>
      </p:sp>
      <p:sp>
        <p:nvSpPr>
          <p:cNvPr id="3" name="Rounded Rectangle 2"/>
          <p:cNvSpPr/>
          <p:nvPr/>
        </p:nvSpPr>
        <p:spPr>
          <a:xfrm>
            <a:off x="5216236" y="2971801"/>
            <a:ext cx="2784764" cy="10183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Eye gaze detection model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9476509" y="2971801"/>
            <a:ext cx="2265218" cy="12884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Detects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509655" y="3439392"/>
            <a:ext cx="394854" cy="1766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60554" y="5133109"/>
            <a:ext cx="3018588" cy="1059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Drowsiness or sleeping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797610" y="7356764"/>
            <a:ext cx="3387437" cy="1371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Driver seat will be vibrated &amp; Make Beep Sound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988255" y="5133109"/>
            <a:ext cx="3075709" cy="10598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Not paying attention on road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11988255" y="7294418"/>
            <a:ext cx="3681235" cy="14339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2"/>
                </a:solidFill>
              </a:rPr>
              <a:t>Alert with audio message &amp; notification on the screen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369848" y="3439392"/>
            <a:ext cx="711807" cy="1766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562109" y="4239492"/>
            <a:ext cx="1043246" cy="64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679381" y="4260274"/>
            <a:ext cx="976746" cy="623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Down Arrow 24"/>
          <p:cNvSpPr/>
          <p:nvPr/>
        </p:nvSpPr>
        <p:spPr>
          <a:xfrm>
            <a:off x="13424812" y="6348845"/>
            <a:ext cx="202593" cy="7897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8167255" y="6348845"/>
            <a:ext cx="202593" cy="789709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8"/>
          <p:cNvGrpSpPr/>
          <p:nvPr/>
        </p:nvGrpSpPr>
        <p:grpSpPr>
          <a:xfrm>
            <a:off x="868101" y="495300"/>
            <a:ext cx="15821230" cy="6576784"/>
            <a:chOff x="-3219544" y="0"/>
            <a:chExt cx="12455700" cy="13521347"/>
          </a:xfrm>
        </p:grpSpPr>
        <p:sp>
          <p:nvSpPr>
            <p:cNvPr id="119" name="Google Shape;119;p18"/>
            <p:cNvSpPr txBox="1"/>
            <p:nvPr/>
          </p:nvSpPr>
          <p:spPr>
            <a:xfrm>
              <a:off x="-3219544" y="0"/>
              <a:ext cx="12455700" cy="417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824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Description of similar work done in past</a:t>
              </a:r>
              <a:endParaRPr/>
            </a:p>
          </p:txBody>
        </p:sp>
        <p:sp>
          <p:nvSpPr>
            <p:cNvPr id="120" name="Google Shape;120;p18"/>
            <p:cNvSpPr txBox="1"/>
            <p:nvPr/>
          </p:nvSpPr>
          <p:spPr>
            <a:xfrm>
              <a:off x="-1670399" y="6611562"/>
              <a:ext cx="8577000" cy="6909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600" b="0" i="0" u="none" strike="noStrike" cap="none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Created object detection and image classification model using YOLO pretrained model</a:t>
              </a:r>
            </a:p>
            <a:p>
              <a:pPr marL="457200" marR="0" lvl="0" indent="-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600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Created shape detection model, For to detect the shapes of an object</a:t>
              </a:r>
            </a:p>
            <a:p>
              <a:pPr marL="457200" marR="0" lvl="0" indent="-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en-US" sz="2600" b="0" i="0" u="none" strike="noStrike" cap="none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Created Facial Recognition model with antispoofing </a:t>
              </a:r>
            </a:p>
            <a:p>
              <a:pPr marL="457200" indent="-457200">
                <a:lnSpc>
                  <a:spcPct val="140000"/>
                </a:lnSpc>
                <a:buFontTx/>
                <a:buChar char="-"/>
              </a:pPr>
              <a:r>
                <a:rPr lang="en-US" sz="2600" dirty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Created Eye gaze Detection model</a:t>
              </a:r>
            </a:p>
            <a:p>
              <a:pPr marL="457200" marR="0" lvl="0" indent="-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endParaRPr lang="en-US" sz="2600" b="0" i="0" u="none" strike="noStrike" cap="none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7"/>
          <p:cNvGrpSpPr/>
          <p:nvPr/>
        </p:nvGrpSpPr>
        <p:grpSpPr>
          <a:xfrm>
            <a:off x="868134" y="495301"/>
            <a:ext cx="15821100" cy="1271154"/>
            <a:chOff x="-3219544" y="0"/>
            <a:chExt cx="12455700" cy="4193738"/>
          </a:xfrm>
        </p:grpSpPr>
        <p:sp>
          <p:nvSpPr>
            <p:cNvPr id="112" name="Google Shape;112;p17"/>
            <p:cNvSpPr txBox="1"/>
            <p:nvPr/>
          </p:nvSpPr>
          <p:spPr>
            <a:xfrm>
              <a:off x="-3219544" y="0"/>
              <a:ext cx="12455700" cy="3330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824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Past work - </a:t>
              </a:r>
              <a:r>
                <a:rPr lang="en-US" sz="6600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Eye Gaze Detection</a:t>
              </a:r>
              <a:endParaRPr lang="en-US" sz="80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7"/>
            <p:cNvSpPr txBox="1"/>
            <p:nvPr/>
          </p:nvSpPr>
          <p:spPr>
            <a:xfrm>
              <a:off x="-1602064" y="3042071"/>
              <a:ext cx="8577000" cy="11516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600" b="0" i="0" u="none" strike="noStrike" cap="none" dirty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09" y="1766455"/>
            <a:ext cx="5276851" cy="421261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127" y="1769850"/>
            <a:ext cx="5515745" cy="431542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0139" y="1877832"/>
            <a:ext cx="4885788" cy="420744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97465" y="6647342"/>
            <a:ext cx="17990535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Eye Gaz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detection model created for to detect the direction of an eye looks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 was created using Dlib python library and OpenCV.</a:t>
            </a:r>
          </a:p>
          <a:p>
            <a:pPr marL="342900" indent="-342900">
              <a:buFontTx/>
              <a:buChar char="-"/>
            </a:pPr>
            <a:endParaRPr lang="en-US"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Tx/>
              <a:buChar char="-"/>
            </a:pPr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143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19"/>
          <p:cNvGrpSpPr/>
          <p:nvPr/>
        </p:nvGrpSpPr>
        <p:grpSpPr>
          <a:xfrm>
            <a:off x="4699846" y="114300"/>
            <a:ext cx="8890736" cy="1825621"/>
            <a:chOff x="-1218863" y="-3027058"/>
            <a:chExt cx="9929490" cy="1763290"/>
          </a:xfrm>
        </p:grpSpPr>
        <p:sp>
          <p:nvSpPr>
            <p:cNvPr id="126" name="Google Shape;126;p19"/>
            <p:cNvSpPr txBox="1"/>
            <p:nvPr/>
          </p:nvSpPr>
          <p:spPr>
            <a:xfrm>
              <a:off x="-1218863" y="-3027058"/>
              <a:ext cx="9926778" cy="14268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0" b="0" i="0" u="none" strike="noStrike" cap="none" dirty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Team </a:t>
              </a:r>
              <a:r>
                <a:rPr lang="en-US" sz="8000" b="0" i="0" u="none" strike="noStrike" cap="none" dirty="0" smtClean="0">
                  <a:solidFill>
                    <a:srgbClr val="17161C"/>
                  </a:solidFill>
                  <a:latin typeface="Calibri"/>
                  <a:ea typeface="Calibri"/>
                  <a:cs typeface="Calibri"/>
                  <a:sym typeface="Calibri"/>
                </a:rPr>
                <a:t>Members</a:t>
              </a:r>
              <a:endParaRPr dirty="0"/>
            </a:p>
          </p:txBody>
        </p:sp>
        <p:sp>
          <p:nvSpPr>
            <p:cNvPr id="127" name="Google Shape;127;p19"/>
            <p:cNvSpPr txBox="1"/>
            <p:nvPr/>
          </p:nvSpPr>
          <p:spPr>
            <a:xfrm>
              <a:off x="-1216073" y="-1555091"/>
              <a:ext cx="9926700" cy="291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3996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595" y="1757126"/>
            <a:ext cx="2562121" cy="32941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13562" y="5216780"/>
            <a:ext cx="8530438" cy="5940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</a:t>
            </a:r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M. Durga Sai Anil</a:t>
            </a:r>
            <a:endParaRPr lang="en-US" sz="4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Education: </a:t>
            </a:r>
          </a:p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B.Tech at IIITDM Kurnool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Aug/2018 – April/2022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CGPA:- 7.79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Branch:- Mechanical Engineering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Experience:</a:t>
            </a:r>
          </a:p>
          <a:p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Analytics Internship at IIITDM Kurnool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ay/2021 – October/2021</a:t>
            </a:r>
          </a:p>
          <a:p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3065" y="1757126"/>
            <a:ext cx="2499616" cy="32920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144000" y="5214723"/>
            <a:ext cx="8530438" cy="59400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Name: E.Harshitha</a:t>
            </a:r>
            <a:endParaRPr lang="en-US" sz="4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Education: </a:t>
            </a:r>
          </a:p>
          <a:p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B.Tech at IIITDM Kurnool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Aug/2018 – April/2022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CGPA:- 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7.0</a:t>
            </a:r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Branch:- Mechanical Engineering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Experience:</a:t>
            </a:r>
          </a:p>
          <a:p>
            <a:r>
              <a:rPr 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AI Analytics Internship at IIITDM Kurnool</a:t>
            </a:r>
          </a:p>
          <a:p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ay/2021 – October/2021</a:t>
            </a:r>
          </a:p>
          <a:p>
            <a:endParaRPr lang="en-US" sz="24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0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4000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/>
        </p:nvSpPr>
        <p:spPr>
          <a:xfrm>
            <a:off x="4325773" y="384464"/>
            <a:ext cx="888830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Contact slide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5117980" y="2989118"/>
            <a:ext cx="8888400" cy="3016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b="0" i="0" u="none" strike="noStrike" cap="none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Gmai</a:t>
            </a: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l: </a:t>
            </a: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118me0015@iiitk.ac.in, </a:t>
            </a: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durgaanil7@gmail.com</a:t>
            </a:r>
            <a:endParaRPr lang="en-US" sz="2800" dirty="0">
              <a:solidFill>
                <a:srgbClr val="1716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Phone: 9121691928, 9440822898</a:t>
            </a:r>
          </a:p>
          <a:p>
            <a:pPr marL="457200" marR="0" lvl="0" indent="-457200" algn="just" rtl="0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Address: Tanuku - 534211, Andhra Pradesh, India</a:t>
            </a:r>
          </a:p>
          <a:p>
            <a:pPr marL="457200" lvl="0" indent="-457200" algn="just">
              <a:lnSpc>
                <a:spcPct val="139964"/>
              </a:lnSpc>
              <a:buFontTx/>
              <a:buChar char="-"/>
            </a:pP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US" sz="2800" dirty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800" u="sng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www.linkedin.com/in/mutyala-durga-sai-anil</a:t>
            </a:r>
            <a:endParaRPr lang="en-US" sz="2800" u="sng" dirty="0" smtClean="0">
              <a:solidFill>
                <a:srgbClr val="17161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57200" algn="just">
              <a:lnSpc>
                <a:spcPct val="139964"/>
              </a:lnSpc>
              <a:buFontTx/>
              <a:buChar char="-"/>
            </a:pPr>
            <a:r>
              <a:rPr lang="en-US" sz="2800" dirty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800" dirty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</a:t>
            </a:r>
            <a:r>
              <a:rPr lang="en-US" sz="2800" dirty="0" smtClean="0">
                <a:solidFill>
                  <a:srgbClr val="17161C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github.com/mdurgasaianil</a:t>
            </a:r>
            <a:endParaRPr lang="en-US" sz="2800" dirty="0" smtClean="0">
              <a:solidFill>
                <a:srgbClr val="17161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369</Words>
  <Application>Microsoft Office PowerPoint</Application>
  <PresentationFormat>Custom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Anil</dc:creator>
  <cp:lastModifiedBy>Windows User</cp:lastModifiedBy>
  <cp:revision>14</cp:revision>
  <dcterms:modified xsi:type="dcterms:W3CDTF">2022-02-21T04:26:54Z</dcterms:modified>
</cp:coreProperties>
</file>