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Montserrat Medium"/>
      <p:regular r:id="rId44"/>
      <p:bold r:id="rId45"/>
      <p:italic r:id="rId46"/>
      <p:boldItalic r:id="rId47"/>
    </p:embeddedFont>
    <p:embeddedFont>
      <p:font typeface="Montserrat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A22ECF-E09D-4C19-9F98-8F3CEACB995B}">
  <a:tblStyle styleId="{C6A22ECF-E09D-4C19-9F98-8F3CEACB995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44" Type="http://schemas.openxmlformats.org/officeDocument/2006/relationships/font" Target="fonts/MontserratMedium-regular.fntdata"/><Relationship Id="rId43" Type="http://schemas.openxmlformats.org/officeDocument/2006/relationships/font" Target="fonts/Montserrat-boldItalic.fntdata"/><Relationship Id="rId46" Type="http://schemas.openxmlformats.org/officeDocument/2006/relationships/font" Target="fonts/MontserratMedium-italic.fntdata"/><Relationship Id="rId45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Light-regular.fntdata"/><Relationship Id="rId47" Type="http://schemas.openxmlformats.org/officeDocument/2006/relationships/font" Target="fonts/MontserratMedium-boldItalic.fntdata"/><Relationship Id="rId49" Type="http://schemas.openxmlformats.org/officeDocument/2006/relationships/font" Target="fonts/Montserrat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aleway-bold.fntdata"/><Relationship Id="rId32" Type="http://schemas.openxmlformats.org/officeDocument/2006/relationships/font" Target="fonts/Raleway-regular.fntdata"/><Relationship Id="rId35" Type="http://schemas.openxmlformats.org/officeDocument/2006/relationships/font" Target="fonts/Raleway-boldItalic.fntdata"/><Relationship Id="rId34" Type="http://schemas.openxmlformats.org/officeDocument/2006/relationships/font" Target="fonts/Raleway-italic.fntdata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Light-boldItalic.fntdata"/><Relationship Id="rId50" Type="http://schemas.openxmlformats.org/officeDocument/2006/relationships/font" Target="fonts/Montserrat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5ad121c47_0_6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05ad121c47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5ad121c47_0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05ad121c4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5ad121c47_0_3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05ad121c47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5ad121c47_0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05ad121c4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5ad121c47_0_4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105ad121c47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5ad121c47_0_4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105ad121c47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5ad121c47_0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105ad121c4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5ad121c47_0_4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05ad121c4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5ad121c47_0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105ad121c4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5ad121c47_0_5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105ad121c47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5ad121c47_0_5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05ad121c47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5ad121c4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05ad121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5ad121c47_0_5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105ad121c47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5ad121c47_0_5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105ad121c47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5ad121c47_0_9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105ad121c47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5ad121c47_0_9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105ad121c47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5ad121c47_0_9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105ad121c47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5ad121c47_0_9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105ad121c47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5ad121c47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05ad121c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5ad121c47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05ad121c4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5ad121c47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05ad121c4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🍐 This is a Pear Deck Text Slide </a:t>
            </a:r>
            <a:endParaRPr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🍐 To edit the type of question, go back to the "Ask Students a Question" in the Pear Deck sidebar.</a:t>
            </a:r>
            <a:endParaRPr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5ad121c47_0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05ad121c4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5ad121c47_0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05ad121c4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5ad121c47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05ad121c4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5ad121c47_0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05ad121c4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Relationship Id="rId5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hyperlink" Target="http://dontchangethislink.peardeckmagic.zone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://dontchangethislink.peardeckmagic.zone?eyJ0eXBlIjoiZ29vZ2xlLXNsaWRlcy1hZGRvbi1yZXNwb25zZS1mb290ZXIiLCJsYXN0RWRpdGVkQnkiOiIxMTE1MzE2OTE4MjIyNzUxOTIzMDUiLCJwcmVzZW50YXRpb25JZCI6IjFTTkpRNlV1WHNlQzY4Rlg4WjkxelE0aGxPenI3SzFaY1VJZGpDOERFaTZ3IiwiY29udGVudElkIjoiY3VzdG9tLXJlc3BvbnNlLWZyZWVSZXNwb25zZS10ZXh0Iiwic2xpZGVJZCI6Imc5MzQwOTU3MjZmXzBfMCIsImNvbnRlbnRJbnN0YW5jZUlkIjoiMVNOSlE2VXVYc2VDNjhGWDhaOTF6UTRobE96cjdLMVpjVUlkakM4REVpNncvOTk0ZWRiZDQtY2E4Ni00YzIwLTljY2EtZDg4ZjdjNDMxNTI5In0=pearId=magic-pear-metadata-identifi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5122427" y="668002"/>
            <a:ext cx="3841142" cy="3893303"/>
            <a:chOff x="5122427" y="668001"/>
            <a:chExt cx="3841142" cy="3893303"/>
          </a:xfrm>
        </p:grpSpPr>
        <p:grpSp>
          <p:nvGrpSpPr>
            <p:cNvPr id="60" name="Google Shape;60;p14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1" name="Google Shape;61;p14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168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9" name="Google Shape;199;p14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0" name="Google Shape;200;p14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p14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18" name="Google Shape;218;p14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9" name="Google Shape;249;p14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 rot="-1800688">
              <a:off x="7461681" y="3958752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 rot="-1800688">
              <a:off x="7461681" y="3958752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" name="Google Shape;285;p14"/>
            <p:cNvGrpSpPr/>
            <p:nvPr/>
          </p:nvGrpSpPr>
          <p:grpSpPr>
            <a:xfrm>
              <a:off x="6544659" y="927096"/>
              <a:ext cx="264549" cy="200503"/>
              <a:chOff x="6621095" y="1452181"/>
              <a:chExt cx="330893" cy="250785"/>
            </a:xfrm>
          </p:grpSpPr>
          <p:sp>
            <p:nvSpPr>
              <p:cNvPr id="286" name="Google Shape;286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14"/>
            <p:cNvGrpSpPr/>
            <p:nvPr/>
          </p:nvGrpSpPr>
          <p:grpSpPr>
            <a:xfrm>
              <a:off x="7210338" y="1314220"/>
              <a:ext cx="264549" cy="200503"/>
              <a:chOff x="6621095" y="1452181"/>
              <a:chExt cx="330893" cy="250785"/>
            </a:xfrm>
          </p:grpSpPr>
          <p:sp>
            <p:nvSpPr>
              <p:cNvPr id="292" name="Google Shape;292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14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" name="Google Shape;299;p14"/>
            <p:cNvGrpSpPr/>
            <p:nvPr/>
          </p:nvGrpSpPr>
          <p:grpSpPr>
            <a:xfrm flipH="1">
              <a:off x="8183209" y="2407472"/>
              <a:ext cx="780359" cy="1195999"/>
              <a:chOff x="3975528" y="3303922"/>
              <a:chExt cx="780359" cy="1195999"/>
            </a:xfrm>
          </p:grpSpPr>
          <p:sp>
            <p:nvSpPr>
              <p:cNvPr id="300" name="Google Shape;300;p14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0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4"/>
              <p:cNvGrpSpPr/>
              <p:nvPr/>
            </p:nvGrpSpPr>
            <p:grpSpPr>
              <a:xfrm flipH="1">
                <a:off x="4321790" y="3621403"/>
                <a:ext cx="239004" cy="181217"/>
                <a:chOff x="6621095" y="1452181"/>
                <a:chExt cx="330893" cy="250785"/>
              </a:xfrm>
            </p:grpSpPr>
            <p:sp>
              <p:nvSpPr>
                <p:cNvPr id="327" name="Google Shape;327;p14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4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1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4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4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4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2" name="Google Shape;332;p14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14"/>
          <p:cNvSpPr txBox="1"/>
          <p:nvPr>
            <p:ph type="ctrTitle"/>
          </p:nvPr>
        </p:nvSpPr>
        <p:spPr>
          <a:xfrm>
            <a:off x="495924" y="1715582"/>
            <a:ext cx="47184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 Thin"/>
              <a:buNone/>
            </a:pPr>
            <a:r>
              <a:rPr b="1" lang="en-GB" sz="28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Data Visualization  with Python</a:t>
            </a:r>
            <a:endParaRPr b="1" sz="28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190CE"/>
              </a:buClr>
              <a:buSzPts val="3600"/>
              <a:buFont typeface="Calibri"/>
              <a:buNone/>
            </a:pPr>
            <a:r>
              <a:t/>
            </a:r>
            <a:endParaRPr b="1" sz="28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 Thin"/>
              <a:buNone/>
            </a:pPr>
            <a:r>
              <a:rPr b="1" lang="en-GB" sz="28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Session-</a:t>
            </a:r>
            <a:r>
              <a:rPr b="1" lang="en-GB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Recap</a:t>
            </a:r>
            <a:endParaRPr b="1" sz="28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5" name="Google Shape;425;p23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Box 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6" name="Google Shape;4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3"/>
          <p:cNvSpPr/>
          <p:nvPr/>
        </p:nvSpPr>
        <p:spPr>
          <a:xfrm>
            <a:off x="136969" y="693932"/>
            <a:ext cx="4807800" cy="2652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757B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box plot is a method for graphically depicting groups of numerical data through their quartiles.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box plot generally shows</a:t>
            </a:r>
            <a:r>
              <a:rPr b="1" i="0" lang="en-GB" sz="18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median, 25th and 75th percentiles, and outliers</a:t>
            </a:r>
            <a:r>
              <a:rPr b="0" i="0" lang="en-GB" sz="18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28" name="Google Shape;42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968" y="3346703"/>
            <a:ext cx="4807759" cy="1034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4728" y="693933"/>
            <a:ext cx="4199270" cy="350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Box 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36" name="Google Shape;4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4"/>
          <p:cNvSpPr/>
          <p:nvPr/>
        </p:nvSpPr>
        <p:spPr>
          <a:xfrm>
            <a:off x="338931" y="985099"/>
            <a:ext cx="4566000" cy="2622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matplotlib.pyplot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plt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numpy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np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 np.random.normal(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170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plt.boxplot(x,)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14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38" name="Google Shape;43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760" y="985099"/>
            <a:ext cx="4038240" cy="276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4" name="Google Shape;444;p25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Pie Charts</a:t>
            </a:r>
            <a:endParaRPr b="1" sz="40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0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45" name="Google Shape;4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5"/>
          <p:cNvSpPr/>
          <p:nvPr/>
        </p:nvSpPr>
        <p:spPr>
          <a:xfrm>
            <a:off x="355600" y="926700"/>
            <a:ext cx="4598700" cy="336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400"/>
              <a:buFont typeface="Montserrat Medium"/>
              <a:buChar char="▸"/>
            </a:pPr>
            <a:r>
              <a:rPr b="0" i="0" lang="en-GB" sz="24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Often used with nominal and ordinal variables.</a:t>
            </a:r>
            <a:endParaRPr b="0" i="0" sz="24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400"/>
              <a:buFont typeface="Montserrat Medium"/>
              <a:buChar char="▸"/>
            </a:pPr>
            <a:r>
              <a:rPr b="0" i="0" lang="en-GB" sz="24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Circle cut into “pie slices” that add up to 100%. </a:t>
            </a:r>
            <a:endParaRPr b="0" i="0" sz="24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400"/>
              <a:buFont typeface="Montserrat Medium"/>
              <a:buChar char="▸"/>
            </a:pPr>
            <a:r>
              <a:rPr b="0" i="0" lang="en-GB" sz="24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Each pie slice represents an attribute for the variable.</a:t>
            </a:r>
            <a:endParaRPr b="0" i="0" sz="24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47" name="Google Shape;4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6700" y="1842525"/>
            <a:ext cx="3701100" cy="24475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3" name="Google Shape;453;p26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Seaborn Plot Types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431798" y="1607344"/>
            <a:ext cx="2484300" cy="30294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170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kdeplot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70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rugplot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70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displot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70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histplot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3237445" y="1607344"/>
            <a:ext cx="2484300" cy="30294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barplot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countplot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violinplot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26"/>
          <p:cNvSpPr/>
          <p:nvPr/>
        </p:nvSpPr>
        <p:spPr>
          <a:xfrm>
            <a:off x="6043090" y="1607342"/>
            <a:ext cx="2484300" cy="30294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jointplot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pairplot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catplot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matrix 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grid 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26"/>
          <p:cNvSpPr/>
          <p:nvPr/>
        </p:nvSpPr>
        <p:spPr>
          <a:xfrm>
            <a:off x="431800" y="800203"/>
            <a:ext cx="2484300" cy="687000"/>
          </a:xfrm>
          <a:prstGeom prst="roundRect">
            <a:avLst>
              <a:gd fmla="val 19483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Distributions Plots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26"/>
          <p:cNvSpPr/>
          <p:nvPr/>
        </p:nvSpPr>
        <p:spPr>
          <a:xfrm>
            <a:off x="3237446" y="800201"/>
            <a:ext cx="2484300" cy="687000"/>
          </a:xfrm>
          <a:prstGeom prst="roundRect">
            <a:avLst>
              <a:gd fmla="val 21564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26"/>
          <p:cNvSpPr/>
          <p:nvPr/>
        </p:nvSpPr>
        <p:spPr>
          <a:xfrm>
            <a:off x="6043091" y="800200"/>
            <a:ext cx="2484300" cy="687000"/>
          </a:xfrm>
          <a:prstGeom prst="roundRect">
            <a:avLst>
              <a:gd fmla="val 20524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5" name="Google Shape;465;p27"/>
          <p:cNvSpPr txBox="1"/>
          <p:nvPr/>
        </p:nvSpPr>
        <p:spPr>
          <a:xfrm>
            <a:off x="431799" y="173800"/>
            <a:ext cx="717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Distribution Plots - </a:t>
            </a:r>
            <a:r>
              <a:rPr b="1" i="0" lang="en-GB" sz="4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rugplot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31800" y="727275"/>
            <a:ext cx="4179900" cy="2599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sns.rugplot(x='total_bill', data=tips)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sns.rugplot(tips['total_bill']) 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67" name="Google Shape;4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00" y="3304000"/>
            <a:ext cx="4229175" cy="18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1782" y="727275"/>
            <a:ext cx="4297498" cy="2961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4" name="Google Shape;474;p28"/>
          <p:cNvSpPr txBox="1"/>
          <p:nvPr/>
        </p:nvSpPr>
        <p:spPr>
          <a:xfrm>
            <a:off x="431800" y="173800"/>
            <a:ext cx="7203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Distribution Plots</a:t>
            </a: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b="1" i="0" lang="en-GB" sz="4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displot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5" name="Google Shape;475;p28"/>
          <p:cNvSpPr/>
          <p:nvPr/>
        </p:nvSpPr>
        <p:spPr>
          <a:xfrm>
            <a:off x="431800" y="955875"/>
            <a:ext cx="4018800" cy="2096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 Don’</a:t>
            </a:r>
            <a:r>
              <a:rPr lang="en-GB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use distplot</a:t>
            </a:r>
            <a:endParaRPr b="0" i="0" sz="16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sns.displot(x='total_bill', data=tips)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sns.displot(tips['total_bill'])  </a:t>
            </a:r>
            <a:b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76" name="Google Shape;4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098" y="3051813"/>
            <a:ext cx="4140201" cy="18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8314" y="955876"/>
            <a:ext cx="3929310" cy="389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3" name="Google Shape;483;p29"/>
          <p:cNvSpPr txBox="1"/>
          <p:nvPr/>
        </p:nvSpPr>
        <p:spPr>
          <a:xfrm>
            <a:off x="431799" y="173800"/>
            <a:ext cx="717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Distribution Plots - </a:t>
            </a:r>
            <a:r>
              <a:rPr b="1" i="0" lang="en-GB" sz="4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histplot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4" name="Google Shape;484;p29"/>
          <p:cNvSpPr/>
          <p:nvPr/>
        </p:nvSpPr>
        <p:spPr>
          <a:xfrm>
            <a:off x="431799" y="955874"/>
            <a:ext cx="4140300" cy="203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sns.histplot(x='total_bill', data=tips, 		kde=True)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sns.histplot(tips['total_bill'])  </a:t>
            </a:r>
            <a:b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85" name="Google Shape;4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98" y="2884588"/>
            <a:ext cx="4140201" cy="18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9675" y="955875"/>
            <a:ext cx="4224945" cy="2863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2" name="Google Shape;492;p30"/>
          <p:cNvSpPr txBox="1"/>
          <p:nvPr/>
        </p:nvSpPr>
        <p:spPr>
          <a:xfrm>
            <a:off x="431799" y="173800"/>
            <a:ext cx="717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Distribution Plots - </a:t>
            </a:r>
            <a:r>
              <a:rPr b="1" i="0" lang="en-GB" sz="4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kde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3" name="Google Shape;493;p30"/>
          <p:cNvSpPr/>
          <p:nvPr/>
        </p:nvSpPr>
        <p:spPr>
          <a:xfrm>
            <a:off x="431800" y="955875"/>
            <a:ext cx="4308900" cy="217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sns.kdeplot(x='total_bill', data=tips)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sns.kdetplot(tips['total_bill']) 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94" name="Google Shape;4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48" y="3133238"/>
            <a:ext cx="4140201" cy="18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6627" y="929551"/>
            <a:ext cx="4499298" cy="297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1" name="Google Shape;501;p31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Categorical Plots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/>
          <p:cNvSpPr/>
          <p:nvPr/>
        </p:nvSpPr>
        <p:spPr>
          <a:xfrm>
            <a:off x="338961" y="1165925"/>
            <a:ext cx="2205000" cy="3993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barplot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31"/>
          <p:cNvSpPr/>
          <p:nvPr/>
        </p:nvSpPr>
        <p:spPr>
          <a:xfrm>
            <a:off x="3393305" y="1165929"/>
            <a:ext cx="2205000" cy="3993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countplot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31"/>
          <p:cNvSpPr/>
          <p:nvPr/>
        </p:nvSpPr>
        <p:spPr>
          <a:xfrm>
            <a:off x="6349700" y="1165932"/>
            <a:ext cx="2205000" cy="3993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5" name="Google Shape;505;p31"/>
          <p:cNvPicPr preferRelativeResize="0"/>
          <p:nvPr/>
        </p:nvPicPr>
        <p:blipFill rotWithShape="1">
          <a:blip r:embed="rId3">
            <a:alphaModFix/>
          </a:blip>
          <a:srcRect b="0" l="0" r="6620" t="19309"/>
          <a:stretch/>
        </p:blipFill>
        <p:spPr>
          <a:xfrm>
            <a:off x="2994600" y="2205726"/>
            <a:ext cx="3204224" cy="20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1"/>
          <p:cNvPicPr preferRelativeResize="0"/>
          <p:nvPr/>
        </p:nvPicPr>
        <p:blipFill rotWithShape="1">
          <a:blip r:embed="rId4">
            <a:alphaModFix/>
          </a:blip>
          <a:srcRect b="0" l="0" r="0" t="28591"/>
          <a:stretch/>
        </p:blipFill>
        <p:spPr>
          <a:xfrm>
            <a:off x="174876" y="2328631"/>
            <a:ext cx="2858425" cy="183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1"/>
          <p:cNvPicPr preferRelativeResize="0"/>
          <p:nvPr/>
        </p:nvPicPr>
        <p:blipFill rotWithShape="1">
          <a:blip r:embed="rId5">
            <a:alphaModFix/>
          </a:blip>
          <a:srcRect b="0" l="0" r="0" t="21210"/>
          <a:stretch/>
        </p:blipFill>
        <p:spPr>
          <a:xfrm>
            <a:off x="6198826" y="2205724"/>
            <a:ext cx="2858425" cy="18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3" name="Google Shape;513;p32"/>
          <p:cNvSpPr txBox="1"/>
          <p:nvPr/>
        </p:nvSpPr>
        <p:spPr>
          <a:xfrm>
            <a:off x="431799" y="173800"/>
            <a:ext cx="717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Categorical Plots - countplot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431800" y="955875"/>
            <a:ext cx="4309800" cy="1773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sns.countplot(x='day',data=tips)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sns.countplot(tips['day']) 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15" name="Google Shape;5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98" y="2884588"/>
            <a:ext cx="4140201" cy="18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517" y="699472"/>
            <a:ext cx="3259563" cy="226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3517" y="2884588"/>
            <a:ext cx="3259564" cy="2170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0" name="Google Shape;340;p15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highlight>
                  <a:srgbClr val="EAD1DC"/>
                </a:highlight>
              </a:rPr>
              <a:t>Scope of the Course</a:t>
            </a:r>
            <a:endParaRPr b="1" i="0" sz="4000" u="none" cap="none" strike="noStrike">
              <a:solidFill>
                <a:srgbClr val="741B47"/>
              </a:solidFill>
              <a:highlight>
                <a:srgbClr val="EAD1DC"/>
              </a:highlight>
            </a:endParaRPr>
          </a:p>
        </p:txBody>
      </p:sp>
      <p:pic>
        <p:nvPicPr>
          <p:cNvPr id="341" name="Google Shape;3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37" y="1241287"/>
            <a:ext cx="2949176" cy="106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2987" y="1371868"/>
            <a:ext cx="1798025" cy="8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5"/>
          <p:cNvSpPr/>
          <p:nvPr/>
        </p:nvSpPr>
        <p:spPr>
          <a:xfrm>
            <a:off x="278375" y="2476575"/>
            <a:ext cx="2770500" cy="6264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3255325" y="2476575"/>
            <a:ext cx="2866500" cy="6264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15"/>
          <p:cNvSpPr/>
          <p:nvPr/>
        </p:nvSpPr>
        <p:spPr>
          <a:xfrm>
            <a:off x="6294473" y="2476574"/>
            <a:ext cx="2708400" cy="6264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15"/>
          <p:cNvSpPr/>
          <p:nvPr/>
        </p:nvSpPr>
        <p:spPr>
          <a:xfrm>
            <a:off x="6256201" y="3350924"/>
            <a:ext cx="2746500" cy="899100"/>
          </a:xfrm>
          <a:prstGeom prst="roundRect">
            <a:avLst>
              <a:gd fmla="val 7003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rgbClr val="0C343D"/>
                </a:solidFill>
              </a:rPr>
              <a:t>No need to import matplotlib or seaborn</a:t>
            </a:r>
            <a:endParaRPr b="0" i="0" sz="1400" u="none" cap="none" strike="noStrike">
              <a:solidFill>
                <a:srgbClr val="0C34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278375" y="3350924"/>
            <a:ext cx="2770500" cy="899100"/>
          </a:xfrm>
          <a:prstGeom prst="roundRect">
            <a:avLst>
              <a:gd fmla="val 7003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C343D"/>
                </a:solidFill>
              </a:rPr>
              <a:t>Create figure, axes, subplots</a:t>
            </a:r>
            <a:endParaRPr b="1" i="0" sz="1400" u="none" cap="none" strike="noStrike">
              <a:solidFill>
                <a:srgbClr val="0C343D"/>
              </a:solidFill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3279254" y="3350925"/>
            <a:ext cx="2866500" cy="899100"/>
          </a:xfrm>
          <a:prstGeom prst="roundRect">
            <a:avLst>
              <a:gd fmla="val 7003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C343D"/>
                </a:solidFill>
              </a:rPr>
              <a:t>Built on matplotlib and </a:t>
            </a:r>
            <a:endParaRPr b="1" i="0" sz="1400" u="none" cap="none" strike="noStrike">
              <a:solidFill>
                <a:srgbClr val="0C343D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C343D"/>
                </a:solidFill>
              </a:rPr>
              <a:t>can be used together with it</a:t>
            </a:r>
            <a:endParaRPr b="1" i="0" sz="1400" u="none" cap="none" strike="noStrike">
              <a:solidFill>
                <a:srgbClr val="0C343D"/>
              </a:solidFill>
            </a:endParaRPr>
          </a:p>
        </p:txBody>
      </p:sp>
      <p:pic>
        <p:nvPicPr>
          <p:cNvPr id="349" name="Google Shape;34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3665" y="1384161"/>
            <a:ext cx="2509915" cy="8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9450" y="2663787"/>
            <a:ext cx="1800000" cy="25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1" name="Google Shape;3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25" y="2663786"/>
            <a:ext cx="2520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1675" y="2663774"/>
            <a:ext cx="252000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3" name="Google Shape;523;p33"/>
          <p:cNvSpPr txBox="1"/>
          <p:nvPr/>
        </p:nvSpPr>
        <p:spPr>
          <a:xfrm>
            <a:off x="431799" y="173800"/>
            <a:ext cx="717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Categorical Plots - barplot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431800" y="955875"/>
            <a:ext cx="4917300" cy="2191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sns.barplot(x='day', y="total_bill", data=tips)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sns.barplot(x='day', y="total_bill",           data=tips, hue='sex') 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25" name="Google Shape;5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568" y="3141706"/>
            <a:ext cx="4140201" cy="18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241" y="894915"/>
            <a:ext cx="3223441" cy="219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2107" y="2945549"/>
            <a:ext cx="3299636" cy="219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3" name="Google Shape;533;p34"/>
          <p:cNvSpPr txBox="1"/>
          <p:nvPr/>
        </p:nvSpPr>
        <p:spPr>
          <a:xfrm>
            <a:off x="431799" y="173800"/>
            <a:ext cx="717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Categorical Plots - boxplot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4" name="Google Shape;534;p34"/>
          <p:cNvSpPr/>
          <p:nvPr/>
        </p:nvSpPr>
        <p:spPr>
          <a:xfrm>
            <a:off x="431800" y="955875"/>
            <a:ext cx="4239600" cy="208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sns.boxplot(x='day', y="total_bill", data=tips)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35" name="Google Shape;5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98" y="2884588"/>
            <a:ext cx="4140201" cy="18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23" y="955875"/>
            <a:ext cx="4541602" cy="3101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2" name="Google Shape;542;p35"/>
          <p:cNvSpPr txBox="1"/>
          <p:nvPr/>
        </p:nvSpPr>
        <p:spPr>
          <a:xfrm>
            <a:off x="431798" y="173800"/>
            <a:ext cx="7142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Comparison Plots - </a:t>
            </a:r>
            <a:r>
              <a:rPr b="1" i="0" lang="en-GB" sz="36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pairplot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3" name="Google Shape;543;p35"/>
          <p:cNvSpPr/>
          <p:nvPr/>
        </p:nvSpPr>
        <p:spPr>
          <a:xfrm>
            <a:off x="385700" y="958025"/>
            <a:ext cx="3974100" cy="2158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sns.pairplot(tips,hue="smoker")</a:t>
            </a:r>
            <a:b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   corner=True</a:t>
            </a:r>
            <a:endParaRPr b="0" i="0" sz="16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44" name="Google Shape;5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547" y="786731"/>
            <a:ext cx="4687928" cy="4182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0" name="Google Shape;550;p36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Grids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1" name="Google Shape;551;p36"/>
          <p:cNvSpPr/>
          <p:nvPr/>
        </p:nvSpPr>
        <p:spPr>
          <a:xfrm>
            <a:off x="431799" y="800200"/>
            <a:ext cx="2205000" cy="3993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PairGrid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2" name="Google Shape;5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5719" y="593680"/>
            <a:ext cx="4621506" cy="4149751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6"/>
          <p:cNvSpPr/>
          <p:nvPr/>
        </p:nvSpPr>
        <p:spPr>
          <a:xfrm>
            <a:off x="431797" y="1499574"/>
            <a:ext cx="3423900" cy="3034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= sns.PairGrid(tips)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g = g.map(sns.scatterplot)</a:t>
            </a:r>
            <a:endParaRPr b="0" i="1" sz="7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= g.map_upper(sns.scatterplot)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= g.map_diag(sns.histplot)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= g.map_lower(sns.kdeplot)</a:t>
            </a:r>
            <a:endParaRPr b="0" i="0" sz="14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9" name="Google Shape;559;p37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Grids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0" name="Google Shape;560;p37"/>
          <p:cNvSpPr/>
          <p:nvPr/>
        </p:nvSpPr>
        <p:spPr>
          <a:xfrm>
            <a:off x="431799" y="800200"/>
            <a:ext cx="2205000" cy="3993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FacetGrid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37"/>
          <p:cNvPicPr preferRelativeResize="0"/>
          <p:nvPr/>
        </p:nvPicPr>
        <p:blipFill rotWithShape="1">
          <a:blip r:embed="rId3">
            <a:alphaModFix/>
          </a:blip>
          <a:srcRect b="0" l="0" r="0" t="1989"/>
          <a:stretch/>
        </p:blipFill>
        <p:spPr>
          <a:xfrm>
            <a:off x="3840475" y="880675"/>
            <a:ext cx="5105600" cy="39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7"/>
          <p:cNvSpPr/>
          <p:nvPr/>
        </p:nvSpPr>
        <p:spPr>
          <a:xfrm>
            <a:off x="431800" y="1484334"/>
            <a:ext cx="3408900" cy="3034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g=sns.FacetGrid(</a:t>
            </a:r>
            <a:r>
              <a:rPr b="0" i="0" lang="en-GB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= tips, 	col="time", 	row="smoker")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g=g.map(plt.hist</a:t>
            </a:r>
            <a:r>
              <a:rPr b="0" i="0" lang="en-GB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"total_bill")</a:t>
            </a:r>
            <a:endParaRPr b="0" i="0" sz="15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8" name="Google Shape;568;p38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Matrix Plots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9" name="Google Shape;5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2601" y="800200"/>
            <a:ext cx="6101399" cy="37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8"/>
          <p:cNvSpPr/>
          <p:nvPr/>
        </p:nvSpPr>
        <p:spPr>
          <a:xfrm>
            <a:off x="302396" y="1100200"/>
            <a:ext cx="2205000" cy="3993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38"/>
          <p:cNvSpPr/>
          <p:nvPr/>
        </p:nvSpPr>
        <p:spPr>
          <a:xfrm>
            <a:off x="207950" y="1635300"/>
            <a:ext cx="3057000" cy="2487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sns.heatmap( </a:t>
            </a:r>
            <a:r>
              <a:rPr b="1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df.corr()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FF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8" name="Google Shape;358;p16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highlight>
                  <a:srgbClr val="EAD1DC"/>
                </a:highlight>
              </a:rPr>
              <a:t>Seaborn vs. Matplotlib</a:t>
            </a:r>
            <a:endParaRPr b="1" i="0" sz="4000" u="none" cap="none" strike="noStrike">
              <a:solidFill>
                <a:srgbClr val="741B47"/>
              </a:solidFill>
              <a:highlight>
                <a:srgbClr val="EAD1DC"/>
              </a:highlight>
            </a:endParaRPr>
          </a:p>
        </p:txBody>
      </p:sp>
      <p:graphicFrame>
        <p:nvGraphicFramePr>
          <p:cNvPr id="359" name="Google Shape;359;p16"/>
          <p:cNvGraphicFramePr/>
          <p:nvPr/>
        </p:nvGraphicFramePr>
        <p:xfrm>
          <a:off x="152400" y="145732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{C6A22ECF-E09D-4C19-9F98-8F3CEACB995B}</a:tableStyleId>
              </a:tblPr>
              <a:tblGrid>
                <a:gridCol w="1104925"/>
                <a:gridCol w="3333750"/>
                <a:gridCol w="4362450"/>
              </a:tblGrid>
              <a:tr h="21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Functionality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utilized for making basic graphs. Datasets are visualised with </a:t>
                      </a:r>
                      <a:r>
                        <a:rPr lang="en-GB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graphs styles.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ar graphs, </a:t>
                      </a:r>
                      <a:endParaRPr sz="1200" u="none" cap="none" strike="noStrike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istograms, </a:t>
                      </a:r>
                      <a:endParaRPr sz="1200" u="none" cap="none" strike="noStrike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Pie charts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endParaRPr sz="1200" u="none" cap="none" strike="noStrike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catter plots, </a:t>
                      </a:r>
                      <a:endParaRPr sz="1200" u="none" cap="none" strike="noStrike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ines </a:t>
                      </a:r>
                      <a:endParaRPr sz="1200" u="none" cap="none" strike="noStrike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and so on.</a:t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Seaborn contains a number of patterns and plots for data visualization. 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 uses fascinating themes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 It helps in compiling whole data into a single plot. 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Syntax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 uses comparatively 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 and lengthy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syntax. 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 uses comparatively 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 syntax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which is easier to learn and understand. 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Google Shape;360;p16"/>
          <p:cNvGraphicFramePr/>
          <p:nvPr/>
        </p:nvGraphicFramePr>
        <p:xfrm>
          <a:off x="152400" y="1066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{C6A22ECF-E09D-4C19-9F98-8F3CEACB995B}</a:tableStyleId>
              </a:tblPr>
              <a:tblGrid>
                <a:gridCol w="1104925"/>
                <a:gridCol w="3333750"/>
                <a:gridCol w="4362425"/>
              </a:tblGrid>
              <a:tr h="39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181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FEATURES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181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MATPLOTLIB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181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SEABORN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B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/>
          <p:nvPr>
            <p:ph idx="12" type="sldNum"/>
          </p:nvPr>
        </p:nvSpPr>
        <p:spPr>
          <a:xfrm>
            <a:off x="8649025" y="47891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6" name="Google Shape;366;p17"/>
          <p:cNvSpPr txBox="1"/>
          <p:nvPr/>
        </p:nvSpPr>
        <p:spPr>
          <a:xfrm>
            <a:off x="203200" y="173800"/>
            <a:ext cx="8486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highlight>
                  <a:srgbClr val="EAD1DC"/>
                </a:highlight>
              </a:rPr>
              <a:t> Two Methods </a:t>
            </a:r>
            <a:endParaRPr b="1" i="0" sz="4000" u="none" cap="none" strike="noStrike">
              <a:solidFill>
                <a:srgbClr val="741B47"/>
              </a:solidFill>
              <a:highlight>
                <a:srgbClr val="EAD1DC"/>
              </a:highlight>
            </a:endParaRPr>
          </a:p>
        </p:txBody>
      </p:sp>
      <p:pic>
        <p:nvPicPr>
          <p:cNvPr id="367" name="Google Shape;3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750" y="3224275"/>
            <a:ext cx="2258074" cy="16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7"/>
          <p:cNvSpPr/>
          <p:nvPr/>
        </p:nvSpPr>
        <p:spPr>
          <a:xfrm>
            <a:off x="5294100" y="947390"/>
            <a:ext cx="2747400" cy="5508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634098" y="947395"/>
            <a:ext cx="2747400" cy="5508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Functional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765" y="3224275"/>
            <a:ext cx="2258076" cy="163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50" y="1574388"/>
            <a:ext cx="3038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1400" y="1574388"/>
            <a:ext cx="33528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8" name="Google Shape;378;p18"/>
          <p:cNvSpPr txBox="1"/>
          <p:nvPr/>
        </p:nvSpPr>
        <p:spPr>
          <a:xfrm>
            <a:off x="5091675" y="2361750"/>
            <a:ext cx="39477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GB" sz="3000" u="none" cap="none" strike="noStrike">
                <a:solidFill>
                  <a:srgbClr val="741B47"/>
                </a:solidFill>
                <a:highlight>
                  <a:srgbClr val="E6B8AF"/>
                </a:highlight>
              </a:rPr>
              <a:t>How do you describe </a:t>
            </a:r>
            <a:endParaRPr b="1" i="0" sz="3000" u="none" cap="none" strike="noStrike">
              <a:solidFill>
                <a:srgbClr val="741B47"/>
              </a:solidFill>
              <a:highlight>
                <a:srgbClr val="E6B8AF"/>
              </a:highlight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GB" sz="3000" u="none" cap="none" strike="noStrike">
                <a:solidFill>
                  <a:srgbClr val="741B47"/>
                </a:solidFill>
                <a:highlight>
                  <a:srgbClr val="E6B8AF"/>
                </a:highlight>
              </a:rPr>
              <a:t>figure &amp; axes?</a:t>
            </a:r>
            <a:endParaRPr b="1" i="0" sz="3000" u="none" cap="none" strike="noStrike">
              <a:solidFill>
                <a:srgbClr val="741B47"/>
              </a:solidFill>
              <a:highlight>
                <a:srgbClr val="E6B8AF"/>
              </a:highlight>
            </a:endParaRPr>
          </a:p>
        </p:txBody>
      </p:sp>
      <p:pic>
        <p:nvPicPr>
          <p:cNvPr id="379" name="Google Shape;3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75" y="964525"/>
            <a:ext cx="4879050" cy="32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264450" y="173800"/>
            <a:ext cx="8486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highlight>
                  <a:srgbClr val="EAD1DC"/>
                </a:highlight>
              </a:rPr>
              <a:t>What do you think?</a:t>
            </a:r>
            <a:endParaRPr b="1" i="0" sz="4000" u="none" cap="none" strike="noStrike">
              <a:solidFill>
                <a:srgbClr val="741B47"/>
              </a:solidFill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8" name="Google Shape;388;p19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Scatter 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9" name="Google Shape;3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/>
          <p:nvPr/>
        </p:nvSpPr>
        <p:spPr>
          <a:xfrm>
            <a:off x="298450" y="1002900"/>
            <a:ext cx="4566000" cy="2990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matplotlib.pyplot </a:t>
            </a:r>
            <a:r>
              <a:rPr b="0" i="0" lang="en-GB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plt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numpy </a:t>
            </a:r>
            <a:r>
              <a:rPr b="0" i="0" lang="en-GB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np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x= np.array([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y= np.array([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86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87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88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86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87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94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78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77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85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86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plt.scatter(x, y)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10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91" name="Google Shape;3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4950" y="1002900"/>
            <a:ext cx="4114775" cy="299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Bar Charts </a:t>
            </a:r>
            <a:endParaRPr b="1" sz="40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28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98" name="Google Shape;3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0"/>
          <p:cNvSpPr/>
          <p:nvPr/>
        </p:nvSpPr>
        <p:spPr>
          <a:xfrm>
            <a:off x="374650" y="1002900"/>
            <a:ext cx="4566000" cy="3561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matplotlib.pyplot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plt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numpy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np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np.array([</a:t>
            </a:r>
            <a:r>
              <a:rPr b="0" i="0" lang="en-GB" sz="1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"D"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 np.array([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plt.bar(x,y)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14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00" name="Google Shape;4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7705" y="985099"/>
            <a:ext cx="4108220" cy="315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6" name="Google Shape;406;p21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Histograms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07" name="Google Shape;4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1"/>
          <p:cNvSpPr/>
          <p:nvPr/>
        </p:nvSpPr>
        <p:spPr>
          <a:xfrm>
            <a:off x="393075" y="733025"/>
            <a:ext cx="8217300" cy="1317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19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Noto Sans Symbols"/>
              <a:buChar char="⮚"/>
            </a:pPr>
            <a:r>
              <a:rPr b="0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Used with </a:t>
            </a:r>
            <a:r>
              <a:rPr b="1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interval/ratio </a:t>
            </a:r>
            <a:r>
              <a:rPr b="0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variables.</a:t>
            </a:r>
            <a:endParaRPr b="0" i="0" sz="17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19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Noto Sans Symbols"/>
              <a:buChar char="⮚"/>
            </a:pPr>
            <a:r>
              <a:rPr b="0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Represent the </a:t>
            </a:r>
            <a:r>
              <a:rPr b="1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frequency</a:t>
            </a:r>
            <a:r>
              <a:rPr b="0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of each attribute for a variable.</a:t>
            </a:r>
            <a:endParaRPr b="0" i="0" sz="17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19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Noto Sans Symbols"/>
              <a:buChar char="⮚"/>
            </a:pPr>
            <a:r>
              <a:rPr b="0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Good overview of the distribution of your data</a:t>
            </a:r>
            <a:endParaRPr b="0" i="0" sz="17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09" name="Google Shape;40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075" y="2111825"/>
            <a:ext cx="4859362" cy="2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5002" y="2155728"/>
            <a:ext cx="3104047" cy="25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22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Histograms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7" name="Google Shape;4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2"/>
          <p:cNvSpPr/>
          <p:nvPr/>
        </p:nvSpPr>
        <p:spPr>
          <a:xfrm>
            <a:off x="279400" y="905925"/>
            <a:ext cx="4203000" cy="2879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matplotlib.pyplot </a:t>
            </a: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plt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numpy </a:t>
            </a: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np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 np.random.normal(</a:t>
            </a:r>
            <a:r>
              <a:rPr b="0" i="0" lang="en-GB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170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plt.hist(x)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12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19" name="Google Shape;41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1403" y="731135"/>
            <a:ext cx="4430203" cy="322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