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02"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4D87A1-07A0-4BE8-A0E8-3F5280701C1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FB2827A-75C3-43B8-A663-1D45CA375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AD4CA49-E8B3-408D-A803-001AB5BA31B9}"/>
              </a:ext>
            </a:extLst>
          </p:cNvPr>
          <p:cNvSpPr>
            <a:spLocks noGrp="1"/>
          </p:cNvSpPr>
          <p:nvPr>
            <p:ph type="dt" sz="half" idx="10"/>
          </p:nvPr>
        </p:nvSpPr>
        <p:spPr/>
        <p:txBody>
          <a:bodyPr/>
          <a:lstStyle/>
          <a:p>
            <a:fld id="{5198F3F3-EDE9-4946-A59E-1364AA9A8779}" type="datetimeFigureOut">
              <a:rPr lang="tr-TR" smtClean="0"/>
              <a:t>15.08.2021</a:t>
            </a:fld>
            <a:endParaRPr lang="tr-TR"/>
          </a:p>
        </p:txBody>
      </p:sp>
      <p:sp>
        <p:nvSpPr>
          <p:cNvPr id="5" name="Alt Bilgi Yer Tutucusu 4">
            <a:extLst>
              <a:ext uri="{FF2B5EF4-FFF2-40B4-BE49-F238E27FC236}">
                <a16:creationId xmlns:a16="http://schemas.microsoft.com/office/drawing/2014/main" id="{26A648CF-FB4E-46E1-A5EC-94B06937F64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92D7C8A-7717-4DB5-A5F5-3540C07CF5C6}"/>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368043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8B8E95-BABE-45D3-BCA2-D625C25CF7A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CE890D3-2E20-4AE4-B8D9-C5C4A9C362F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3EF1567-28D2-4E50-BFC4-EDFA48E3AA5F}"/>
              </a:ext>
            </a:extLst>
          </p:cNvPr>
          <p:cNvSpPr>
            <a:spLocks noGrp="1"/>
          </p:cNvSpPr>
          <p:nvPr>
            <p:ph type="dt" sz="half" idx="10"/>
          </p:nvPr>
        </p:nvSpPr>
        <p:spPr/>
        <p:txBody>
          <a:bodyPr/>
          <a:lstStyle/>
          <a:p>
            <a:fld id="{5198F3F3-EDE9-4946-A59E-1364AA9A8779}" type="datetimeFigureOut">
              <a:rPr lang="tr-TR" smtClean="0"/>
              <a:t>15.08.2021</a:t>
            </a:fld>
            <a:endParaRPr lang="tr-TR"/>
          </a:p>
        </p:txBody>
      </p:sp>
      <p:sp>
        <p:nvSpPr>
          <p:cNvPr id="5" name="Alt Bilgi Yer Tutucusu 4">
            <a:extLst>
              <a:ext uri="{FF2B5EF4-FFF2-40B4-BE49-F238E27FC236}">
                <a16:creationId xmlns:a16="http://schemas.microsoft.com/office/drawing/2014/main" id="{D7C05AF6-BBA3-4033-B7A8-8D8FC33D96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CEEFB5E-012C-4857-AAC3-2F18C4BBD93A}"/>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72886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2703226-ED83-47CC-B013-61F201D88CE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5B98BD8-7C0F-4614-A436-D22924038C9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035D584-1E6E-4155-8121-593CC078CB27}"/>
              </a:ext>
            </a:extLst>
          </p:cNvPr>
          <p:cNvSpPr>
            <a:spLocks noGrp="1"/>
          </p:cNvSpPr>
          <p:nvPr>
            <p:ph type="dt" sz="half" idx="10"/>
          </p:nvPr>
        </p:nvSpPr>
        <p:spPr/>
        <p:txBody>
          <a:bodyPr/>
          <a:lstStyle/>
          <a:p>
            <a:fld id="{5198F3F3-EDE9-4946-A59E-1364AA9A8779}" type="datetimeFigureOut">
              <a:rPr lang="tr-TR" smtClean="0"/>
              <a:t>15.08.2021</a:t>
            </a:fld>
            <a:endParaRPr lang="tr-TR"/>
          </a:p>
        </p:txBody>
      </p:sp>
      <p:sp>
        <p:nvSpPr>
          <p:cNvPr id="5" name="Alt Bilgi Yer Tutucusu 4">
            <a:extLst>
              <a:ext uri="{FF2B5EF4-FFF2-40B4-BE49-F238E27FC236}">
                <a16:creationId xmlns:a16="http://schemas.microsoft.com/office/drawing/2014/main" id="{298BA9AE-5B7D-407F-A034-23C80C25643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1D08B7-8D3B-4FD5-926E-5D6B63661ABB}"/>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61055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728941-B5D4-4386-B3E4-DC0DDC99F16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F69B76B-2025-4BDD-9239-77795FB000A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0FDE478-C467-430A-9EBE-ACBE069DD254}"/>
              </a:ext>
            </a:extLst>
          </p:cNvPr>
          <p:cNvSpPr>
            <a:spLocks noGrp="1"/>
          </p:cNvSpPr>
          <p:nvPr>
            <p:ph type="dt" sz="half" idx="10"/>
          </p:nvPr>
        </p:nvSpPr>
        <p:spPr/>
        <p:txBody>
          <a:bodyPr/>
          <a:lstStyle/>
          <a:p>
            <a:fld id="{5198F3F3-EDE9-4946-A59E-1364AA9A8779}" type="datetimeFigureOut">
              <a:rPr lang="tr-TR" smtClean="0"/>
              <a:t>15.08.2021</a:t>
            </a:fld>
            <a:endParaRPr lang="tr-TR"/>
          </a:p>
        </p:txBody>
      </p:sp>
      <p:sp>
        <p:nvSpPr>
          <p:cNvPr id="5" name="Alt Bilgi Yer Tutucusu 4">
            <a:extLst>
              <a:ext uri="{FF2B5EF4-FFF2-40B4-BE49-F238E27FC236}">
                <a16:creationId xmlns:a16="http://schemas.microsoft.com/office/drawing/2014/main" id="{A22F5B62-163C-4304-8A08-E1B21A7FF52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CEE18C7-59E9-4520-85BC-D0F23EBFA846}"/>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202518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EB5471-4F2A-47AC-8A7C-DC1338052D5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A0AEB3D-5D5E-4B49-A1EE-4195518B4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EAB7848-741B-49BF-96B0-361BA599338B}"/>
              </a:ext>
            </a:extLst>
          </p:cNvPr>
          <p:cNvSpPr>
            <a:spLocks noGrp="1"/>
          </p:cNvSpPr>
          <p:nvPr>
            <p:ph type="dt" sz="half" idx="10"/>
          </p:nvPr>
        </p:nvSpPr>
        <p:spPr/>
        <p:txBody>
          <a:bodyPr/>
          <a:lstStyle/>
          <a:p>
            <a:fld id="{5198F3F3-EDE9-4946-A59E-1364AA9A8779}" type="datetimeFigureOut">
              <a:rPr lang="tr-TR" smtClean="0"/>
              <a:t>15.08.2021</a:t>
            </a:fld>
            <a:endParaRPr lang="tr-TR"/>
          </a:p>
        </p:txBody>
      </p:sp>
      <p:sp>
        <p:nvSpPr>
          <p:cNvPr id="5" name="Alt Bilgi Yer Tutucusu 4">
            <a:extLst>
              <a:ext uri="{FF2B5EF4-FFF2-40B4-BE49-F238E27FC236}">
                <a16:creationId xmlns:a16="http://schemas.microsoft.com/office/drawing/2014/main" id="{09A6082F-6CD4-4788-9A85-DAB711BE0E6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4951349-E6D4-4C62-BEEC-F3CFA6240C2F}"/>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394918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5A35AF-A002-4A71-BC9B-388AD8F2417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D8F9097-0AA6-455F-89C0-7A799B84D8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81D8722-285C-4EAA-A6D9-5AC04756228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A9D3FC3-B590-4DD4-A3A7-52D331566661}"/>
              </a:ext>
            </a:extLst>
          </p:cNvPr>
          <p:cNvSpPr>
            <a:spLocks noGrp="1"/>
          </p:cNvSpPr>
          <p:nvPr>
            <p:ph type="dt" sz="half" idx="10"/>
          </p:nvPr>
        </p:nvSpPr>
        <p:spPr/>
        <p:txBody>
          <a:bodyPr/>
          <a:lstStyle/>
          <a:p>
            <a:fld id="{5198F3F3-EDE9-4946-A59E-1364AA9A8779}" type="datetimeFigureOut">
              <a:rPr lang="tr-TR" smtClean="0"/>
              <a:t>15.08.2021</a:t>
            </a:fld>
            <a:endParaRPr lang="tr-TR"/>
          </a:p>
        </p:txBody>
      </p:sp>
      <p:sp>
        <p:nvSpPr>
          <p:cNvPr id="6" name="Alt Bilgi Yer Tutucusu 5">
            <a:extLst>
              <a:ext uri="{FF2B5EF4-FFF2-40B4-BE49-F238E27FC236}">
                <a16:creationId xmlns:a16="http://schemas.microsoft.com/office/drawing/2014/main" id="{3EAE9627-B4C2-4A75-98EF-43915B33A5C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1CC1BF-D848-4911-A115-B5EF4D5DD046}"/>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388708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AFCCFA-22D5-4907-9B97-0C677D085E1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0A54485-5CA5-4732-B63D-0849458E0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CC0707F-58BD-44E0-A545-077E3D3911E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50F9C41-9943-4D1F-BE74-8EF2ABD9EF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7AEE280-627F-45A4-8324-B8270468ED9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F365AA9-B563-478D-B269-0DFD1C160881}"/>
              </a:ext>
            </a:extLst>
          </p:cNvPr>
          <p:cNvSpPr>
            <a:spLocks noGrp="1"/>
          </p:cNvSpPr>
          <p:nvPr>
            <p:ph type="dt" sz="half" idx="10"/>
          </p:nvPr>
        </p:nvSpPr>
        <p:spPr/>
        <p:txBody>
          <a:bodyPr/>
          <a:lstStyle/>
          <a:p>
            <a:fld id="{5198F3F3-EDE9-4946-A59E-1364AA9A8779}" type="datetimeFigureOut">
              <a:rPr lang="tr-TR" smtClean="0"/>
              <a:t>15.08.2021</a:t>
            </a:fld>
            <a:endParaRPr lang="tr-TR"/>
          </a:p>
        </p:txBody>
      </p:sp>
      <p:sp>
        <p:nvSpPr>
          <p:cNvPr id="8" name="Alt Bilgi Yer Tutucusu 7">
            <a:extLst>
              <a:ext uri="{FF2B5EF4-FFF2-40B4-BE49-F238E27FC236}">
                <a16:creationId xmlns:a16="http://schemas.microsoft.com/office/drawing/2014/main" id="{6CE56264-A6E3-4886-B791-F1797C7A37A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705B76F-5D66-4860-9532-6A7F990A236E}"/>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183288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103FA7-ACF2-4A78-83F8-39114D0B34B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25188E1-19A2-4090-972B-4A138E22B80D}"/>
              </a:ext>
            </a:extLst>
          </p:cNvPr>
          <p:cNvSpPr>
            <a:spLocks noGrp="1"/>
          </p:cNvSpPr>
          <p:nvPr>
            <p:ph type="dt" sz="half" idx="10"/>
          </p:nvPr>
        </p:nvSpPr>
        <p:spPr/>
        <p:txBody>
          <a:bodyPr/>
          <a:lstStyle/>
          <a:p>
            <a:fld id="{5198F3F3-EDE9-4946-A59E-1364AA9A8779}" type="datetimeFigureOut">
              <a:rPr lang="tr-TR" smtClean="0"/>
              <a:t>15.08.2021</a:t>
            </a:fld>
            <a:endParaRPr lang="tr-TR"/>
          </a:p>
        </p:txBody>
      </p:sp>
      <p:sp>
        <p:nvSpPr>
          <p:cNvPr id="4" name="Alt Bilgi Yer Tutucusu 3">
            <a:extLst>
              <a:ext uri="{FF2B5EF4-FFF2-40B4-BE49-F238E27FC236}">
                <a16:creationId xmlns:a16="http://schemas.microsoft.com/office/drawing/2014/main" id="{911641E9-0B71-490F-89FC-BE25D758C5F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6EC6C7F-802D-44BA-81C7-82828958A7E6}"/>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245430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D93E8FF-E766-4797-9E34-4317A93BEB86}"/>
              </a:ext>
            </a:extLst>
          </p:cNvPr>
          <p:cNvSpPr>
            <a:spLocks noGrp="1"/>
          </p:cNvSpPr>
          <p:nvPr>
            <p:ph type="dt" sz="half" idx="10"/>
          </p:nvPr>
        </p:nvSpPr>
        <p:spPr/>
        <p:txBody>
          <a:bodyPr/>
          <a:lstStyle/>
          <a:p>
            <a:fld id="{5198F3F3-EDE9-4946-A59E-1364AA9A8779}" type="datetimeFigureOut">
              <a:rPr lang="tr-TR" smtClean="0"/>
              <a:t>15.08.2021</a:t>
            </a:fld>
            <a:endParaRPr lang="tr-TR"/>
          </a:p>
        </p:txBody>
      </p:sp>
      <p:sp>
        <p:nvSpPr>
          <p:cNvPr id="3" name="Alt Bilgi Yer Tutucusu 2">
            <a:extLst>
              <a:ext uri="{FF2B5EF4-FFF2-40B4-BE49-F238E27FC236}">
                <a16:creationId xmlns:a16="http://schemas.microsoft.com/office/drawing/2014/main" id="{D33486EA-0190-4895-BDA1-96C9A370F28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366D407-9C5C-4705-B3E9-1BB32EDE8141}"/>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21483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45758B-CD8B-444F-B581-B504D31C283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9B89664-356B-4B67-B57F-022876E6B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FB06C2C-54DA-4180-B5D8-B63803635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AC3118F-62CB-445B-8E26-B4330F507539}"/>
              </a:ext>
            </a:extLst>
          </p:cNvPr>
          <p:cNvSpPr>
            <a:spLocks noGrp="1"/>
          </p:cNvSpPr>
          <p:nvPr>
            <p:ph type="dt" sz="half" idx="10"/>
          </p:nvPr>
        </p:nvSpPr>
        <p:spPr/>
        <p:txBody>
          <a:bodyPr/>
          <a:lstStyle/>
          <a:p>
            <a:fld id="{5198F3F3-EDE9-4946-A59E-1364AA9A8779}" type="datetimeFigureOut">
              <a:rPr lang="tr-TR" smtClean="0"/>
              <a:t>15.08.2021</a:t>
            </a:fld>
            <a:endParaRPr lang="tr-TR"/>
          </a:p>
        </p:txBody>
      </p:sp>
      <p:sp>
        <p:nvSpPr>
          <p:cNvPr id="6" name="Alt Bilgi Yer Tutucusu 5">
            <a:extLst>
              <a:ext uri="{FF2B5EF4-FFF2-40B4-BE49-F238E27FC236}">
                <a16:creationId xmlns:a16="http://schemas.microsoft.com/office/drawing/2014/main" id="{3A7BFDAC-AB82-4057-B0E2-FC14D8AC04E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0256D4B-3CB8-4F01-8E5A-DB5BD6054731}"/>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359083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9CD97F-8D5B-41A0-B2CC-259E0F8ED32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7A9CCED-4028-4703-A26E-E303E6DAE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75ED029-FF0D-49A3-91D9-61AE97E42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42D960D-D6DF-4AB2-AF8D-79ADC5A83123}"/>
              </a:ext>
            </a:extLst>
          </p:cNvPr>
          <p:cNvSpPr>
            <a:spLocks noGrp="1"/>
          </p:cNvSpPr>
          <p:nvPr>
            <p:ph type="dt" sz="half" idx="10"/>
          </p:nvPr>
        </p:nvSpPr>
        <p:spPr/>
        <p:txBody>
          <a:bodyPr/>
          <a:lstStyle/>
          <a:p>
            <a:fld id="{5198F3F3-EDE9-4946-A59E-1364AA9A8779}" type="datetimeFigureOut">
              <a:rPr lang="tr-TR" smtClean="0"/>
              <a:t>15.08.2021</a:t>
            </a:fld>
            <a:endParaRPr lang="tr-TR"/>
          </a:p>
        </p:txBody>
      </p:sp>
      <p:sp>
        <p:nvSpPr>
          <p:cNvPr id="6" name="Alt Bilgi Yer Tutucusu 5">
            <a:extLst>
              <a:ext uri="{FF2B5EF4-FFF2-40B4-BE49-F238E27FC236}">
                <a16:creationId xmlns:a16="http://schemas.microsoft.com/office/drawing/2014/main" id="{7F957E55-244E-4B98-9974-A63FCA64124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89001FA-DC01-4D70-9A23-5DACF7BAFE62}"/>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172125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1034E26-56A2-43C4-BF4E-636C20E93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986BE2F-77BC-4F7F-9D0E-9CCAE206D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9588DFF-2F85-44FE-9F42-5CB90F22F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8F3F3-EDE9-4946-A59E-1364AA9A8779}" type="datetimeFigureOut">
              <a:rPr lang="tr-TR" smtClean="0"/>
              <a:t>15.08.2021</a:t>
            </a:fld>
            <a:endParaRPr lang="tr-TR"/>
          </a:p>
        </p:txBody>
      </p:sp>
      <p:sp>
        <p:nvSpPr>
          <p:cNvPr id="5" name="Alt Bilgi Yer Tutucusu 4">
            <a:extLst>
              <a:ext uri="{FF2B5EF4-FFF2-40B4-BE49-F238E27FC236}">
                <a16:creationId xmlns:a16="http://schemas.microsoft.com/office/drawing/2014/main" id="{2BAD1A15-9EE7-4B78-A130-86F88A62E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1E64964-BCAD-4F34-8C49-3F6438EA9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94ACB-5964-4EAE-B25B-A854EA4C053B}" type="slidenum">
              <a:rPr lang="tr-TR" smtClean="0"/>
              <a:t>‹#›</a:t>
            </a:fld>
            <a:endParaRPr lang="tr-TR"/>
          </a:p>
        </p:txBody>
      </p:sp>
    </p:spTree>
    <p:extLst>
      <p:ext uri="{BB962C8B-B14F-4D97-AF65-F5344CB8AC3E}">
        <p14:creationId xmlns:p14="http://schemas.microsoft.com/office/powerpoint/2010/main" val="62246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A9B2D26-8168-4044-AE2A-B2F64A02C256}"/>
              </a:ext>
            </a:extLst>
          </p:cNvPr>
          <p:cNvPicPr>
            <a:picLocks noChangeAspect="1"/>
          </p:cNvPicPr>
          <p:nvPr/>
        </p:nvPicPr>
        <p:blipFill>
          <a:blip r:embed="rId2"/>
          <a:stretch>
            <a:fillRect/>
          </a:stretch>
        </p:blipFill>
        <p:spPr>
          <a:xfrm>
            <a:off x="1520890" y="923187"/>
            <a:ext cx="9150220" cy="4843936"/>
          </a:xfrm>
          <a:prstGeom prst="rect">
            <a:avLst/>
          </a:prstGeom>
        </p:spPr>
      </p:pic>
      <p:sp>
        <p:nvSpPr>
          <p:cNvPr id="13" name="Oval 12">
            <a:extLst>
              <a:ext uri="{FF2B5EF4-FFF2-40B4-BE49-F238E27FC236}">
                <a16:creationId xmlns:a16="http://schemas.microsoft.com/office/drawing/2014/main" id="{905037D5-F7AC-49DB-B00F-10899910A0B7}"/>
              </a:ext>
            </a:extLst>
          </p:cNvPr>
          <p:cNvSpPr/>
          <p:nvPr/>
        </p:nvSpPr>
        <p:spPr>
          <a:xfrm>
            <a:off x="6610350" y="2842692"/>
            <a:ext cx="1019175" cy="8572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6" name="Dikdörtgen 5">
            <a:extLst>
              <a:ext uri="{FF2B5EF4-FFF2-40B4-BE49-F238E27FC236}">
                <a16:creationId xmlns:a16="http://schemas.microsoft.com/office/drawing/2014/main" id="{5C72F442-63E9-4466-BE88-EB12AD4FD8D0}"/>
              </a:ext>
            </a:extLst>
          </p:cNvPr>
          <p:cNvSpPr/>
          <p:nvPr/>
        </p:nvSpPr>
        <p:spPr>
          <a:xfrm>
            <a:off x="-22160" y="4874019"/>
            <a:ext cx="2965385" cy="1754326"/>
          </a:xfrm>
          <a:prstGeom prst="rect">
            <a:avLst/>
          </a:prstGeom>
          <a:ln w="28575">
            <a:solidFill>
              <a:schemeClr val="tx1"/>
            </a:solidFill>
          </a:ln>
        </p:spPr>
        <p:txBody>
          <a:bodyPr wrap="square">
            <a:spAutoFit/>
          </a:bodyPr>
          <a:lstStyle/>
          <a:p>
            <a:r>
              <a:rPr lang="en-US" sz="1200" b="1" u="sng" dirty="0">
                <a:solidFill>
                  <a:srgbClr val="212529"/>
                </a:solidFill>
                <a:latin typeface="Arial" panose="020B0604020202020204" pitchFamily="34" charset="0"/>
                <a:cs typeface="Arial" panose="020B0604020202020204" pitchFamily="34" charset="0"/>
              </a:rPr>
              <a:t>Product Owner (PO) </a:t>
            </a:r>
            <a:r>
              <a:rPr lang="en-US" sz="1200" dirty="0">
                <a:solidFill>
                  <a:srgbClr val="212529"/>
                </a:solidFill>
                <a:latin typeface="Arial" panose="020B0604020202020204" pitchFamily="34" charset="0"/>
                <a:cs typeface="Arial" panose="020B0604020202020204" pitchFamily="34" charset="0"/>
              </a:rPr>
              <a:t>is the business representative in the team and speaks for the needs of the project for maximizing the value delivered in each sprint. The product owner represents stakeholders and is the voice of the customer. Therefore, the product owner works together with stakeholders and prioritizes the product requirements.</a:t>
            </a:r>
          </a:p>
        </p:txBody>
      </p:sp>
      <p:sp>
        <p:nvSpPr>
          <p:cNvPr id="10" name="Dikdörtgen 9">
            <a:extLst>
              <a:ext uri="{FF2B5EF4-FFF2-40B4-BE49-F238E27FC236}">
                <a16:creationId xmlns:a16="http://schemas.microsoft.com/office/drawing/2014/main" id="{E7AB324D-6F49-4B21-AD43-6F845933909E}"/>
              </a:ext>
            </a:extLst>
          </p:cNvPr>
          <p:cNvSpPr/>
          <p:nvPr/>
        </p:nvSpPr>
        <p:spPr>
          <a:xfrm>
            <a:off x="73089" y="4814"/>
            <a:ext cx="6276559" cy="1200329"/>
          </a:xfrm>
          <a:prstGeom prst="rect">
            <a:avLst/>
          </a:prstGeom>
          <a:ln w="28575">
            <a:solidFill>
              <a:schemeClr val="tx1"/>
            </a:solidFill>
          </a:ln>
        </p:spPr>
        <p:txBody>
          <a:bodyPr wrap="square">
            <a:spAutoFit/>
          </a:bodyPr>
          <a:lstStyle/>
          <a:p>
            <a:r>
              <a:rPr lang="en-US" sz="1200" b="1" u="sng" dirty="0">
                <a:solidFill>
                  <a:srgbClr val="212529"/>
                </a:solidFill>
                <a:latin typeface="Arial" panose="020B0604020202020204" pitchFamily="34" charset="0"/>
                <a:cs typeface="Arial" panose="020B0604020202020204" pitchFamily="34" charset="0"/>
              </a:rPr>
              <a:t>Scrum Master </a:t>
            </a:r>
            <a:r>
              <a:rPr lang="en-US" sz="1200" dirty="0">
                <a:solidFill>
                  <a:srgbClr val="212529"/>
                </a:solidFill>
                <a:latin typeface="Arial" panose="020B0604020202020204" pitchFamily="34" charset="0"/>
                <a:cs typeface="Arial" panose="020B0604020202020204" pitchFamily="34" charset="0"/>
              </a:rPr>
              <a:t>coaches the team, protects the team from organizational distraction, clears any obstacles encountered and helps team members focus on what they do. </a:t>
            </a:r>
            <a:endParaRPr lang="tr-TR" sz="1200" dirty="0">
              <a:solidFill>
                <a:srgbClr val="212529"/>
              </a:solidFill>
              <a:latin typeface="Arial" panose="020B0604020202020204" pitchFamily="34" charset="0"/>
              <a:cs typeface="Arial" panose="020B0604020202020204" pitchFamily="34" charset="0"/>
            </a:endParaRPr>
          </a:p>
          <a:p>
            <a:r>
              <a:rPr lang="en-US" sz="1200" dirty="0">
                <a:solidFill>
                  <a:srgbClr val="212529"/>
                </a:solidFill>
                <a:latin typeface="Arial" panose="020B0604020202020204" pitchFamily="34" charset="0"/>
                <a:cs typeface="Arial" panose="020B0604020202020204" pitchFamily="34" charset="0"/>
              </a:rPr>
              <a:t>Scrum Master ensures that scrum is understood well by the team members and it is working properly. </a:t>
            </a:r>
            <a:endParaRPr lang="tr-TR" sz="1200" dirty="0">
              <a:solidFill>
                <a:srgbClr val="212529"/>
              </a:solidFill>
              <a:latin typeface="Arial" panose="020B0604020202020204" pitchFamily="34" charset="0"/>
              <a:cs typeface="Arial" panose="020B0604020202020204" pitchFamily="34" charset="0"/>
            </a:endParaRPr>
          </a:p>
          <a:p>
            <a:r>
              <a:rPr lang="en-US" sz="1200" dirty="0">
                <a:solidFill>
                  <a:srgbClr val="212529"/>
                </a:solidFill>
                <a:latin typeface="Arial" panose="020B0604020202020204" pitchFamily="34" charset="0"/>
                <a:cs typeface="Arial" panose="020B0604020202020204" pitchFamily="34" charset="0"/>
              </a:rPr>
              <a:t>Scrum Master constantly improves the team's environment. While the product owner has a directing role, Scrum Master has an enabling role in a scrum team.</a:t>
            </a:r>
          </a:p>
        </p:txBody>
      </p:sp>
      <p:sp>
        <p:nvSpPr>
          <p:cNvPr id="11" name="Dikdörtgen 10">
            <a:extLst>
              <a:ext uri="{FF2B5EF4-FFF2-40B4-BE49-F238E27FC236}">
                <a16:creationId xmlns:a16="http://schemas.microsoft.com/office/drawing/2014/main" id="{D2C55E6C-B32B-4763-ACBC-9E37FD0D3D89}"/>
              </a:ext>
            </a:extLst>
          </p:cNvPr>
          <p:cNvSpPr/>
          <p:nvPr/>
        </p:nvSpPr>
        <p:spPr>
          <a:xfrm>
            <a:off x="9296399" y="285750"/>
            <a:ext cx="2727263" cy="2492990"/>
          </a:xfrm>
          <a:prstGeom prst="rect">
            <a:avLst/>
          </a:prstGeom>
          <a:ln w="19050">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A</a:t>
            </a:r>
            <a:r>
              <a:rPr lang="en-US" sz="1200" b="1" dirty="0">
                <a:solidFill>
                  <a:srgbClr val="212529"/>
                </a:solidFill>
                <a:latin typeface="Arial" panose="020B0604020202020204" pitchFamily="34" charset="0"/>
                <a:cs typeface="Arial" panose="020B0604020202020204" pitchFamily="34" charset="0"/>
              </a:rPr>
              <a:t> </a:t>
            </a:r>
            <a:r>
              <a:rPr lang="en-US" sz="1200" b="1" u="sng" dirty="0">
                <a:solidFill>
                  <a:srgbClr val="212529"/>
                </a:solidFill>
                <a:latin typeface="Arial" panose="020B0604020202020204" pitchFamily="34" charset="0"/>
                <a:cs typeface="Arial" panose="020B0604020202020204" pitchFamily="34" charset="0"/>
              </a:rPr>
              <a:t>Development team </a:t>
            </a:r>
            <a:r>
              <a:rPr lang="en-US" sz="1200" dirty="0">
                <a:solidFill>
                  <a:srgbClr val="212529"/>
                </a:solidFill>
                <a:latin typeface="Arial" panose="020B0604020202020204" pitchFamily="34" charset="0"/>
                <a:cs typeface="Arial" panose="020B0604020202020204" pitchFamily="34" charset="0"/>
              </a:rPr>
              <a:t>usually consists of 3-9 people and performs daily tasks. </a:t>
            </a:r>
            <a:endParaRPr lang="tr-TR" sz="1200" dirty="0">
              <a:solidFill>
                <a:srgbClr val="212529"/>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The team is project-oriented and dedicated to the success of the project. </a:t>
            </a:r>
            <a:endParaRPr lang="tr-TR" sz="1200" dirty="0">
              <a:solidFill>
                <a:srgbClr val="212529"/>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Each team member is very talented that is, the team members are skilled in certain subjects. </a:t>
            </a:r>
            <a:endParaRPr lang="tr-TR" sz="1200" dirty="0">
              <a:solidFill>
                <a:srgbClr val="212529"/>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Each member can do more than one job on the project. </a:t>
            </a:r>
            <a:endParaRPr lang="tr-TR" sz="1200" dirty="0">
              <a:solidFill>
                <a:srgbClr val="212529"/>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Discipline and integrity are the key terms for a successful team.</a:t>
            </a:r>
          </a:p>
        </p:txBody>
      </p:sp>
      <p:sp>
        <p:nvSpPr>
          <p:cNvPr id="12" name="Dikdörtgen 11">
            <a:extLst>
              <a:ext uri="{FF2B5EF4-FFF2-40B4-BE49-F238E27FC236}">
                <a16:creationId xmlns:a16="http://schemas.microsoft.com/office/drawing/2014/main" id="{B1597974-1386-4D1C-8F10-3D57FE4477DC}"/>
              </a:ext>
            </a:extLst>
          </p:cNvPr>
          <p:cNvSpPr/>
          <p:nvPr/>
        </p:nvSpPr>
        <p:spPr>
          <a:xfrm>
            <a:off x="6349648" y="2867470"/>
            <a:ext cx="1559627" cy="1077218"/>
          </a:xfrm>
          <a:prstGeom prst="rect">
            <a:avLst/>
          </a:prstGeom>
          <a:noFill/>
          <a:ln w="19050">
            <a:noFill/>
          </a:ln>
        </p:spPr>
        <p:txBody>
          <a:bodyPr wrap="square">
            <a:spAutoFit/>
          </a:bodyPr>
          <a:lstStyle/>
          <a:p>
            <a:r>
              <a:rPr lang="tr-TR" sz="1200" b="1" dirty="0">
                <a:solidFill>
                  <a:srgbClr val="212529"/>
                </a:solidFill>
                <a:latin typeface="Arial" panose="020B0604020202020204" pitchFamily="34" charset="0"/>
                <a:cs typeface="Arial" panose="020B0604020202020204" pitchFamily="34" charset="0"/>
              </a:rPr>
              <a:t>1-4 </a:t>
            </a:r>
            <a:r>
              <a:rPr lang="tr-TR" sz="1200" b="1" dirty="0" err="1">
                <a:solidFill>
                  <a:srgbClr val="212529"/>
                </a:solidFill>
                <a:latin typeface="Arial" panose="020B0604020202020204" pitchFamily="34" charset="0"/>
                <a:cs typeface="Arial" panose="020B0604020202020204" pitchFamily="34" charset="0"/>
              </a:rPr>
              <a:t>Week</a:t>
            </a:r>
            <a:r>
              <a:rPr lang="tr-TR" sz="1200" b="1" dirty="0">
                <a:solidFill>
                  <a:srgbClr val="212529"/>
                </a:solidFill>
                <a:latin typeface="Arial" panose="020B0604020202020204" pitchFamily="34" charset="0"/>
                <a:cs typeface="Arial" panose="020B0604020202020204" pitchFamily="34" charset="0"/>
              </a:rPr>
              <a:t> </a:t>
            </a:r>
            <a:r>
              <a:rPr lang="tr-TR" sz="1400" b="1" dirty="0">
                <a:solidFill>
                  <a:srgbClr val="FF0000"/>
                </a:solidFill>
                <a:latin typeface="Arial" panose="020B0604020202020204" pitchFamily="34" charset="0"/>
                <a:cs typeface="Arial" panose="020B0604020202020204" pitchFamily="34" charset="0"/>
              </a:rPr>
              <a:t>Sprint</a:t>
            </a:r>
          </a:p>
          <a:p>
            <a:endParaRPr lang="tr-TR" sz="1200" b="1" dirty="0">
              <a:solidFill>
                <a:srgbClr val="212529"/>
              </a:solidFill>
              <a:latin typeface="Arial" panose="020B0604020202020204" pitchFamily="34" charset="0"/>
              <a:cs typeface="Arial" panose="020B0604020202020204" pitchFamily="34" charset="0"/>
            </a:endParaRPr>
          </a:p>
          <a:p>
            <a:endParaRPr lang="tr-TR" sz="1200" b="1" dirty="0">
              <a:solidFill>
                <a:srgbClr val="212529"/>
              </a:solidFill>
              <a:latin typeface="Arial" panose="020B0604020202020204" pitchFamily="34" charset="0"/>
              <a:cs typeface="Arial" panose="020B0604020202020204" pitchFamily="34" charset="0"/>
            </a:endParaRPr>
          </a:p>
          <a:p>
            <a:r>
              <a:rPr lang="en-US" sz="1200" b="1" dirty="0">
                <a:solidFill>
                  <a:srgbClr val="212529"/>
                </a:solidFill>
                <a:latin typeface="Arial" panose="020B0604020202020204" pitchFamily="34" charset="0"/>
                <a:cs typeface="Arial" panose="020B0604020202020204" pitchFamily="34" charset="0"/>
              </a:rPr>
              <a:t>Sprint is also called </a:t>
            </a:r>
            <a:r>
              <a:rPr lang="tr-TR" sz="1400" b="1" dirty="0">
                <a:solidFill>
                  <a:srgbClr val="FF0000"/>
                </a:solidFill>
                <a:latin typeface="Arial" panose="020B0604020202020204" pitchFamily="34" charset="0"/>
                <a:cs typeface="Arial" panose="020B0604020202020204" pitchFamily="34" charset="0"/>
              </a:rPr>
              <a:t>I</a:t>
            </a:r>
            <a:r>
              <a:rPr lang="en-US" sz="1400" b="1" dirty="0" err="1">
                <a:solidFill>
                  <a:srgbClr val="FF0000"/>
                </a:solidFill>
                <a:latin typeface="Arial" panose="020B0604020202020204" pitchFamily="34" charset="0"/>
                <a:cs typeface="Arial" panose="020B0604020202020204" pitchFamily="34" charset="0"/>
              </a:rPr>
              <a:t>teration</a:t>
            </a:r>
            <a:r>
              <a:rPr lang="en-US" sz="1200" b="1" dirty="0">
                <a:solidFill>
                  <a:srgbClr val="21252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608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EB3F0FD-F2DE-4CAE-BBE5-1A9D75C00E3E}"/>
              </a:ext>
            </a:extLst>
          </p:cNvPr>
          <p:cNvPicPr>
            <a:picLocks noChangeAspect="1"/>
          </p:cNvPicPr>
          <p:nvPr/>
        </p:nvPicPr>
        <p:blipFill>
          <a:blip r:embed="rId2"/>
          <a:stretch>
            <a:fillRect/>
          </a:stretch>
        </p:blipFill>
        <p:spPr>
          <a:xfrm>
            <a:off x="0" y="-1"/>
            <a:ext cx="6638764" cy="2543176"/>
          </a:xfrm>
          <a:prstGeom prst="rect">
            <a:avLst/>
          </a:prstGeom>
        </p:spPr>
      </p:pic>
      <p:sp>
        <p:nvSpPr>
          <p:cNvPr id="6" name="Dikdörtgen 5">
            <a:extLst>
              <a:ext uri="{FF2B5EF4-FFF2-40B4-BE49-F238E27FC236}">
                <a16:creationId xmlns:a16="http://schemas.microsoft.com/office/drawing/2014/main" id="{70044A70-E2B7-458C-AA30-E7DEA71D8B08}"/>
              </a:ext>
            </a:extLst>
          </p:cNvPr>
          <p:cNvSpPr/>
          <p:nvPr/>
        </p:nvSpPr>
        <p:spPr>
          <a:xfrm>
            <a:off x="6638764" y="886866"/>
            <a:ext cx="4352925" cy="769441"/>
          </a:xfrm>
          <a:prstGeom prst="rect">
            <a:avLst/>
          </a:prstGeom>
          <a:ln>
            <a:solidFill>
              <a:schemeClr val="tx1"/>
            </a:solidFill>
          </a:ln>
        </p:spPr>
        <p:txBody>
          <a:bodyPr wrap="square">
            <a:spAutoFit/>
          </a:bodyPr>
          <a:lstStyle/>
          <a:p>
            <a:r>
              <a:rPr lang="en-US" sz="1100" b="0" i="0" dirty="0">
                <a:solidFill>
                  <a:srgbClr val="212529"/>
                </a:solidFill>
                <a:effectLst/>
                <a:latin typeface="Formular"/>
              </a:rPr>
              <a:t>includes the </a:t>
            </a:r>
            <a:r>
              <a:rPr lang="en-US" sz="1100" b="1" i="0" dirty="0">
                <a:solidFill>
                  <a:srgbClr val="212529"/>
                </a:solidFill>
                <a:effectLst/>
                <a:latin typeface="Formular"/>
              </a:rPr>
              <a:t>type of user</a:t>
            </a:r>
            <a:r>
              <a:rPr lang="en-US" sz="1100" b="0" i="0" dirty="0">
                <a:solidFill>
                  <a:srgbClr val="212529"/>
                </a:solidFill>
                <a:effectLst/>
                <a:latin typeface="Formular"/>
              </a:rPr>
              <a:t>, </a:t>
            </a:r>
            <a:r>
              <a:rPr lang="en-US" sz="1100" b="1" i="0" dirty="0">
                <a:solidFill>
                  <a:srgbClr val="212529"/>
                </a:solidFill>
                <a:effectLst/>
                <a:latin typeface="Formular"/>
              </a:rPr>
              <a:t>what they want</a:t>
            </a:r>
            <a:r>
              <a:rPr lang="en-US" sz="1100" b="0" i="0" dirty="0">
                <a:solidFill>
                  <a:srgbClr val="212529"/>
                </a:solidFill>
                <a:effectLst/>
                <a:latin typeface="Formular"/>
              </a:rPr>
              <a:t>, and </a:t>
            </a:r>
            <a:r>
              <a:rPr lang="en-US" sz="1100" b="1" i="0" dirty="0">
                <a:solidFill>
                  <a:srgbClr val="212529"/>
                </a:solidFill>
                <a:effectLst/>
                <a:latin typeface="Formular"/>
              </a:rPr>
              <a:t>why they want it</a:t>
            </a:r>
            <a:r>
              <a:rPr lang="en-US" sz="1100" b="0" i="0" dirty="0">
                <a:solidFill>
                  <a:srgbClr val="212529"/>
                </a:solidFill>
                <a:effectLst/>
                <a:latin typeface="Formular"/>
              </a:rPr>
              <a:t>. Therefore, it answers the ‘who’, ‘what’ and ‘why’ in a simple language. </a:t>
            </a:r>
            <a:endParaRPr lang="tr-TR" sz="1100" b="0" i="0" dirty="0">
              <a:solidFill>
                <a:srgbClr val="212529"/>
              </a:solidFill>
              <a:effectLst/>
              <a:latin typeface="Formular"/>
            </a:endParaRPr>
          </a:p>
          <a:p>
            <a:r>
              <a:rPr lang="en-US" sz="1100" dirty="0"/>
              <a:t>Template of a User Story:</a:t>
            </a:r>
          </a:p>
          <a:p>
            <a:r>
              <a:rPr lang="tr-TR" sz="1100" dirty="0"/>
              <a:t>«</a:t>
            </a:r>
            <a:r>
              <a:rPr lang="en-US" sz="1100" dirty="0"/>
              <a:t>As a &lt; type of user &gt;, I want &lt; some goal &gt; so that &lt; some reason&gt;</a:t>
            </a:r>
            <a:r>
              <a:rPr lang="tr-TR" sz="1100" dirty="0"/>
              <a:t>»</a:t>
            </a:r>
          </a:p>
        </p:txBody>
      </p:sp>
      <p:pic>
        <p:nvPicPr>
          <p:cNvPr id="8" name="Resim 7">
            <a:extLst>
              <a:ext uri="{FF2B5EF4-FFF2-40B4-BE49-F238E27FC236}">
                <a16:creationId xmlns:a16="http://schemas.microsoft.com/office/drawing/2014/main" id="{442BE26E-64EF-4572-BB27-AED2014C8E37}"/>
              </a:ext>
            </a:extLst>
          </p:cNvPr>
          <p:cNvPicPr>
            <a:picLocks noChangeAspect="1"/>
          </p:cNvPicPr>
          <p:nvPr/>
        </p:nvPicPr>
        <p:blipFill>
          <a:blip r:embed="rId3"/>
          <a:stretch>
            <a:fillRect/>
          </a:stretch>
        </p:blipFill>
        <p:spPr>
          <a:xfrm>
            <a:off x="6710282" y="1786596"/>
            <a:ext cx="3200400" cy="1171438"/>
          </a:xfrm>
          <a:prstGeom prst="rect">
            <a:avLst/>
          </a:prstGeom>
        </p:spPr>
      </p:pic>
      <p:sp>
        <p:nvSpPr>
          <p:cNvPr id="9" name="Dikdörtgen 8">
            <a:extLst>
              <a:ext uri="{FF2B5EF4-FFF2-40B4-BE49-F238E27FC236}">
                <a16:creationId xmlns:a16="http://schemas.microsoft.com/office/drawing/2014/main" id="{F67B4E0F-87EA-4365-96DB-92793E6E9D05}"/>
              </a:ext>
            </a:extLst>
          </p:cNvPr>
          <p:cNvSpPr/>
          <p:nvPr/>
        </p:nvSpPr>
        <p:spPr>
          <a:xfrm>
            <a:off x="280030" y="2673464"/>
            <a:ext cx="6096000" cy="646331"/>
          </a:xfrm>
          <a:prstGeom prst="rect">
            <a:avLst/>
          </a:prstGeom>
          <a:ln w="19050">
            <a:solidFill>
              <a:schemeClr val="tx1"/>
            </a:solidFill>
          </a:ln>
        </p:spPr>
        <p:txBody>
          <a:bodyPr>
            <a:spAutoFit/>
          </a:bodyPr>
          <a:lstStyle/>
          <a:p>
            <a:r>
              <a:rPr lang="en-US" sz="1200" b="0" i="0" dirty="0">
                <a:solidFill>
                  <a:srgbClr val="212529"/>
                </a:solidFill>
                <a:effectLst/>
                <a:latin typeface="Arial" panose="020B0604020202020204" pitchFamily="34" charset="0"/>
                <a:cs typeface="Arial" panose="020B0604020202020204" pitchFamily="34" charset="0"/>
              </a:rPr>
              <a:t>In scrum, artifacts serve to capture the common understanding of the team. The Scrum framework defines three major artifacts. These concepts are </a:t>
            </a:r>
            <a:r>
              <a:rPr lang="en-US" sz="1200" b="1" i="0" dirty="0">
                <a:solidFill>
                  <a:srgbClr val="212529"/>
                </a:solidFill>
                <a:effectLst/>
                <a:latin typeface="Arial" panose="020B0604020202020204" pitchFamily="34" charset="0"/>
                <a:cs typeface="Arial" panose="020B0604020202020204" pitchFamily="34" charset="0"/>
              </a:rPr>
              <a:t>product backlog</a:t>
            </a:r>
            <a:r>
              <a:rPr lang="en-US" sz="1200" b="0" i="0" dirty="0">
                <a:solidFill>
                  <a:srgbClr val="212529"/>
                </a:solidFill>
                <a:effectLst/>
                <a:latin typeface="Arial" panose="020B0604020202020204" pitchFamily="34" charset="0"/>
                <a:cs typeface="Arial" panose="020B0604020202020204" pitchFamily="34" charset="0"/>
              </a:rPr>
              <a:t>, </a:t>
            </a:r>
            <a:r>
              <a:rPr lang="en-US" sz="1200" b="1" i="0" dirty="0">
                <a:solidFill>
                  <a:srgbClr val="212529"/>
                </a:solidFill>
                <a:effectLst/>
                <a:latin typeface="Arial" panose="020B0604020202020204" pitchFamily="34" charset="0"/>
                <a:cs typeface="Arial" panose="020B0604020202020204" pitchFamily="34" charset="0"/>
              </a:rPr>
              <a:t>sprint backlog</a:t>
            </a:r>
            <a:r>
              <a:rPr lang="en-US" sz="1200" b="0" i="0" dirty="0">
                <a:solidFill>
                  <a:srgbClr val="212529"/>
                </a:solidFill>
                <a:effectLst/>
                <a:latin typeface="Arial" panose="020B0604020202020204" pitchFamily="34" charset="0"/>
                <a:cs typeface="Arial" panose="020B0604020202020204" pitchFamily="34" charset="0"/>
              </a:rPr>
              <a:t>, and </a:t>
            </a:r>
            <a:r>
              <a:rPr lang="en-US" sz="1200" b="1" i="0" dirty="0">
                <a:solidFill>
                  <a:srgbClr val="212529"/>
                </a:solidFill>
                <a:effectLst/>
                <a:latin typeface="Arial" panose="020B0604020202020204" pitchFamily="34" charset="0"/>
                <a:cs typeface="Arial" panose="020B0604020202020204" pitchFamily="34" charset="0"/>
              </a:rPr>
              <a:t>product increment</a:t>
            </a:r>
            <a:r>
              <a:rPr lang="en-US" sz="1200" b="0" i="0" dirty="0">
                <a:solidFill>
                  <a:srgbClr val="212529"/>
                </a:solidFill>
                <a:effectLst/>
                <a:latin typeface="Arial" panose="020B0604020202020204" pitchFamily="34" charset="0"/>
                <a:cs typeface="Arial" panose="020B0604020202020204" pitchFamily="34" charset="0"/>
              </a:rPr>
              <a:t>.</a:t>
            </a:r>
            <a:endParaRPr lang="tr-TR" sz="1200" dirty="0">
              <a:latin typeface="Arial" panose="020B0604020202020204" pitchFamily="34" charset="0"/>
              <a:cs typeface="Arial" panose="020B0604020202020204" pitchFamily="34" charset="0"/>
            </a:endParaRPr>
          </a:p>
        </p:txBody>
      </p:sp>
      <p:sp>
        <p:nvSpPr>
          <p:cNvPr id="10" name="Dikdörtgen 9">
            <a:extLst>
              <a:ext uri="{FF2B5EF4-FFF2-40B4-BE49-F238E27FC236}">
                <a16:creationId xmlns:a16="http://schemas.microsoft.com/office/drawing/2014/main" id="{95C77B2E-F782-4255-A994-FFD5F9D48BE7}"/>
              </a:ext>
            </a:extLst>
          </p:cNvPr>
          <p:cNvSpPr/>
          <p:nvPr/>
        </p:nvSpPr>
        <p:spPr>
          <a:xfrm>
            <a:off x="280030" y="3819416"/>
            <a:ext cx="6096000" cy="461665"/>
          </a:xfrm>
          <a:prstGeom prst="rect">
            <a:avLst/>
          </a:prstGeom>
          <a:ln w="19050">
            <a:solidFill>
              <a:schemeClr val="tx1"/>
            </a:solidFill>
          </a:ln>
        </p:spPr>
        <p:txBody>
          <a:bodyPr>
            <a:spAutoFit/>
          </a:bodyPr>
          <a:lstStyle/>
          <a:p>
            <a:r>
              <a:rPr lang="en-US" sz="1200" b="0" i="0" dirty="0">
                <a:solidFill>
                  <a:srgbClr val="212529"/>
                </a:solidFill>
                <a:effectLst/>
                <a:latin typeface="Arial" panose="020B0604020202020204" pitchFamily="34" charset="0"/>
                <a:cs typeface="Arial" panose="020B0604020202020204" pitchFamily="34" charset="0"/>
              </a:rPr>
              <a:t>The product backlog refers to the </a:t>
            </a:r>
            <a:r>
              <a:rPr lang="en-US" sz="1200" b="1" i="0" dirty="0">
                <a:solidFill>
                  <a:srgbClr val="212529"/>
                </a:solidFill>
                <a:effectLst/>
                <a:latin typeface="Arial" panose="020B0604020202020204" pitchFamily="34" charset="0"/>
                <a:cs typeface="Arial" panose="020B0604020202020204" pitchFamily="34" charset="0"/>
              </a:rPr>
              <a:t>list of everything that needs to be done to complete the project</a:t>
            </a:r>
            <a:r>
              <a:rPr lang="en-US" sz="1200" b="0" i="0" dirty="0">
                <a:solidFill>
                  <a:srgbClr val="212529"/>
                </a:solidFill>
                <a:effectLst/>
                <a:latin typeface="Arial" panose="020B0604020202020204" pitchFamily="34" charset="0"/>
                <a:cs typeface="Arial" panose="020B0604020202020204" pitchFamily="34" charset="0"/>
              </a:rPr>
              <a:t>.</a:t>
            </a:r>
            <a:endParaRPr lang="tr-TR" sz="1200" dirty="0">
              <a:latin typeface="Arial" panose="020B0604020202020204" pitchFamily="34" charset="0"/>
              <a:cs typeface="Arial" panose="020B0604020202020204" pitchFamily="34" charset="0"/>
            </a:endParaRPr>
          </a:p>
        </p:txBody>
      </p:sp>
      <p:sp>
        <p:nvSpPr>
          <p:cNvPr id="11" name="Dikdörtgen 10">
            <a:extLst>
              <a:ext uri="{FF2B5EF4-FFF2-40B4-BE49-F238E27FC236}">
                <a16:creationId xmlns:a16="http://schemas.microsoft.com/office/drawing/2014/main" id="{E6E41FDA-7F77-4FFF-B8C1-AD4B4CFA8A97}"/>
              </a:ext>
            </a:extLst>
          </p:cNvPr>
          <p:cNvSpPr/>
          <p:nvPr/>
        </p:nvSpPr>
        <p:spPr>
          <a:xfrm>
            <a:off x="6638764" y="3260691"/>
            <a:ext cx="5076986" cy="1092607"/>
          </a:xfrm>
          <a:prstGeom prst="rect">
            <a:avLst/>
          </a:prstGeom>
          <a:ln w="19050">
            <a:solidFill>
              <a:schemeClr val="tx1"/>
            </a:solidFill>
          </a:ln>
        </p:spPr>
        <p:txBody>
          <a:bodyPr wrap="square">
            <a:spAutoFit/>
          </a:bodyPr>
          <a:lstStyle/>
          <a:p>
            <a:pPr>
              <a:spcAft>
                <a:spcPts val="600"/>
              </a:spcAft>
            </a:pPr>
            <a:r>
              <a:rPr lang="tr-TR" sz="1200" b="1" i="0" dirty="0">
                <a:solidFill>
                  <a:srgbClr val="212529"/>
                </a:solidFill>
                <a:effectLst/>
                <a:latin typeface="Arial" panose="020B0604020202020204" pitchFamily="34" charset="0"/>
                <a:cs typeface="Arial" panose="020B0604020202020204" pitchFamily="34" charset="0"/>
              </a:rPr>
              <a:t>    </a:t>
            </a:r>
            <a:r>
              <a:rPr lang="en-US" sz="1200" b="1" i="0" dirty="0">
                <a:solidFill>
                  <a:srgbClr val="212529"/>
                </a:solidFill>
                <a:effectLst/>
                <a:latin typeface="Arial" panose="020B0604020202020204" pitchFamily="34" charset="0"/>
                <a:cs typeface="Arial" panose="020B0604020202020204" pitchFamily="34" charset="0"/>
              </a:rPr>
              <a:t>The sprint backlog </a:t>
            </a:r>
            <a:r>
              <a:rPr lang="en-US" sz="1200" b="0" i="0" dirty="0">
                <a:solidFill>
                  <a:srgbClr val="212529"/>
                </a:solidFill>
                <a:effectLst/>
                <a:latin typeface="Arial" panose="020B0604020202020204" pitchFamily="34" charset="0"/>
                <a:cs typeface="Arial" panose="020B0604020202020204" pitchFamily="34" charset="0"/>
              </a:rPr>
              <a:t>can be defined as a subset of the product backlog. The sprint backlog is generated from the product backlog during the sprint planning meeting at the beginning of each sprint.</a:t>
            </a:r>
            <a:endParaRPr lang="tr-TR" sz="1200" b="0" i="0" dirty="0">
              <a:solidFill>
                <a:srgbClr val="212529"/>
              </a:solidFill>
              <a:effectLst/>
              <a:latin typeface="Arial" panose="020B0604020202020204" pitchFamily="34" charset="0"/>
              <a:cs typeface="Arial" panose="020B0604020202020204" pitchFamily="34" charset="0"/>
            </a:endParaRPr>
          </a:p>
          <a:p>
            <a:pPr>
              <a:spcAft>
                <a:spcPts val="600"/>
              </a:spcAft>
            </a:pPr>
            <a:r>
              <a:rPr lang="tr-TR" sz="1200" dirty="0">
                <a:solidFill>
                  <a:srgbClr val="001A1E"/>
                </a:solidFill>
                <a:latin typeface="Arial" panose="020B0604020202020204" pitchFamily="34" charset="0"/>
                <a:cs typeface="Arial" panose="020B0604020202020204" pitchFamily="34" charset="0"/>
              </a:rPr>
              <a:t>    </a:t>
            </a:r>
            <a:r>
              <a:rPr lang="en-US" sz="1200" b="0" i="0" dirty="0">
                <a:solidFill>
                  <a:srgbClr val="001A1E"/>
                </a:solidFill>
                <a:effectLst/>
                <a:latin typeface="Arial" panose="020B0604020202020204" pitchFamily="34" charset="0"/>
                <a:cs typeface="Arial" panose="020B0604020202020204" pitchFamily="34" charset="0"/>
              </a:rPr>
              <a:t>The user stories selected from the product backlog, which will be completed during the sprint constitute the</a:t>
            </a:r>
            <a:r>
              <a:rPr lang="en-US" sz="1200" b="1" i="0" dirty="0">
                <a:solidFill>
                  <a:srgbClr val="212529"/>
                </a:solidFill>
                <a:effectLst/>
                <a:latin typeface="Arial" panose="020B0604020202020204" pitchFamily="34" charset="0"/>
                <a:cs typeface="Arial" panose="020B0604020202020204" pitchFamily="34" charset="0"/>
              </a:rPr>
              <a:t> sprint backlog </a:t>
            </a:r>
            <a:endParaRPr lang="tr-TR" sz="1200" dirty="0">
              <a:latin typeface="Arial" panose="020B0604020202020204" pitchFamily="34" charset="0"/>
              <a:cs typeface="Arial" panose="020B0604020202020204" pitchFamily="34" charset="0"/>
            </a:endParaRPr>
          </a:p>
        </p:txBody>
      </p:sp>
      <p:sp>
        <p:nvSpPr>
          <p:cNvPr id="15" name="Dikdörtgen 14">
            <a:extLst>
              <a:ext uri="{FF2B5EF4-FFF2-40B4-BE49-F238E27FC236}">
                <a16:creationId xmlns:a16="http://schemas.microsoft.com/office/drawing/2014/main" id="{7F198F88-7A44-4FD3-8904-4315ADEBE42E}"/>
              </a:ext>
            </a:extLst>
          </p:cNvPr>
          <p:cNvSpPr/>
          <p:nvPr/>
        </p:nvSpPr>
        <p:spPr>
          <a:xfrm>
            <a:off x="6638764" y="4803117"/>
            <a:ext cx="5176918" cy="1169551"/>
          </a:xfrm>
          <a:prstGeom prst="rect">
            <a:avLst/>
          </a:prstGeom>
          <a:ln w="19050">
            <a:solidFill>
              <a:schemeClr val="tx1"/>
            </a:solidFill>
          </a:ln>
        </p:spPr>
        <p:txBody>
          <a:bodyPr wrap="square">
            <a:spAutoFit/>
          </a:bodyPr>
          <a:lstStyle/>
          <a:p>
            <a:pPr>
              <a:spcAft>
                <a:spcPts val="600"/>
              </a:spcAft>
            </a:pPr>
            <a:r>
              <a:rPr lang="en-US" sz="1200" b="0" i="0" dirty="0">
                <a:solidFill>
                  <a:srgbClr val="212529"/>
                </a:solidFill>
                <a:effectLst/>
                <a:latin typeface="Arial" panose="020B0604020202020204" pitchFamily="34" charset="0"/>
                <a:cs typeface="Arial" panose="020B0604020202020204" pitchFamily="34" charset="0"/>
              </a:rPr>
              <a:t>The product increment aims to invest in </a:t>
            </a:r>
            <a:r>
              <a:rPr lang="en-US" sz="1200" b="1" i="0" dirty="0">
                <a:solidFill>
                  <a:srgbClr val="212529"/>
                </a:solidFill>
                <a:effectLst/>
                <a:latin typeface="Arial" panose="020B0604020202020204" pitchFamily="34" charset="0"/>
                <a:cs typeface="Arial" panose="020B0604020202020204" pitchFamily="34" charset="0"/>
              </a:rPr>
              <a:t>small amounts</a:t>
            </a:r>
            <a:r>
              <a:rPr lang="en-US" sz="1200" b="0" i="0" dirty="0">
                <a:solidFill>
                  <a:srgbClr val="212529"/>
                </a:solidFill>
                <a:effectLst/>
                <a:latin typeface="Arial" panose="020B0604020202020204" pitchFamily="34" charset="0"/>
                <a:cs typeface="Arial" panose="020B0604020202020204" pitchFamily="34" charset="0"/>
              </a:rPr>
              <a:t> in the new features of the main product.</a:t>
            </a:r>
            <a:endParaRPr lang="tr-TR" sz="1200" dirty="0">
              <a:solidFill>
                <a:srgbClr val="212529"/>
              </a:solidFill>
              <a:latin typeface="Arial" panose="020B0604020202020204" pitchFamily="34" charset="0"/>
              <a:cs typeface="Arial" panose="020B0604020202020204" pitchFamily="34" charset="0"/>
            </a:endParaRPr>
          </a:p>
          <a:p>
            <a:pPr>
              <a:spcAft>
                <a:spcPts val="600"/>
              </a:spcAft>
            </a:pPr>
            <a:r>
              <a:rPr lang="en-US" sz="1200" b="1" dirty="0">
                <a:latin typeface="Arial" panose="020B0604020202020204" pitchFamily="34" charset="0"/>
                <a:cs typeface="Arial" panose="020B0604020202020204" pitchFamily="34" charset="0"/>
              </a:rPr>
              <a:t>working product</a:t>
            </a:r>
            <a:r>
              <a:rPr lang="en-US" sz="1200" dirty="0">
                <a:latin typeface="Arial" panose="020B0604020202020204" pitchFamily="34" charset="0"/>
                <a:cs typeface="Arial" panose="020B0604020202020204" pitchFamily="34" charset="0"/>
              </a:rPr>
              <a:t>  is the sum of all the product backlog items finished during the sprint.</a:t>
            </a:r>
            <a:endParaRPr lang="tr-TR" sz="1200" dirty="0">
              <a:latin typeface="Arial" panose="020B0604020202020204" pitchFamily="34" charset="0"/>
              <a:cs typeface="Arial" panose="020B0604020202020204" pitchFamily="34" charset="0"/>
            </a:endParaRPr>
          </a:p>
          <a:p>
            <a:pPr>
              <a:spcAft>
                <a:spcPts val="600"/>
              </a:spcAft>
            </a:pPr>
            <a:r>
              <a:rPr lang="en-US" sz="1200" dirty="0">
                <a:latin typeface="Arial" panose="020B0604020202020204" pitchFamily="34" charset="0"/>
                <a:cs typeface="Arial" panose="020B0604020202020204" pitchFamily="34" charset="0"/>
              </a:rPr>
              <a:t>It should be a </a:t>
            </a:r>
            <a:r>
              <a:rPr lang="en-US" sz="1200" b="1" dirty="0">
                <a:latin typeface="Arial" panose="020B0604020202020204" pitchFamily="34" charset="0"/>
                <a:cs typeface="Arial" panose="020B0604020202020204" pitchFamily="34" charset="0"/>
              </a:rPr>
              <a:t>working product</a:t>
            </a:r>
            <a:r>
              <a:rPr lang="en-US" sz="1200" dirty="0">
                <a:latin typeface="Arial" panose="020B0604020202020204" pitchFamily="34" charset="0"/>
                <a:cs typeface="Arial" panose="020B0604020202020204" pitchFamily="34" charset="0"/>
              </a:rPr>
              <a:t> at the end of each sprint,</a:t>
            </a:r>
            <a:endParaRPr lang="tr-TR" sz="1200" dirty="0">
              <a:latin typeface="Arial" panose="020B0604020202020204" pitchFamily="34" charset="0"/>
              <a:cs typeface="Arial" panose="020B0604020202020204" pitchFamily="34" charset="0"/>
            </a:endParaRPr>
          </a:p>
        </p:txBody>
      </p:sp>
      <p:sp>
        <p:nvSpPr>
          <p:cNvPr id="16" name="Dikdörtgen 15">
            <a:extLst>
              <a:ext uri="{FF2B5EF4-FFF2-40B4-BE49-F238E27FC236}">
                <a16:creationId xmlns:a16="http://schemas.microsoft.com/office/drawing/2014/main" id="{3E57E4B2-EF69-4A2E-A7C2-2897F00FE5DC}"/>
              </a:ext>
            </a:extLst>
          </p:cNvPr>
          <p:cNvSpPr/>
          <p:nvPr/>
        </p:nvSpPr>
        <p:spPr>
          <a:xfrm>
            <a:off x="280030" y="4780702"/>
            <a:ext cx="6096000" cy="984885"/>
          </a:xfrm>
          <a:prstGeom prst="rect">
            <a:avLst/>
          </a:prstGeom>
          <a:ln w="19050">
            <a:solidFill>
              <a:schemeClr val="tx1"/>
            </a:solidFill>
          </a:ln>
        </p:spPr>
        <p:txBody>
          <a:bodyPr>
            <a:spAutoFit/>
          </a:bodyPr>
          <a:lstStyle/>
          <a:p>
            <a:pPr>
              <a:spcAft>
                <a:spcPts val="600"/>
              </a:spcAft>
            </a:pPr>
            <a:r>
              <a:rPr lang="en-US" sz="1200" b="0" i="0" dirty="0">
                <a:solidFill>
                  <a:srgbClr val="001A1E"/>
                </a:solidFill>
                <a:effectLst/>
                <a:latin typeface="Arial" panose="020B0604020202020204" pitchFamily="34" charset="0"/>
                <a:cs typeface="Arial" panose="020B0604020202020204" pitchFamily="34" charset="0"/>
              </a:rPr>
              <a:t>The   refers to the list of everything that needs to be done to complete the project.</a:t>
            </a:r>
          </a:p>
          <a:p>
            <a:pPr>
              <a:spcAft>
                <a:spcPts val="600"/>
              </a:spcAft>
            </a:pPr>
            <a:r>
              <a:rPr lang="en-US" sz="1200" b="0" i="0" dirty="0">
                <a:solidFill>
                  <a:srgbClr val="001A1E"/>
                </a:solidFill>
                <a:effectLst/>
                <a:latin typeface="Arial" panose="020B0604020202020204" pitchFamily="34" charset="0"/>
                <a:cs typeface="Arial" panose="020B0604020202020204" pitchFamily="34" charset="0"/>
              </a:rPr>
              <a:t>The user stories selected from the product backlog, which will be completed during the sprint constitute the  .</a:t>
            </a:r>
          </a:p>
          <a:p>
            <a:pPr>
              <a:spcAft>
                <a:spcPts val="600"/>
              </a:spcAft>
            </a:pPr>
            <a:r>
              <a:rPr lang="en-US" sz="1200" b="0" i="0" dirty="0">
                <a:solidFill>
                  <a:srgbClr val="001A1E"/>
                </a:solidFill>
                <a:effectLst/>
                <a:latin typeface="Arial" panose="020B0604020202020204" pitchFamily="34" charset="0"/>
                <a:cs typeface="Arial" panose="020B0604020202020204" pitchFamily="34" charset="0"/>
              </a:rPr>
              <a:t>The   is the sum of all the product backlog items finished during the sprint.</a:t>
            </a:r>
          </a:p>
        </p:txBody>
      </p:sp>
    </p:spTree>
    <p:extLst>
      <p:ext uri="{BB962C8B-B14F-4D97-AF65-F5344CB8AC3E}">
        <p14:creationId xmlns:p14="http://schemas.microsoft.com/office/powerpoint/2010/main" val="140754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37227F5E-5DCB-4C0E-A296-E5FC49759F95}"/>
              </a:ext>
            </a:extLst>
          </p:cNvPr>
          <p:cNvSpPr/>
          <p:nvPr/>
        </p:nvSpPr>
        <p:spPr>
          <a:xfrm>
            <a:off x="101600" y="73546"/>
            <a:ext cx="5750560" cy="1200329"/>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List of </a:t>
            </a:r>
            <a:r>
              <a:rPr lang="en-US" sz="1200" b="1" dirty="0">
                <a:solidFill>
                  <a:srgbClr val="212529"/>
                </a:solidFill>
                <a:latin typeface="Arial" panose="020B0604020202020204" pitchFamily="34" charset="0"/>
                <a:cs typeface="Arial" panose="020B0604020202020204" pitchFamily="34" charset="0"/>
              </a:rPr>
              <a:t>Ceremonies in Scrum</a:t>
            </a:r>
            <a:endParaRPr lang="en-US" sz="1200" dirty="0">
              <a:solidFill>
                <a:srgbClr val="212529"/>
              </a:solidFill>
              <a:latin typeface="Arial" panose="020B0604020202020204" pitchFamily="34" charset="0"/>
              <a:cs typeface="Arial" panose="020B0604020202020204" pitchFamily="34" charset="0"/>
            </a:endParaRPr>
          </a:p>
          <a:p>
            <a:pPr marL="228600" indent="-228600">
              <a:buFont typeface="+mj-lt"/>
              <a:buAutoNum type="arabicPeriod"/>
            </a:pPr>
            <a:r>
              <a:rPr lang="en-US" sz="1200" dirty="0">
                <a:solidFill>
                  <a:srgbClr val="212529"/>
                </a:solidFill>
                <a:latin typeface="Arial" panose="020B0604020202020204" pitchFamily="34" charset="0"/>
                <a:cs typeface="Arial" panose="020B0604020202020204" pitchFamily="34" charset="0"/>
              </a:rPr>
              <a:t>Sprint Planning Meeting,</a:t>
            </a:r>
          </a:p>
          <a:p>
            <a:pPr marL="228600" indent="-228600">
              <a:buFont typeface="+mj-lt"/>
              <a:buAutoNum type="arabicPeriod"/>
            </a:pPr>
            <a:r>
              <a:rPr lang="en-US" sz="1200" dirty="0">
                <a:solidFill>
                  <a:srgbClr val="212529"/>
                </a:solidFill>
                <a:latin typeface="Arial" panose="020B0604020202020204" pitchFamily="34" charset="0"/>
                <a:cs typeface="Arial" panose="020B0604020202020204" pitchFamily="34" charset="0"/>
              </a:rPr>
              <a:t>Grooming Meeting,</a:t>
            </a:r>
          </a:p>
          <a:p>
            <a:pPr marL="228600" indent="-228600">
              <a:buFont typeface="+mj-lt"/>
              <a:buAutoNum type="arabicPeriod"/>
            </a:pPr>
            <a:r>
              <a:rPr lang="en-US" sz="1200" dirty="0">
                <a:solidFill>
                  <a:srgbClr val="212529"/>
                </a:solidFill>
                <a:latin typeface="Arial" panose="020B0604020202020204" pitchFamily="34" charset="0"/>
                <a:cs typeface="Arial" panose="020B0604020202020204" pitchFamily="34" charset="0"/>
              </a:rPr>
              <a:t>Daily Stand Up Meeting or Daily Scrum,</a:t>
            </a:r>
          </a:p>
          <a:p>
            <a:pPr marL="228600" indent="-228600">
              <a:buFont typeface="+mj-lt"/>
              <a:buAutoNum type="arabicPeriod"/>
            </a:pPr>
            <a:r>
              <a:rPr lang="en-US" sz="1200" dirty="0">
                <a:solidFill>
                  <a:srgbClr val="212529"/>
                </a:solidFill>
                <a:latin typeface="Arial" panose="020B0604020202020204" pitchFamily="34" charset="0"/>
                <a:cs typeface="Arial" panose="020B0604020202020204" pitchFamily="34" charset="0"/>
              </a:rPr>
              <a:t>Sprint Review Meeting,</a:t>
            </a:r>
          </a:p>
          <a:p>
            <a:pPr marL="228600" indent="-228600">
              <a:buFont typeface="+mj-lt"/>
              <a:buAutoNum type="arabicPeriod"/>
            </a:pPr>
            <a:r>
              <a:rPr lang="en-US" sz="1200" dirty="0">
                <a:solidFill>
                  <a:srgbClr val="212529"/>
                </a:solidFill>
                <a:latin typeface="Arial" panose="020B0604020202020204" pitchFamily="34" charset="0"/>
                <a:cs typeface="Arial" panose="020B0604020202020204" pitchFamily="34" charset="0"/>
              </a:rPr>
              <a:t>Sprint Retrospective Meeting.</a:t>
            </a:r>
          </a:p>
        </p:txBody>
      </p:sp>
      <p:sp>
        <p:nvSpPr>
          <p:cNvPr id="5" name="Dikdörtgen 4">
            <a:extLst>
              <a:ext uri="{FF2B5EF4-FFF2-40B4-BE49-F238E27FC236}">
                <a16:creationId xmlns:a16="http://schemas.microsoft.com/office/drawing/2014/main" id="{6409CC38-C1AE-49F2-8F56-69344AC47A15}"/>
              </a:ext>
            </a:extLst>
          </p:cNvPr>
          <p:cNvSpPr/>
          <p:nvPr/>
        </p:nvSpPr>
        <p:spPr>
          <a:xfrm>
            <a:off x="101600" y="1349216"/>
            <a:ext cx="5750560" cy="830997"/>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Sprint Planning Meeting</a:t>
            </a:r>
          </a:p>
          <a:p>
            <a:r>
              <a:rPr lang="en-US" sz="1200" dirty="0">
                <a:solidFill>
                  <a:srgbClr val="212529"/>
                </a:solidFill>
                <a:latin typeface="Arial" panose="020B0604020202020204" pitchFamily="34" charset="0"/>
                <a:cs typeface="Arial" panose="020B0604020202020204" pitchFamily="34" charset="0"/>
              </a:rPr>
              <a:t>This activity takes place at the start of each sprint and all the scrum roles take part in this meeting. Normally, it lasts for one or two hours. In sprint planning meetings, the scrum team decides the scope and the goals of the sprint.</a:t>
            </a:r>
          </a:p>
        </p:txBody>
      </p:sp>
      <p:sp>
        <p:nvSpPr>
          <p:cNvPr id="6" name="Dikdörtgen 5">
            <a:extLst>
              <a:ext uri="{FF2B5EF4-FFF2-40B4-BE49-F238E27FC236}">
                <a16:creationId xmlns:a16="http://schemas.microsoft.com/office/drawing/2014/main" id="{6B37D313-4A5C-4509-83D8-278247FC81BE}"/>
              </a:ext>
            </a:extLst>
          </p:cNvPr>
          <p:cNvSpPr/>
          <p:nvPr/>
        </p:nvSpPr>
        <p:spPr>
          <a:xfrm>
            <a:off x="101600" y="2273668"/>
            <a:ext cx="5750560" cy="1384995"/>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Apart from the grooming meeting, the other four meetings are held at specific times. For example, daily stand-up meetings are held every day, and others are held at the beginning or end of each sprint. However, no specific date has been allocated for the grooming meeting. It is usually arranged in the middle of the sprint period.</a:t>
            </a:r>
            <a:r>
              <a:rPr lang="tr-TR" sz="1200" dirty="0">
                <a:solidFill>
                  <a:srgbClr val="212529"/>
                </a:solidFill>
                <a:latin typeface="Arial" panose="020B0604020202020204" pitchFamily="34" charset="0"/>
                <a:cs typeface="Arial" panose="020B0604020202020204" pitchFamily="34" charset="0"/>
              </a:rPr>
              <a:t> </a:t>
            </a:r>
          </a:p>
          <a:p>
            <a:r>
              <a:rPr lang="tr-TR" sz="1200" dirty="0" err="1">
                <a:solidFill>
                  <a:srgbClr val="212529"/>
                </a:solidFill>
                <a:latin typeface="Arial" panose="020B0604020202020204" pitchFamily="34" charset="0"/>
                <a:cs typeface="Arial" panose="020B0604020202020204" pitchFamily="34" charset="0"/>
              </a:rPr>
              <a:t>It</a:t>
            </a:r>
            <a:r>
              <a:rPr lang="tr-TR" sz="1200" dirty="0">
                <a:solidFill>
                  <a:srgbClr val="212529"/>
                </a:solidFill>
                <a:latin typeface="Arial" panose="020B0604020202020204" pitchFamily="34" charset="0"/>
                <a:cs typeface="Arial" panose="020B0604020202020204" pitchFamily="34" charset="0"/>
              </a:rPr>
              <a:t> </a:t>
            </a:r>
            <a:r>
              <a:rPr lang="en-US" sz="1200" dirty="0">
                <a:solidFill>
                  <a:srgbClr val="212529"/>
                </a:solidFill>
                <a:latin typeface="Arial" panose="020B0604020202020204" pitchFamily="34" charset="0"/>
                <a:cs typeface="Arial" panose="020B0604020202020204" pitchFamily="34" charset="0"/>
              </a:rPr>
              <a:t>is held to review the backlog and to ensure the backlog contains the appropriate items</a:t>
            </a:r>
          </a:p>
        </p:txBody>
      </p:sp>
      <p:sp>
        <p:nvSpPr>
          <p:cNvPr id="7" name="Dikdörtgen 6">
            <a:extLst>
              <a:ext uri="{FF2B5EF4-FFF2-40B4-BE49-F238E27FC236}">
                <a16:creationId xmlns:a16="http://schemas.microsoft.com/office/drawing/2014/main" id="{ED4FFDCB-4501-4E2E-A982-EB795BBD723D}"/>
              </a:ext>
            </a:extLst>
          </p:cNvPr>
          <p:cNvSpPr/>
          <p:nvPr/>
        </p:nvSpPr>
        <p:spPr>
          <a:xfrm>
            <a:off x="101600" y="3746760"/>
            <a:ext cx="5750560" cy="1015663"/>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15 minutes. The members of the development team give three statements about</a:t>
            </a:r>
            <a:br>
              <a:rPr lang="en-US" sz="1200" dirty="0">
                <a:solidFill>
                  <a:srgbClr val="212529"/>
                </a:solidFill>
                <a:latin typeface="Arial" panose="020B0604020202020204" pitchFamily="34" charset="0"/>
                <a:cs typeface="Arial" panose="020B0604020202020204" pitchFamily="34" charset="0"/>
              </a:rPr>
            </a:b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they completed yesterday,</a:t>
            </a: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they will focus on today,</a:t>
            </a: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are the things impeding them?</a:t>
            </a:r>
            <a:endParaRPr lang="tr-TR" sz="1200" dirty="0">
              <a:solidFill>
                <a:srgbClr val="212529"/>
              </a:solidFill>
              <a:latin typeface="Arial" panose="020B0604020202020204" pitchFamily="34" charset="0"/>
              <a:cs typeface="Arial" panose="020B0604020202020204" pitchFamily="34" charset="0"/>
            </a:endParaRPr>
          </a:p>
        </p:txBody>
      </p:sp>
      <p:sp>
        <p:nvSpPr>
          <p:cNvPr id="8" name="Dikdörtgen 7">
            <a:extLst>
              <a:ext uri="{FF2B5EF4-FFF2-40B4-BE49-F238E27FC236}">
                <a16:creationId xmlns:a16="http://schemas.microsoft.com/office/drawing/2014/main" id="{F04A17D8-E0DC-4E91-AB96-EC9731769927}"/>
              </a:ext>
            </a:extLst>
          </p:cNvPr>
          <p:cNvSpPr/>
          <p:nvPr/>
        </p:nvSpPr>
        <p:spPr>
          <a:xfrm>
            <a:off x="101600" y="4888240"/>
            <a:ext cx="5750560" cy="461665"/>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In this meeting, the development team demonstrates to the whole organization what they accomplished during the sprint and receives feedback. </a:t>
            </a:r>
            <a:endParaRPr lang="tr-TR" sz="1200" dirty="0">
              <a:solidFill>
                <a:srgbClr val="212529"/>
              </a:solidFill>
              <a:latin typeface="Arial" panose="020B0604020202020204" pitchFamily="34" charset="0"/>
              <a:cs typeface="Arial" panose="020B0604020202020204" pitchFamily="34" charset="0"/>
            </a:endParaRPr>
          </a:p>
        </p:txBody>
      </p:sp>
      <p:sp>
        <p:nvSpPr>
          <p:cNvPr id="9" name="Dikdörtgen 8">
            <a:extLst>
              <a:ext uri="{FF2B5EF4-FFF2-40B4-BE49-F238E27FC236}">
                <a16:creationId xmlns:a16="http://schemas.microsoft.com/office/drawing/2014/main" id="{72553F00-EB62-4D81-B1CD-1278EB7E28F2}"/>
              </a:ext>
            </a:extLst>
          </p:cNvPr>
          <p:cNvSpPr/>
          <p:nvPr/>
        </p:nvSpPr>
        <p:spPr>
          <a:xfrm>
            <a:off x="101600" y="5533260"/>
            <a:ext cx="5750560" cy="1200329"/>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Like sprint review meetings this meeting is also held at the end of each sprint. The attendees of this meeting are the development team, the scrum master and the product owner. In this meeting, all the participants discuss:</a:t>
            </a: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went well in the previous sprint?</a:t>
            </a: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didn’t work well?</a:t>
            </a: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are the improvement areas to increase team performance?</a:t>
            </a:r>
            <a:endParaRPr lang="tr-TR" sz="1200" dirty="0">
              <a:solidFill>
                <a:srgbClr val="212529"/>
              </a:solidFill>
              <a:latin typeface="Arial" panose="020B0604020202020204" pitchFamily="34" charset="0"/>
              <a:cs typeface="Arial" panose="020B0604020202020204" pitchFamily="34" charset="0"/>
            </a:endParaRPr>
          </a:p>
        </p:txBody>
      </p:sp>
      <p:sp>
        <p:nvSpPr>
          <p:cNvPr id="10" name="Dikdörtgen 9">
            <a:extLst>
              <a:ext uri="{FF2B5EF4-FFF2-40B4-BE49-F238E27FC236}">
                <a16:creationId xmlns:a16="http://schemas.microsoft.com/office/drawing/2014/main" id="{741B8292-339F-4DD6-87B9-A22D6CA4A45C}"/>
              </a:ext>
            </a:extLst>
          </p:cNvPr>
          <p:cNvSpPr/>
          <p:nvPr/>
        </p:nvSpPr>
        <p:spPr>
          <a:xfrm>
            <a:off x="6474400" y="1118383"/>
            <a:ext cx="5616000" cy="461665"/>
          </a:xfrm>
          <a:prstGeom prst="rect">
            <a:avLst/>
          </a:prstGeom>
          <a:ln w="28575">
            <a:solidFill>
              <a:schemeClr val="tx1"/>
            </a:solidFill>
          </a:ln>
        </p:spPr>
        <p:txBody>
          <a:bodyPr wrap="square">
            <a:spAutoFit/>
          </a:bodyPr>
          <a:lstStyle/>
          <a:p>
            <a:r>
              <a:rPr lang="en-US" sz="1200" b="1" dirty="0">
                <a:solidFill>
                  <a:srgbClr val="212529"/>
                </a:solidFill>
                <a:latin typeface="Arial" panose="020B0604020202020204" pitchFamily="34" charset="0"/>
                <a:cs typeface="Arial" panose="020B0604020202020204" pitchFamily="34" charset="0"/>
              </a:rPr>
              <a:t>A burn-down chart </a:t>
            </a:r>
            <a:r>
              <a:rPr lang="en-US" sz="1200" dirty="0">
                <a:solidFill>
                  <a:srgbClr val="212529"/>
                </a:solidFill>
                <a:latin typeface="Arial" panose="020B0604020202020204" pitchFamily="34" charset="0"/>
                <a:cs typeface="Arial" panose="020B0604020202020204" pitchFamily="34" charset="0"/>
              </a:rPr>
              <a:t>demonstrates the amount of work remained to complete a project. So, the burn-down chart is used to trace the progress of a project.</a:t>
            </a:r>
            <a:endParaRPr lang="tr-TR" sz="1200" dirty="0">
              <a:solidFill>
                <a:srgbClr val="212529"/>
              </a:solidFill>
              <a:latin typeface="Arial" panose="020B0604020202020204" pitchFamily="34" charset="0"/>
              <a:cs typeface="Arial" panose="020B0604020202020204" pitchFamily="34" charset="0"/>
            </a:endParaRPr>
          </a:p>
        </p:txBody>
      </p:sp>
      <p:sp>
        <p:nvSpPr>
          <p:cNvPr id="11" name="Dikdörtgen 10">
            <a:extLst>
              <a:ext uri="{FF2B5EF4-FFF2-40B4-BE49-F238E27FC236}">
                <a16:creationId xmlns:a16="http://schemas.microsoft.com/office/drawing/2014/main" id="{BF0B4755-6281-4A5D-81C7-30044B2CD314}"/>
              </a:ext>
            </a:extLst>
          </p:cNvPr>
          <p:cNvSpPr/>
          <p:nvPr/>
        </p:nvSpPr>
        <p:spPr>
          <a:xfrm>
            <a:off x="6474400" y="1711236"/>
            <a:ext cx="5616000" cy="769441"/>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A timebox is a period of time in which a team works to achieve a goal. </a:t>
            </a:r>
            <a:endParaRPr lang="tr-TR" sz="1200" dirty="0">
              <a:solidFill>
                <a:srgbClr val="212529"/>
              </a:solidFill>
              <a:latin typeface="Arial" panose="020B0604020202020204" pitchFamily="34" charset="0"/>
              <a:cs typeface="Arial" panose="020B0604020202020204" pitchFamily="34" charset="0"/>
            </a:endParaRPr>
          </a:p>
          <a:p>
            <a:r>
              <a:rPr lang="en-US" sz="1200" dirty="0">
                <a:solidFill>
                  <a:srgbClr val="212529"/>
                </a:solidFill>
                <a:latin typeface="Arial" panose="020B0604020202020204" pitchFamily="34" charset="0"/>
                <a:cs typeface="Arial" panose="020B0604020202020204" pitchFamily="34" charset="0"/>
              </a:rPr>
              <a:t>The timeboxing aims </a:t>
            </a:r>
            <a:r>
              <a:rPr lang="en-US" sz="1200" b="1" dirty="0">
                <a:solidFill>
                  <a:srgbClr val="212529"/>
                </a:solidFill>
                <a:latin typeface="Arial" panose="020B0604020202020204" pitchFamily="34" charset="0"/>
                <a:cs typeface="Arial" panose="020B0604020202020204" pitchFamily="34" charset="0"/>
              </a:rPr>
              <a:t>to define and limit the amount of time dedicated to a certain event. </a:t>
            </a:r>
            <a:r>
              <a:rPr lang="en-US" sz="1200" dirty="0">
                <a:solidFill>
                  <a:srgbClr val="212529"/>
                </a:solidFill>
                <a:latin typeface="Arial" panose="020B0604020202020204" pitchFamily="34" charset="0"/>
                <a:cs typeface="Arial" panose="020B0604020202020204" pitchFamily="34" charset="0"/>
              </a:rPr>
              <a:t>Scrum framework uses timeboxing as a tool for all of the scrum activities for concretely defining ambiguous tasks.</a:t>
            </a:r>
            <a:endParaRPr lang="tr-TR" sz="1200" dirty="0">
              <a:solidFill>
                <a:srgbClr val="212529"/>
              </a:solidFill>
              <a:latin typeface="Arial" panose="020B0604020202020204" pitchFamily="34" charset="0"/>
              <a:cs typeface="Arial" panose="020B0604020202020204" pitchFamily="34" charset="0"/>
            </a:endParaRPr>
          </a:p>
        </p:txBody>
      </p:sp>
      <p:sp>
        <p:nvSpPr>
          <p:cNvPr id="12" name="Dikdörtgen 11">
            <a:extLst>
              <a:ext uri="{FF2B5EF4-FFF2-40B4-BE49-F238E27FC236}">
                <a16:creationId xmlns:a16="http://schemas.microsoft.com/office/drawing/2014/main" id="{436A81D2-91BE-4607-B6CC-B2663348BD99}"/>
              </a:ext>
            </a:extLst>
          </p:cNvPr>
          <p:cNvSpPr/>
          <p:nvPr/>
        </p:nvSpPr>
        <p:spPr>
          <a:xfrm>
            <a:off x="6474400" y="2673421"/>
            <a:ext cx="5616000" cy="1200329"/>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Estimation of user stories on the basis of man-hours is possible but not preferred. Because in that case, you won't be able to concentrate on the quality product to be delivered to the customer. In addition to that, you will concentrate on the cost and budget of the management while using man-hours. Rather than man-hours, story points are used, as it provides a complete idea about both the complexity of work and required efforts.</a:t>
            </a:r>
            <a:endParaRPr lang="tr-TR" sz="1200" dirty="0">
              <a:solidFill>
                <a:srgbClr val="212529"/>
              </a:solidFill>
              <a:latin typeface="Arial" panose="020B0604020202020204" pitchFamily="34" charset="0"/>
              <a:cs typeface="Arial" panose="020B0604020202020204" pitchFamily="34" charset="0"/>
            </a:endParaRPr>
          </a:p>
        </p:txBody>
      </p:sp>
      <p:sp>
        <p:nvSpPr>
          <p:cNvPr id="13" name="Dikdörtgen 12">
            <a:extLst>
              <a:ext uri="{FF2B5EF4-FFF2-40B4-BE49-F238E27FC236}">
                <a16:creationId xmlns:a16="http://schemas.microsoft.com/office/drawing/2014/main" id="{3E0972CF-2CC3-4995-AE37-85150FDA0BA2}"/>
              </a:ext>
            </a:extLst>
          </p:cNvPr>
          <p:cNvSpPr/>
          <p:nvPr/>
        </p:nvSpPr>
        <p:spPr>
          <a:xfrm>
            <a:off x="6474400" y="4085659"/>
            <a:ext cx="5616000" cy="830997"/>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Velocity is an indication of the average amount of items from the product backlog turned into a product increment during each sprint.</a:t>
            </a:r>
            <a:endParaRPr lang="tr-TR" sz="1200" dirty="0">
              <a:solidFill>
                <a:srgbClr val="212529"/>
              </a:solidFill>
              <a:latin typeface="Arial" panose="020B0604020202020204" pitchFamily="34" charset="0"/>
              <a:cs typeface="Arial" panose="020B0604020202020204" pitchFamily="34" charset="0"/>
            </a:endParaRPr>
          </a:p>
          <a:p>
            <a:r>
              <a:rPr lang="en-US" sz="1200" dirty="0">
                <a:solidFill>
                  <a:srgbClr val="212529"/>
                </a:solidFill>
                <a:latin typeface="Arial" panose="020B0604020202020204" pitchFamily="34" charset="0"/>
                <a:cs typeface="Arial" panose="020B0604020202020204" pitchFamily="34" charset="0"/>
              </a:rPr>
              <a:t>At the end of each sprint, velocity is calculated by summing up the story points for completed user stories. </a:t>
            </a:r>
            <a:endParaRPr lang="tr-TR" sz="1200" dirty="0">
              <a:solidFill>
                <a:srgbClr val="212529"/>
              </a:solidFill>
              <a:latin typeface="Arial" panose="020B0604020202020204" pitchFamily="34" charset="0"/>
              <a:cs typeface="Arial" panose="020B0604020202020204" pitchFamily="34" charset="0"/>
            </a:endParaRPr>
          </a:p>
        </p:txBody>
      </p:sp>
      <p:sp>
        <p:nvSpPr>
          <p:cNvPr id="14" name="Dikdörtgen 13">
            <a:extLst>
              <a:ext uri="{FF2B5EF4-FFF2-40B4-BE49-F238E27FC236}">
                <a16:creationId xmlns:a16="http://schemas.microsoft.com/office/drawing/2014/main" id="{F44CE895-2D6E-4051-A276-EBC25CD90C67}"/>
              </a:ext>
            </a:extLst>
          </p:cNvPr>
          <p:cNvSpPr/>
          <p:nvPr/>
        </p:nvSpPr>
        <p:spPr>
          <a:xfrm>
            <a:off x="7955075" y="721808"/>
            <a:ext cx="2438809" cy="369332"/>
          </a:xfrm>
          <a:prstGeom prst="rect">
            <a:avLst/>
          </a:prstGeom>
        </p:spPr>
        <p:txBody>
          <a:bodyPr wrap="none">
            <a:spAutoFit/>
          </a:bodyPr>
          <a:lstStyle/>
          <a:p>
            <a:r>
              <a:rPr lang="tr-TR" b="0" i="0" dirty="0" err="1">
                <a:solidFill>
                  <a:srgbClr val="212529"/>
                </a:solidFill>
                <a:effectLst/>
                <a:latin typeface="Formular"/>
              </a:rPr>
              <a:t>Other</a:t>
            </a:r>
            <a:r>
              <a:rPr lang="tr-TR" b="0" i="0" dirty="0">
                <a:solidFill>
                  <a:srgbClr val="212529"/>
                </a:solidFill>
                <a:effectLst/>
                <a:latin typeface="Formular"/>
              </a:rPr>
              <a:t> </a:t>
            </a:r>
            <a:r>
              <a:rPr lang="tr-TR" b="0" i="0" dirty="0" err="1">
                <a:solidFill>
                  <a:srgbClr val="212529"/>
                </a:solidFill>
                <a:effectLst/>
                <a:latin typeface="Formular"/>
              </a:rPr>
              <a:t>Artifacts</a:t>
            </a:r>
            <a:r>
              <a:rPr lang="tr-TR" b="0" i="0" dirty="0">
                <a:solidFill>
                  <a:srgbClr val="212529"/>
                </a:solidFill>
                <a:effectLst/>
                <a:latin typeface="Formular"/>
              </a:rPr>
              <a:t> in </a:t>
            </a:r>
            <a:r>
              <a:rPr lang="tr-TR" b="0" i="0" dirty="0" err="1">
                <a:solidFill>
                  <a:srgbClr val="212529"/>
                </a:solidFill>
                <a:effectLst/>
                <a:latin typeface="Formular"/>
              </a:rPr>
              <a:t>Scrum</a:t>
            </a:r>
            <a:endParaRPr lang="tr-TR" b="0" i="0" dirty="0">
              <a:solidFill>
                <a:srgbClr val="212529"/>
              </a:solidFill>
              <a:effectLst/>
              <a:latin typeface="Formular"/>
            </a:endParaRPr>
          </a:p>
        </p:txBody>
      </p:sp>
    </p:spTree>
    <p:extLst>
      <p:ext uri="{BB962C8B-B14F-4D97-AF65-F5344CB8AC3E}">
        <p14:creationId xmlns:p14="http://schemas.microsoft.com/office/powerpoint/2010/main" val="114117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DC90162A-577F-4571-B74D-0040DCD6FB32}"/>
              </a:ext>
            </a:extLst>
          </p:cNvPr>
          <p:cNvSpPr/>
          <p:nvPr/>
        </p:nvSpPr>
        <p:spPr>
          <a:xfrm>
            <a:off x="497840" y="261035"/>
            <a:ext cx="5425440" cy="1754326"/>
          </a:xfrm>
          <a:prstGeom prst="rect">
            <a:avLst/>
          </a:prstGeom>
        </p:spPr>
        <p:txBody>
          <a:bodyPr wrap="square">
            <a:spAutoFit/>
          </a:bodyPr>
          <a:lstStyle/>
          <a:p>
            <a:r>
              <a:rPr lang="tr-TR" sz="1200" b="1" i="0" dirty="0" err="1">
                <a:solidFill>
                  <a:srgbClr val="212529"/>
                </a:solidFill>
                <a:effectLst/>
                <a:latin typeface="Arial" panose="020B0604020202020204" pitchFamily="34" charset="0"/>
                <a:cs typeface="Arial" panose="020B0604020202020204" pitchFamily="34" charset="0"/>
              </a:rPr>
              <a:t>Karban</a:t>
            </a:r>
            <a:r>
              <a:rPr lang="tr-TR" sz="1200" b="1" i="0" dirty="0">
                <a:solidFill>
                  <a:srgbClr val="212529"/>
                </a:solidFill>
                <a:effectLst/>
                <a:latin typeface="Arial" panose="020B0604020202020204" pitchFamily="34" charset="0"/>
                <a:cs typeface="Arial" panose="020B0604020202020204" pitchFamily="34" charset="0"/>
              </a:rPr>
              <a:t> </a:t>
            </a:r>
            <a:r>
              <a:rPr lang="tr-TR" sz="1200" i="0" dirty="0">
                <a:solidFill>
                  <a:srgbClr val="212529"/>
                </a:solidFill>
                <a:effectLst/>
                <a:latin typeface="Arial" panose="020B0604020202020204" pitchFamily="34" charset="0"/>
                <a:cs typeface="Arial" panose="020B0604020202020204" pitchFamily="34" charset="0"/>
              </a:rPr>
              <a:t>is a </a:t>
            </a:r>
            <a:r>
              <a:rPr lang="tr-TR" sz="1200" b="1" i="0" dirty="0" err="1">
                <a:solidFill>
                  <a:srgbClr val="212529"/>
                </a:solidFill>
                <a:effectLst/>
                <a:latin typeface="Arial" panose="020B0604020202020204" pitchFamily="34" charset="0"/>
                <a:cs typeface="Arial" panose="020B0604020202020204" pitchFamily="34" charset="0"/>
              </a:rPr>
              <a:t>work</a:t>
            </a:r>
            <a:r>
              <a:rPr lang="tr-TR" sz="1200" b="1" i="0" dirty="0">
                <a:solidFill>
                  <a:srgbClr val="212529"/>
                </a:solidFill>
                <a:effectLst/>
                <a:latin typeface="Arial" panose="020B0604020202020204" pitchFamily="34" charset="0"/>
                <a:cs typeface="Arial" panose="020B0604020202020204" pitchFamily="34" charset="0"/>
              </a:rPr>
              <a:t> </a:t>
            </a:r>
            <a:r>
              <a:rPr lang="tr-TR" sz="1200" b="1" i="0" dirty="0" err="1">
                <a:solidFill>
                  <a:srgbClr val="212529"/>
                </a:solidFill>
                <a:effectLst/>
                <a:latin typeface="Arial" panose="020B0604020202020204" pitchFamily="34" charset="0"/>
                <a:cs typeface="Arial" panose="020B0604020202020204" pitchFamily="34" charset="0"/>
              </a:rPr>
              <a:t>managment</a:t>
            </a:r>
            <a:r>
              <a:rPr lang="tr-TR" sz="1200" b="1" i="0" dirty="0">
                <a:solidFill>
                  <a:srgbClr val="212529"/>
                </a:solidFill>
                <a:effectLst/>
                <a:latin typeface="Arial" panose="020B0604020202020204" pitchFamily="34" charset="0"/>
                <a:cs typeface="Arial" panose="020B0604020202020204" pitchFamily="34" charset="0"/>
              </a:rPr>
              <a:t> sistem. </a:t>
            </a:r>
          </a:p>
          <a:p>
            <a:r>
              <a:rPr lang="tr-TR" sz="1200" b="1" i="0" dirty="0" err="1">
                <a:solidFill>
                  <a:srgbClr val="212529"/>
                </a:solidFill>
                <a:effectLst/>
                <a:latin typeface="Arial" panose="020B0604020202020204" pitchFamily="34" charset="0"/>
                <a:cs typeface="Arial" panose="020B0604020202020204" pitchFamily="34" charset="0"/>
              </a:rPr>
              <a:t>Karban</a:t>
            </a:r>
            <a:r>
              <a:rPr lang="tr-TR" sz="1200" b="1" i="0" dirty="0">
                <a:solidFill>
                  <a:srgbClr val="212529"/>
                </a:solidFill>
                <a:effectLst/>
                <a:latin typeface="Arial" panose="020B0604020202020204" pitchFamily="34" charset="0"/>
                <a:cs typeface="Arial" panose="020B0604020202020204" pitchFamily="34" charset="0"/>
              </a:rPr>
              <a:t> </a:t>
            </a:r>
            <a:r>
              <a:rPr lang="en-US" sz="1200" b="0" i="0" dirty="0">
                <a:solidFill>
                  <a:srgbClr val="212529"/>
                </a:solidFill>
                <a:effectLst/>
                <a:latin typeface="Arial" panose="020B0604020202020204" pitchFamily="34" charset="0"/>
                <a:cs typeface="Arial" panose="020B0604020202020204" pitchFamily="34" charset="0"/>
              </a:rPr>
              <a:t>is a visual framework used to implement agile and shows </a:t>
            </a:r>
            <a:r>
              <a:rPr lang="en-US" sz="1200" b="1" i="0" dirty="0">
                <a:solidFill>
                  <a:srgbClr val="212529"/>
                </a:solidFill>
                <a:effectLst/>
                <a:latin typeface="Arial" panose="020B0604020202020204" pitchFamily="34" charset="0"/>
                <a:cs typeface="Arial" panose="020B0604020202020204" pitchFamily="34" charset="0"/>
              </a:rPr>
              <a:t>what to produce</a:t>
            </a:r>
            <a:r>
              <a:rPr lang="en-US" sz="1200" b="0" i="0" dirty="0">
                <a:solidFill>
                  <a:srgbClr val="212529"/>
                </a:solidFill>
                <a:effectLst/>
                <a:latin typeface="Arial" panose="020B0604020202020204" pitchFamily="34" charset="0"/>
                <a:cs typeface="Arial" panose="020B0604020202020204" pitchFamily="34" charset="0"/>
              </a:rPr>
              <a:t>, </a:t>
            </a:r>
            <a:r>
              <a:rPr lang="en-US" sz="1200" b="1" i="0" dirty="0">
                <a:solidFill>
                  <a:srgbClr val="212529"/>
                </a:solidFill>
                <a:effectLst/>
                <a:latin typeface="Arial" panose="020B0604020202020204" pitchFamily="34" charset="0"/>
                <a:cs typeface="Arial" panose="020B0604020202020204" pitchFamily="34" charset="0"/>
              </a:rPr>
              <a:t>when to produce it</a:t>
            </a:r>
            <a:r>
              <a:rPr lang="en-US" sz="1200" b="0" i="0" dirty="0">
                <a:solidFill>
                  <a:srgbClr val="212529"/>
                </a:solidFill>
                <a:effectLst/>
                <a:latin typeface="Arial" panose="020B0604020202020204" pitchFamily="34" charset="0"/>
                <a:cs typeface="Arial" panose="020B0604020202020204" pitchFamily="34" charset="0"/>
              </a:rPr>
              <a:t>, and </a:t>
            </a:r>
            <a:r>
              <a:rPr lang="en-US" sz="1200" b="1" i="0" dirty="0">
                <a:solidFill>
                  <a:srgbClr val="212529"/>
                </a:solidFill>
                <a:effectLst/>
                <a:latin typeface="Arial" panose="020B0604020202020204" pitchFamily="34" charset="0"/>
                <a:cs typeface="Arial" panose="020B0604020202020204" pitchFamily="34" charset="0"/>
              </a:rPr>
              <a:t>how much to produce</a:t>
            </a:r>
            <a:r>
              <a:rPr lang="en-US" sz="1200" b="0" i="0" dirty="0">
                <a:solidFill>
                  <a:srgbClr val="212529"/>
                </a:solidFill>
                <a:effectLst/>
                <a:latin typeface="Arial" panose="020B0604020202020204" pitchFamily="34" charset="0"/>
                <a:cs typeface="Arial" panose="020B0604020202020204" pitchFamily="34" charset="0"/>
              </a:rPr>
              <a:t>.</a:t>
            </a:r>
            <a:endParaRPr lang="tr-TR" sz="1200" b="0" i="0" dirty="0">
              <a:solidFill>
                <a:srgbClr val="212529"/>
              </a:solidFill>
              <a:effectLst/>
              <a:latin typeface="Arial" panose="020B0604020202020204" pitchFamily="34" charset="0"/>
              <a:cs typeface="Arial" panose="020B0604020202020204" pitchFamily="34" charset="0"/>
            </a:endParaRPr>
          </a:p>
          <a:p>
            <a:endParaRPr lang="tr-TR" sz="1200" dirty="0">
              <a:solidFill>
                <a:srgbClr val="212529"/>
              </a:solidFill>
              <a:latin typeface="Arial" panose="020B0604020202020204" pitchFamily="34" charset="0"/>
              <a:cs typeface="Arial" panose="020B0604020202020204" pitchFamily="34" charset="0"/>
            </a:endParaRPr>
          </a:p>
          <a:p>
            <a:r>
              <a:rPr lang="tr-TR" sz="1200" b="1" i="0" dirty="0" err="1">
                <a:solidFill>
                  <a:srgbClr val="212529"/>
                </a:solidFill>
                <a:effectLst/>
                <a:latin typeface="Arial" panose="020B0604020202020204" pitchFamily="34" charset="0"/>
                <a:cs typeface="Arial" panose="020B0604020202020204" pitchFamily="34" charset="0"/>
              </a:rPr>
              <a:t>Karban</a:t>
            </a:r>
            <a:r>
              <a:rPr lang="tr-TR" sz="1200" b="1" i="0" dirty="0">
                <a:solidFill>
                  <a:srgbClr val="212529"/>
                </a:solidFill>
                <a:effectLst/>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focuses on </a:t>
            </a:r>
            <a:r>
              <a:rPr lang="en-US" sz="1200" b="1" dirty="0">
                <a:latin typeface="Arial" panose="020B0604020202020204" pitchFamily="34" charset="0"/>
                <a:cs typeface="Arial" panose="020B0604020202020204" pitchFamily="34" charset="0"/>
              </a:rPr>
              <a:t>visualizing the workflow process</a:t>
            </a:r>
            <a:r>
              <a:rPr lang="en-US" sz="1200" dirty="0">
                <a:latin typeface="Arial" panose="020B0604020202020204" pitchFamily="34" charset="0"/>
                <a:cs typeface="Arial" panose="020B0604020202020204" pitchFamily="34" charset="0"/>
              </a:rPr>
              <a:t>. The primary goal of </a:t>
            </a:r>
            <a:r>
              <a:rPr lang="en-US" sz="1200" dirty="0" err="1">
                <a:latin typeface="Arial" panose="020B0604020202020204" pitchFamily="34" charset="0"/>
                <a:cs typeface="Arial" panose="020B0604020202020204" pitchFamily="34" charset="0"/>
              </a:rPr>
              <a:t>kanban</a:t>
            </a:r>
            <a:r>
              <a:rPr lang="en-US" sz="1200" dirty="0">
                <a:latin typeface="Arial" panose="020B0604020202020204" pitchFamily="34" charset="0"/>
                <a:cs typeface="Arial" panose="020B0604020202020204" pitchFamily="34" charset="0"/>
              </a:rPr>
              <a:t> is to identify potential flaws in the process and to correct them to ensure that works progress at the desired pace.</a:t>
            </a:r>
            <a:endParaRPr lang="tr-TR" sz="1200" dirty="0">
              <a:latin typeface="Arial" panose="020B0604020202020204" pitchFamily="34" charset="0"/>
              <a:cs typeface="Arial" panose="020B0604020202020204" pitchFamily="34" charset="0"/>
            </a:endParaRP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1940-Toyota</a:t>
            </a:r>
          </a:p>
        </p:txBody>
      </p:sp>
      <p:sp>
        <p:nvSpPr>
          <p:cNvPr id="11" name="Dikdörtgen 10">
            <a:extLst>
              <a:ext uri="{FF2B5EF4-FFF2-40B4-BE49-F238E27FC236}">
                <a16:creationId xmlns:a16="http://schemas.microsoft.com/office/drawing/2014/main" id="{69982944-F9B3-4BF3-9D6D-D936ECE31DF8}"/>
              </a:ext>
            </a:extLst>
          </p:cNvPr>
          <p:cNvSpPr/>
          <p:nvPr/>
        </p:nvSpPr>
        <p:spPr>
          <a:xfrm>
            <a:off x="499662" y="2248991"/>
            <a:ext cx="5423618" cy="646331"/>
          </a:xfrm>
          <a:prstGeom prst="rect">
            <a:avLst/>
          </a:prstGeom>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A Kanban is like a flash card carrying all the information about the current status of your work and the work required to be done on the product at each stage of the software development process.</a:t>
            </a:r>
            <a:endParaRPr lang="tr-TR" sz="1200" dirty="0">
              <a:solidFill>
                <a:srgbClr val="212529"/>
              </a:solidFill>
              <a:latin typeface="Arial" panose="020B0604020202020204" pitchFamily="34" charset="0"/>
              <a:cs typeface="Arial" panose="020B0604020202020204" pitchFamily="34" charset="0"/>
            </a:endParaRPr>
          </a:p>
        </p:txBody>
      </p:sp>
      <p:sp>
        <p:nvSpPr>
          <p:cNvPr id="16" name="Dikdörtgen 15">
            <a:extLst>
              <a:ext uri="{FF2B5EF4-FFF2-40B4-BE49-F238E27FC236}">
                <a16:creationId xmlns:a16="http://schemas.microsoft.com/office/drawing/2014/main" id="{C7DF72CA-0364-4219-86E2-005BAD534A41}"/>
              </a:ext>
            </a:extLst>
          </p:cNvPr>
          <p:cNvSpPr/>
          <p:nvPr/>
        </p:nvSpPr>
        <p:spPr>
          <a:xfrm>
            <a:off x="427160" y="3183880"/>
            <a:ext cx="6096000" cy="2954655"/>
          </a:xfrm>
          <a:prstGeom prst="rect">
            <a:avLst/>
          </a:prstGeom>
        </p:spPr>
        <p:txBody>
          <a:bodyPr wrap="square">
            <a:spAutoFit/>
          </a:bodyPr>
          <a:lstStyle/>
          <a:p>
            <a:pPr>
              <a:spcAft>
                <a:spcPts val="600"/>
              </a:spcAft>
            </a:pPr>
            <a:r>
              <a:rPr lang="en-US" sz="1200" b="1" dirty="0">
                <a:solidFill>
                  <a:srgbClr val="212529"/>
                </a:solidFill>
                <a:latin typeface="Arial" panose="020B0604020202020204" pitchFamily="34" charset="0"/>
                <a:cs typeface="Arial" panose="020B0604020202020204" pitchFamily="34" charset="0"/>
              </a:rPr>
              <a:t>FUNDAMENTAL DIFFERENCES BETWEEN THE TWO METHODS.</a:t>
            </a:r>
            <a:endParaRPr lang="tr-TR" sz="1200" b="1" dirty="0">
              <a:solidFill>
                <a:srgbClr val="212529"/>
              </a:solidFill>
              <a:latin typeface="Arial" panose="020B0604020202020204" pitchFamily="34" charset="0"/>
              <a:cs typeface="Arial" panose="020B0604020202020204" pitchFamily="34" charset="0"/>
            </a:endParaRPr>
          </a:p>
          <a:p>
            <a:pPr marL="22225" indent="-22225">
              <a:spcAft>
                <a:spcPts val="600"/>
              </a:spcAft>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There are no certain time limits in </a:t>
            </a:r>
            <a:r>
              <a:rPr lang="en-US" sz="1200" dirty="0" err="1">
                <a:solidFill>
                  <a:srgbClr val="212529"/>
                </a:solidFill>
                <a:latin typeface="Arial" panose="020B0604020202020204" pitchFamily="34" charset="0"/>
                <a:cs typeface="Arial" panose="020B0604020202020204" pitchFamily="34" charset="0"/>
              </a:rPr>
              <a:t>kanban</a:t>
            </a:r>
            <a:r>
              <a:rPr lang="en-US" sz="1200" dirty="0">
                <a:solidFill>
                  <a:srgbClr val="212529"/>
                </a:solidFill>
                <a:latin typeface="Arial" panose="020B0604020202020204" pitchFamily="34" charset="0"/>
                <a:cs typeface="Arial" panose="020B0604020202020204" pitchFamily="34" charset="0"/>
              </a:rPr>
              <a:t> while sprints in scrum have a start and end dates,</a:t>
            </a:r>
          </a:p>
          <a:p>
            <a:pPr marL="22225" indent="-22225">
              <a:spcAft>
                <a:spcPts val="600"/>
              </a:spcAft>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While there are rigid deadlines for the tasks on the scrum board, </a:t>
            </a:r>
            <a:r>
              <a:rPr lang="en-US" sz="1200" dirty="0" err="1">
                <a:solidFill>
                  <a:srgbClr val="212529"/>
                </a:solidFill>
                <a:latin typeface="Arial" panose="020B0604020202020204" pitchFamily="34" charset="0"/>
                <a:cs typeface="Arial" panose="020B0604020202020204" pitchFamily="34" charset="0"/>
              </a:rPr>
              <a:t>kanban</a:t>
            </a:r>
            <a:r>
              <a:rPr lang="en-US" sz="1200" dirty="0">
                <a:solidFill>
                  <a:srgbClr val="212529"/>
                </a:solidFill>
                <a:latin typeface="Arial" panose="020B0604020202020204" pitchFamily="34" charset="0"/>
                <a:cs typeface="Arial" panose="020B0604020202020204" pitchFamily="34" charset="0"/>
              </a:rPr>
              <a:t> is more flexible in this regard,</a:t>
            </a:r>
          </a:p>
          <a:p>
            <a:pPr marL="22225" indent="-22225">
              <a:spcAft>
                <a:spcPts val="600"/>
              </a:spcAft>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In contrast to designated roles in a scrum project like product owner, scrum master, and development team, there are no certain roles in </a:t>
            </a:r>
            <a:r>
              <a:rPr lang="en-US" sz="1200" dirty="0" err="1">
                <a:solidFill>
                  <a:srgbClr val="212529"/>
                </a:solidFill>
                <a:latin typeface="Arial" panose="020B0604020202020204" pitchFamily="34" charset="0"/>
                <a:cs typeface="Arial" panose="020B0604020202020204" pitchFamily="34" charset="0"/>
              </a:rPr>
              <a:t>kanban</a:t>
            </a:r>
            <a:r>
              <a:rPr lang="en-US" sz="1200" dirty="0">
                <a:solidFill>
                  <a:srgbClr val="212529"/>
                </a:solidFill>
                <a:latin typeface="Arial" panose="020B0604020202020204" pitchFamily="34" charset="0"/>
                <a:cs typeface="Arial" panose="020B0604020202020204" pitchFamily="34" charset="0"/>
              </a:rPr>
              <a:t>,</a:t>
            </a:r>
          </a:p>
          <a:p>
            <a:pPr marL="22225" indent="-22225">
              <a:spcAft>
                <a:spcPts val="600"/>
              </a:spcAft>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The team rearranges the scrum board after each sprint while the same </a:t>
            </a:r>
            <a:r>
              <a:rPr lang="en-US" sz="1200" dirty="0" err="1">
                <a:solidFill>
                  <a:srgbClr val="212529"/>
                </a:solidFill>
                <a:latin typeface="Arial" panose="020B0604020202020204" pitchFamily="34" charset="0"/>
                <a:cs typeface="Arial" panose="020B0604020202020204" pitchFamily="34" charset="0"/>
              </a:rPr>
              <a:t>kanban</a:t>
            </a:r>
            <a:r>
              <a:rPr lang="en-US" sz="1200" dirty="0">
                <a:solidFill>
                  <a:srgbClr val="212529"/>
                </a:solidFill>
                <a:latin typeface="Arial" panose="020B0604020202020204" pitchFamily="34" charset="0"/>
                <a:cs typeface="Arial" panose="020B0604020202020204" pitchFamily="34" charset="0"/>
              </a:rPr>
              <a:t> board is used throughout the project.</a:t>
            </a:r>
            <a:endParaRPr lang="tr-TR" sz="1200" dirty="0">
              <a:solidFill>
                <a:srgbClr val="212529"/>
              </a:solidFill>
              <a:latin typeface="Arial" panose="020B0604020202020204" pitchFamily="34" charset="0"/>
              <a:cs typeface="Arial" panose="020B0604020202020204" pitchFamily="34" charset="0"/>
            </a:endParaRPr>
          </a:p>
          <a:p>
            <a:pPr marL="22225" indent="-22225">
              <a:spcAft>
                <a:spcPts val="600"/>
              </a:spcAft>
              <a:buFont typeface="Arial" panose="020B0604020202020204" pitchFamily="34" charset="0"/>
              <a:buChar char="•"/>
            </a:pPr>
            <a:endParaRPr lang="tr-TR" sz="1200" dirty="0">
              <a:solidFill>
                <a:srgbClr val="212529"/>
              </a:solidFill>
              <a:latin typeface="Arial" panose="020B0604020202020204" pitchFamily="34" charset="0"/>
              <a:cs typeface="Arial" panose="020B0604020202020204" pitchFamily="34" charset="0"/>
            </a:endParaRPr>
          </a:p>
          <a:p>
            <a:pPr>
              <a:spcAft>
                <a:spcPts val="600"/>
              </a:spcAft>
            </a:pPr>
            <a:r>
              <a:rPr lang="tr-TR" sz="1200" dirty="0">
                <a:solidFill>
                  <a:srgbClr val="212529"/>
                </a:solidFill>
                <a:latin typeface="Arial" panose="020B0604020202020204" pitchFamily="34" charset="0"/>
                <a:cs typeface="Arial" panose="020B0604020202020204" pitchFamily="34" charset="0"/>
              </a:rPr>
              <a:t>*****</a:t>
            </a:r>
            <a:r>
              <a:rPr lang="en-US" sz="1200" dirty="0">
                <a:solidFill>
                  <a:srgbClr val="212529"/>
                </a:solidFill>
                <a:latin typeface="Arial" panose="020B0604020202020204" pitchFamily="34" charset="0"/>
                <a:cs typeface="Arial" panose="020B0604020202020204" pitchFamily="34" charset="0"/>
              </a:rPr>
              <a:t>Scrum is a better choice when you need a more prominent process. However, if you want improvement in running the process without much changes in the whole scenario, you should use Kanban.</a:t>
            </a:r>
          </a:p>
        </p:txBody>
      </p:sp>
      <p:pic>
        <p:nvPicPr>
          <p:cNvPr id="18" name="Resim 17">
            <a:extLst>
              <a:ext uri="{FF2B5EF4-FFF2-40B4-BE49-F238E27FC236}">
                <a16:creationId xmlns:a16="http://schemas.microsoft.com/office/drawing/2014/main" id="{785A4FD9-D7A7-4A70-9B4D-76A9FF3C1CE7}"/>
              </a:ext>
            </a:extLst>
          </p:cNvPr>
          <p:cNvPicPr>
            <a:picLocks noChangeAspect="1"/>
          </p:cNvPicPr>
          <p:nvPr/>
        </p:nvPicPr>
        <p:blipFill>
          <a:blip r:embed="rId2"/>
          <a:stretch>
            <a:fillRect/>
          </a:stretch>
        </p:blipFill>
        <p:spPr>
          <a:xfrm>
            <a:off x="6760136" y="420205"/>
            <a:ext cx="4640486" cy="2031324"/>
          </a:xfrm>
          <a:prstGeom prst="rect">
            <a:avLst/>
          </a:prstGeom>
        </p:spPr>
      </p:pic>
      <p:sp>
        <p:nvSpPr>
          <p:cNvPr id="19" name="Dikdörtgen 18">
            <a:extLst>
              <a:ext uri="{FF2B5EF4-FFF2-40B4-BE49-F238E27FC236}">
                <a16:creationId xmlns:a16="http://schemas.microsoft.com/office/drawing/2014/main" id="{759FF21D-C2C9-4C04-A544-EA4E78E0E342}"/>
              </a:ext>
            </a:extLst>
          </p:cNvPr>
          <p:cNvSpPr/>
          <p:nvPr/>
        </p:nvSpPr>
        <p:spPr>
          <a:xfrm>
            <a:off x="7742207" y="2451529"/>
            <a:ext cx="3809713" cy="1169551"/>
          </a:xfrm>
          <a:prstGeom prst="rect">
            <a:avLst/>
          </a:prstGeom>
        </p:spPr>
        <p:txBody>
          <a:bodyPr wrap="square">
            <a:spAutoFit/>
          </a:bodyPr>
          <a:lstStyle/>
          <a:p>
            <a:r>
              <a:rPr lang="en-US" sz="1400" b="0" i="0" dirty="0">
                <a:solidFill>
                  <a:srgbClr val="212529"/>
                </a:solidFill>
                <a:effectLst/>
                <a:latin typeface="Arial" panose="020B0604020202020204" pitchFamily="34" charset="0"/>
                <a:cs typeface="Arial" panose="020B0604020202020204" pitchFamily="34" charset="0"/>
              </a:rPr>
              <a:t>There are three main components of a </a:t>
            </a:r>
            <a:r>
              <a:rPr lang="en-US" sz="1400" b="0" i="0" dirty="0" err="1">
                <a:solidFill>
                  <a:srgbClr val="212529"/>
                </a:solidFill>
                <a:effectLst/>
                <a:latin typeface="Arial" panose="020B0604020202020204" pitchFamily="34" charset="0"/>
                <a:cs typeface="Arial" panose="020B0604020202020204" pitchFamily="34" charset="0"/>
              </a:rPr>
              <a:t>kanban</a:t>
            </a:r>
            <a:r>
              <a:rPr lang="en-US" sz="1400" b="0" i="0" dirty="0">
                <a:solidFill>
                  <a:srgbClr val="212529"/>
                </a:solidFill>
                <a:effectLst/>
                <a:latin typeface="Arial" panose="020B0604020202020204" pitchFamily="34" charset="0"/>
                <a:cs typeface="Arial" panose="020B0604020202020204" pitchFamily="34" charset="0"/>
              </a:rPr>
              <a:t> board: </a:t>
            </a:r>
            <a:endParaRPr lang="tr-TR" sz="1400" b="0" i="0" dirty="0">
              <a:solidFill>
                <a:srgbClr val="212529"/>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b="1" i="0" dirty="0">
                <a:solidFill>
                  <a:srgbClr val="212529"/>
                </a:solidFill>
                <a:effectLst/>
                <a:latin typeface="Arial" panose="020B0604020202020204" pitchFamily="34" charset="0"/>
                <a:cs typeface="Arial" panose="020B0604020202020204" pitchFamily="34" charset="0"/>
              </a:rPr>
              <a:t>visual signals</a:t>
            </a:r>
            <a:r>
              <a:rPr lang="en-US" sz="1400" b="0" i="0" dirty="0">
                <a:solidFill>
                  <a:srgbClr val="212529"/>
                </a:solidFill>
                <a:effectLst/>
                <a:latin typeface="Arial" panose="020B0604020202020204" pitchFamily="34" charset="0"/>
                <a:cs typeface="Arial" panose="020B0604020202020204" pitchFamily="34" charset="0"/>
              </a:rPr>
              <a:t>, </a:t>
            </a:r>
            <a:endParaRPr lang="tr-TR" sz="1400" b="0" i="0" dirty="0">
              <a:solidFill>
                <a:srgbClr val="212529"/>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b="1" i="0" dirty="0">
                <a:solidFill>
                  <a:srgbClr val="212529"/>
                </a:solidFill>
                <a:effectLst/>
                <a:latin typeface="Arial" panose="020B0604020202020204" pitchFamily="34" charset="0"/>
                <a:cs typeface="Arial" panose="020B0604020202020204" pitchFamily="34" charset="0"/>
              </a:rPr>
              <a:t>columns</a:t>
            </a:r>
            <a:r>
              <a:rPr lang="en-US" sz="1400" b="0" i="0" dirty="0">
                <a:solidFill>
                  <a:srgbClr val="212529"/>
                </a:solidFill>
                <a:effectLst/>
                <a:latin typeface="Arial" panose="020B0604020202020204" pitchFamily="34" charset="0"/>
                <a:cs typeface="Arial" panose="020B0604020202020204" pitchFamily="34" charset="0"/>
              </a:rPr>
              <a:t> </a:t>
            </a:r>
            <a:endParaRPr lang="tr-TR" sz="1400" b="0" i="0" dirty="0">
              <a:solidFill>
                <a:srgbClr val="212529"/>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b="1" i="0" dirty="0">
                <a:solidFill>
                  <a:srgbClr val="212529"/>
                </a:solidFill>
                <a:effectLst/>
                <a:latin typeface="Arial" panose="020B0604020202020204" pitchFamily="34" charset="0"/>
                <a:cs typeface="Arial" panose="020B0604020202020204" pitchFamily="34" charset="0"/>
              </a:rPr>
              <a:t>work-in-progress limits (WIP)</a:t>
            </a:r>
            <a:r>
              <a:rPr lang="en-US" sz="1400" b="0" i="0" dirty="0">
                <a:solidFill>
                  <a:srgbClr val="212529"/>
                </a:solidFill>
                <a:effectLst/>
                <a:latin typeface="Arial" panose="020B0604020202020204" pitchFamily="34" charset="0"/>
                <a:cs typeface="Arial" panose="020B0604020202020204" pitchFamily="34" charset="0"/>
              </a:rPr>
              <a:t>.</a:t>
            </a:r>
            <a:endParaRPr lang="tr-TR" sz="1400" dirty="0">
              <a:latin typeface="Arial" panose="020B0604020202020204" pitchFamily="34" charset="0"/>
              <a:cs typeface="Arial" panose="020B0604020202020204" pitchFamily="34" charset="0"/>
            </a:endParaRPr>
          </a:p>
        </p:txBody>
      </p:sp>
      <p:sp>
        <p:nvSpPr>
          <p:cNvPr id="12" name="Dikdörtgen 11">
            <a:extLst>
              <a:ext uri="{FF2B5EF4-FFF2-40B4-BE49-F238E27FC236}">
                <a16:creationId xmlns:a16="http://schemas.microsoft.com/office/drawing/2014/main" id="{5B9F52B2-8C72-438E-B6DC-6A6E9CB95C90}"/>
              </a:ext>
            </a:extLst>
          </p:cNvPr>
          <p:cNvSpPr/>
          <p:nvPr/>
        </p:nvSpPr>
        <p:spPr>
          <a:xfrm>
            <a:off x="10515600" y="601714"/>
            <a:ext cx="1330960" cy="461665"/>
          </a:xfrm>
          <a:prstGeom prst="rect">
            <a:avLst/>
          </a:prstGeom>
          <a:solidFill>
            <a:schemeClr val="bg1"/>
          </a:solidFill>
        </p:spPr>
        <p:txBody>
          <a:bodyPr wrap="square">
            <a:spAutoFit/>
          </a:bodyPr>
          <a:lstStyle/>
          <a:p>
            <a:r>
              <a:rPr lang="tr-TR" sz="1200" b="1" i="0" dirty="0" err="1">
                <a:effectLst/>
                <a:latin typeface="Poppins"/>
              </a:rPr>
              <a:t>Work-In-progress</a:t>
            </a:r>
            <a:endParaRPr lang="tr-TR" sz="1200" b="1" i="0" dirty="0">
              <a:effectLst/>
              <a:latin typeface="Poppins"/>
            </a:endParaRPr>
          </a:p>
          <a:p>
            <a:r>
              <a:rPr lang="tr-TR" sz="1200" b="1" i="0" dirty="0">
                <a:effectLst/>
                <a:latin typeface="Poppins"/>
              </a:rPr>
              <a:t>(WIP) </a:t>
            </a:r>
            <a:r>
              <a:rPr lang="tr-TR" sz="1200" b="1" i="0" dirty="0" err="1">
                <a:effectLst/>
                <a:latin typeface="Poppins"/>
              </a:rPr>
              <a:t>Limits</a:t>
            </a:r>
            <a:r>
              <a:rPr lang="tr-TR" sz="1200" b="1" i="0" dirty="0">
                <a:effectLst/>
                <a:latin typeface="Poppins"/>
              </a:rPr>
              <a:t> </a:t>
            </a:r>
            <a:endParaRPr lang="tr-TR" sz="1200" b="1" dirty="0"/>
          </a:p>
        </p:txBody>
      </p:sp>
    </p:spTree>
    <p:extLst>
      <p:ext uri="{BB962C8B-B14F-4D97-AF65-F5344CB8AC3E}">
        <p14:creationId xmlns:p14="http://schemas.microsoft.com/office/powerpoint/2010/main" val="385786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2715F53-EFEC-4AF2-82D7-CC69952AF8CD}"/>
              </a:ext>
            </a:extLst>
          </p:cNvPr>
          <p:cNvPicPr>
            <a:picLocks noChangeAspect="1"/>
          </p:cNvPicPr>
          <p:nvPr/>
        </p:nvPicPr>
        <p:blipFill>
          <a:blip r:embed="rId2"/>
          <a:stretch>
            <a:fillRect/>
          </a:stretch>
        </p:blipFill>
        <p:spPr>
          <a:xfrm>
            <a:off x="2976880" y="10855"/>
            <a:ext cx="6238240" cy="6847145"/>
          </a:xfrm>
          <a:prstGeom prst="rect">
            <a:avLst/>
          </a:prstGeom>
        </p:spPr>
      </p:pic>
      <p:sp>
        <p:nvSpPr>
          <p:cNvPr id="6" name="Dikdörtgen 5">
            <a:extLst>
              <a:ext uri="{FF2B5EF4-FFF2-40B4-BE49-F238E27FC236}">
                <a16:creationId xmlns:a16="http://schemas.microsoft.com/office/drawing/2014/main" id="{2B027F08-4AAD-464B-B409-0436DDF1CE4B}"/>
              </a:ext>
            </a:extLst>
          </p:cNvPr>
          <p:cNvSpPr/>
          <p:nvPr/>
        </p:nvSpPr>
        <p:spPr>
          <a:xfrm>
            <a:off x="0" y="10855"/>
            <a:ext cx="2976880" cy="2308324"/>
          </a:xfrm>
          <a:prstGeom prst="rect">
            <a:avLst/>
          </a:prstGeom>
        </p:spPr>
        <p:txBody>
          <a:bodyPr wrap="square">
            <a:spAutoFit/>
          </a:bodyPr>
          <a:lstStyle/>
          <a:p>
            <a:r>
              <a:rPr lang="en-US" b="0" i="0" dirty="0">
                <a:solidFill>
                  <a:srgbClr val="212529"/>
                </a:solidFill>
                <a:effectLst/>
                <a:latin typeface="Formular"/>
              </a:rPr>
              <a:t>Do not make instant changes to the existing setup or process. Kanban must be directly applied to the existing workflow. Necessary changes should be made slowly and gradually, so, the team feels comfortable.</a:t>
            </a:r>
            <a:endParaRPr lang="tr-TR" dirty="0"/>
          </a:p>
        </p:txBody>
      </p:sp>
      <p:sp>
        <p:nvSpPr>
          <p:cNvPr id="7" name="Dikdörtgen 6">
            <a:extLst>
              <a:ext uri="{FF2B5EF4-FFF2-40B4-BE49-F238E27FC236}">
                <a16:creationId xmlns:a16="http://schemas.microsoft.com/office/drawing/2014/main" id="{BEF26CAD-9AC8-4E70-866E-4719F6261DAA}"/>
              </a:ext>
            </a:extLst>
          </p:cNvPr>
          <p:cNvSpPr/>
          <p:nvPr/>
        </p:nvSpPr>
        <p:spPr>
          <a:xfrm>
            <a:off x="9215120" y="-22384"/>
            <a:ext cx="2976880" cy="2585323"/>
          </a:xfrm>
          <a:prstGeom prst="rect">
            <a:avLst/>
          </a:prstGeom>
        </p:spPr>
        <p:txBody>
          <a:bodyPr wrap="square">
            <a:spAutoFit/>
          </a:bodyPr>
          <a:lstStyle/>
          <a:p>
            <a:r>
              <a:rPr lang="en-US" b="1" i="0" dirty="0">
                <a:solidFill>
                  <a:srgbClr val="212529"/>
                </a:solidFill>
                <a:effectLst/>
                <a:latin typeface="Formular"/>
              </a:rPr>
              <a:t>Agree to pursue incremental, evolutionary change:</a:t>
            </a:r>
            <a:r>
              <a:rPr lang="en-US" b="0" i="0" dirty="0">
                <a:solidFill>
                  <a:srgbClr val="212529"/>
                </a:solidFill>
                <a:effectLst/>
                <a:latin typeface="Formular"/>
              </a:rPr>
              <a:t> Make minor incremental changes rather than major changes that might lead to resistance within the team.</a:t>
            </a:r>
          </a:p>
          <a:p>
            <a:r>
              <a:rPr lang="en-US" b="1" i="0" dirty="0">
                <a:solidFill>
                  <a:srgbClr val="212529"/>
                </a:solidFill>
                <a:effectLst/>
                <a:latin typeface="Formular"/>
              </a:rPr>
              <a:t>Initially, respect current roles, responsibilities, and job-titles:</a:t>
            </a:r>
            <a:r>
              <a:rPr lang="en-US" b="0" i="0" dirty="0">
                <a:solidFill>
                  <a:srgbClr val="212529"/>
                </a:solidFill>
                <a:effectLst/>
                <a:latin typeface="Formular"/>
              </a:rPr>
              <a:t> You do not need to</a:t>
            </a:r>
          </a:p>
        </p:txBody>
      </p:sp>
      <p:sp>
        <p:nvSpPr>
          <p:cNvPr id="8" name="Dikdörtgen 7">
            <a:extLst>
              <a:ext uri="{FF2B5EF4-FFF2-40B4-BE49-F238E27FC236}">
                <a16:creationId xmlns:a16="http://schemas.microsoft.com/office/drawing/2014/main" id="{96413F1B-C3F6-4771-9287-9177A3086768}"/>
              </a:ext>
            </a:extLst>
          </p:cNvPr>
          <p:cNvSpPr/>
          <p:nvPr/>
        </p:nvSpPr>
        <p:spPr>
          <a:xfrm>
            <a:off x="9144000" y="3429000"/>
            <a:ext cx="2976880" cy="2585323"/>
          </a:xfrm>
          <a:prstGeom prst="rect">
            <a:avLst/>
          </a:prstGeom>
        </p:spPr>
        <p:txBody>
          <a:bodyPr wrap="square">
            <a:spAutoFit/>
          </a:bodyPr>
          <a:lstStyle/>
          <a:p>
            <a:r>
              <a:rPr lang="en-US" b="1" i="0" dirty="0">
                <a:solidFill>
                  <a:srgbClr val="212529"/>
                </a:solidFill>
                <a:effectLst/>
                <a:latin typeface="Formular"/>
              </a:rPr>
              <a:t>Encourage acts of leadership at all levels:</a:t>
            </a:r>
            <a:r>
              <a:rPr lang="en-US" b="0" i="0" dirty="0">
                <a:solidFill>
                  <a:srgbClr val="212529"/>
                </a:solidFill>
                <a:effectLst/>
                <a:latin typeface="Formular"/>
              </a:rPr>
              <a:t> Constant improvement at all levels of the organization is encouraged. It is desirable that all team members produce ideas, show leadership and contribute to continuous improvement.</a:t>
            </a:r>
            <a:endParaRPr lang="tr-TR" dirty="0"/>
          </a:p>
        </p:txBody>
      </p:sp>
      <p:sp>
        <p:nvSpPr>
          <p:cNvPr id="9" name="Dikdörtgen 8">
            <a:extLst>
              <a:ext uri="{FF2B5EF4-FFF2-40B4-BE49-F238E27FC236}">
                <a16:creationId xmlns:a16="http://schemas.microsoft.com/office/drawing/2014/main" id="{3C0F38B8-5E47-41D4-AADE-8BAE68474AB1}"/>
              </a:ext>
            </a:extLst>
          </p:cNvPr>
          <p:cNvSpPr/>
          <p:nvPr/>
        </p:nvSpPr>
        <p:spPr>
          <a:xfrm>
            <a:off x="-71120" y="3313837"/>
            <a:ext cx="3048000" cy="3416320"/>
          </a:xfrm>
          <a:prstGeom prst="rect">
            <a:avLst/>
          </a:prstGeom>
        </p:spPr>
        <p:txBody>
          <a:bodyPr wrap="square">
            <a:spAutoFit/>
          </a:bodyPr>
          <a:lstStyle/>
          <a:p>
            <a:r>
              <a:rPr lang="en-US" b="1" i="0" dirty="0">
                <a:solidFill>
                  <a:srgbClr val="212529"/>
                </a:solidFill>
                <a:effectLst/>
                <a:latin typeface="Formular"/>
              </a:rPr>
              <a:t>Initially, respect current roles, responsibilities, and job-titles:</a:t>
            </a:r>
            <a:r>
              <a:rPr lang="en-US" b="0" i="0" dirty="0">
                <a:solidFill>
                  <a:srgbClr val="212529"/>
                </a:solidFill>
                <a:effectLst/>
                <a:latin typeface="Formular"/>
              </a:rPr>
              <a:t> You do not need to modify your existing roles and functions that perform well. The team will coordinate and implement the necessary changes to the roles and titles. These three principles help managers overcome the expected emotional resistance and fear of change.</a:t>
            </a:r>
            <a:endParaRPr lang="tr-TR" dirty="0"/>
          </a:p>
        </p:txBody>
      </p:sp>
    </p:spTree>
    <p:extLst>
      <p:ext uri="{BB962C8B-B14F-4D97-AF65-F5344CB8AC3E}">
        <p14:creationId xmlns:p14="http://schemas.microsoft.com/office/powerpoint/2010/main" val="350661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20C0D5C-E694-473E-9B93-E64CEE31F3CE}"/>
              </a:ext>
            </a:extLst>
          </p:cNvPr>
          <p:cNvPicPr>
            <a:picLocks noChangeAspect="1"/>
          </p:cNvPicPr>
          <p:nvPr/>
        </p:nvPicPr>
        <p:blipFill>
          <a:blip r:embed="rId2"/>
          <a:stretch>
            <a:fillRect/>
          </a:stretch>
        </p:blipFill>
        <p:spPr>
          <a:xfrm>
            <a:off x="3152775" y="1589677"/>
            <a:ext cx="5886450" cy="3781425"/>
          </a:xfrm>
          <a:prstGeom prst="rect">
            <a:avLst/>
          </a:prstGeom>
        </p:spPr>
      </p:pic>
      <p:sp>
        <p:nvSpPr>
          <p:cNvPr id="6" name="Dikdörtgen 5">
            <a:extLst>
              <a:ext uri="{FF2B5EF4-FFF2-40B4-BE49-F238E27FC236}">
                <a16:creationId xmlns:a16="http://schemas.microsoft.com/office/drawing/2014/main" id="{74E4F7BA-DA01-4882-8A22-A2087B6E9ED6}"/>
              </a:ext>
            </a:extLst>
          </p:cNvPr>
          <p:cNvSpPr/>
          <p:nvPr/>
        </p:nvSpPr>
        <p:spPr>
          <a:xfrm>
            <a:off x="71120" y="1371600"/>
            <a:ext cx="3152775" cy="1569660"/>
          </a:xfrm>
          <a:prstGeom prst="rect">
            <a:avLst/>
          </a:prstGeom>
        </p:spPr>
        <p:txBody>
          <a:bodyPr wrap="square">
            <a:spAutoFit/>
          </a:bodyPr>
          <a:lstStyle/>
          <a:p>
            <a:r>
              <a:rPr lang="tr-TR" sz="1200" b="1" i="0" dirty="0">
                <a:solidFill>
                  <a:srgbClr val="212529"/>
                </a:solidFill>
                <a:effectLst/>
                <a:latin typeface="Formular"/>
              </a:rPr>
              <a:t>1. </a:t>
            </a:r>
            <a:r>
              <a:rPr lang="en-US" sz="1200" b="1" i="0" dirty="0">
                <a:solidFill>
                  <a:srgbClr val="212529"/>
                </a:solidFill>
                <a:effectLst/>
                <a:latin typeface="Formular"/>
              </a:rPr>
              <a:t>Visualization</a:t>
            </a:r>
            <a:r>
              <a:rPr lang="en-US" sz="1200" b="0" i="0" dirty="0">
                <a:solidFill>
                  <a:srgbClr val="212529"/>
                </a:solidFill>
                <a:effectLst/>
                <a:latin typeface="Formular"/>
              </a:rPr>
              <a:t> is the first step to start with </a:t>
            </a:r>
            <a:r>
              <a:rPr lang="en-US" sz="1200" b="0" i="0" dirty="0" err="1">
                <a:solidFill>
                  <a:srgbClr val="212529"/>
                </a:solidFill>
                <a:effectLst/>
                <a:latin typeface="Formular"/>
              </a:rPr>
              <a:t>kanban</a:t>
            </a:r>
            <a:r>
              <a:rPr lang="en-US" sz="1200" b="0" i="0" dirty="0">
                <a:solidFill>
                  <a:srgbClr val="212529"/>
                </a:solidFill>
                <a:effectLst/>
                <a:latin typeface="Formular"/>
              </a:rPr>
              <a:t>. You need to visualize the current workflow on either a physical whiteboard or a digital Kanban board. This board can be simple or detailed depending on the complexity of the work. When you visualize the process, it can be seen what you and your team are currently doing.</a:t>
            </a:r>
            <a:endParaRPr lang="tr-TR" sz="1200" dirty="0"/>
          </a:p>
        </p:txBody>
      </p:sp>
      <p:sp>
        <p:nvSpPr>
          <p:cNvPr id="7" name="Dikdörtgen 6">
            <a:extLst>
              <a:ext uri="{FF2B5EF4-FFF2-40B4-BE49-F238E27FC236}">
                <a16:creationId xmlns:a16="http://schemas.microsoft.com/office/drawing/2014/main" id="{971F749D-FF1B-4BBF-8F74-F4520CBC8671}"/>
              </a:ext>
            </a:extLst>
          </p:cNvPr>
          <p:cNvSpPr/>
          <p:nvPr/>
        </p:nvSpPr>
        <p:spPr>
          <a:xfrm>
            <a:off x="3223895" y="132080"/>
            <a:ext cx="5462905" cy="1354217"/>
          </a:xfrm>
          <a:prstGeom prst="rect">
            <a:avLst/>
          </a:prstGeom>
        </p:spPr>
        <p:txBody>
          <a:bodyPr wrap="square">
            <a:spAutoFit/>
          </a:bodyPr>
          <a:lstStyle/>
          <a:p>
            <a:pPr>
              <a:spcAft>
                <a:spcPts val="600"/>
              </a:spcAft>
            </a:pPr>
            <a:r>
              <a:rPr lang="tr-TR" sz="1200" b="1" i="0" dirty="0">
                <a:solidFill>
                  <a:srgbClr val="212529"/>
                </a:solidFill>
                <a:effectLst/>
                <a:latin typeface="Formular"/>
              </a:rPr>
              <a:t>2. </a:t>
            </a:r>
            <a:r>
              <a:rPr lang="en-US" sz="1200" b="1" i="0" dirty="0">
                <a:solidFill>
                  <a:srgbClr val="212529"/>
                </a:solidFill>
                <a:effectLst/>
                <a:latin typeface="Formular"/>
              </a:rPr>
              <a:t>Limiting Work in Progress (WIP)</a:t>
            </a:r>
            <a:r>
              <a:rPr lang="en-US" sz="1200" b="0" i="0" dirty="0">
                <a:solidFill>
                  <a:srgbClr val="212529"/>
                </a:solidFill>
                <a:effectLst/>
                <a:latin typeface="Formular"/>
              </a:rPr>
              <a:t> is the second practice in the </a:t>
            </a:r>
            <a:r>
              <a:rPr lang="en-US" sz="1200" b="0" i="0" dirty="0" err="1">
                <a:solidFill>
                  <a:srgbClr val="212529"/>
                </a:solidFill>
                <a:effectLst/>
                <a:latin typeface="Formular"/>
              </a:rPr>
              <a:t>kanban</a:t>
            </a:r>
            <a:r>
              <a:rPr lang="en-US" sz="1200" b="0" i="0" dirty="0">
                <a:solidFill>
                  <a:srgbClr val="212529"/>
                </a:solidFill>
                <a:effectLst/>
                <a:latin typeface="Formular"/>
              </a:rPr>
              <a:t>. The maximum number of cards that can be in a column at any given time is called WIP limits. When you assign a limit to each column, your team doesn't work more than they can handle.</a:t>
            </a:r>
            <a:endParaRPr lang="tr-TR" sz="1200" b="0" i="0" dirty="0">
              <a:solidFill>
                <a:srgbClr val="212529"/>
              </a:solidFill>
              <a:effectLst/>
              <a:latin typeface="Formular"/>
            </a:endParaRPr>
          </a:p>
          <a:p>
            <a:pPr>
              <a:spcAft>
                <a:spcPts val="600"/>
              </a:spcAft>
            </a:pPr>
            <a:r>
              <a:rPr lang="en-US" sz="1200" dirty="0"/>
              <a:t>expect your </a:t>
            </a:r>
            <a:r>
              <a:rPr lang="en-US" sz="1200" b="1" dirty="0"/>
              <a:t>team to complete the current work first </a:t>
            </a:r>
            <a:r>
              <a:rPr lang="en-US" sz="1200" dirty="0"/>
              <a:t>before taking up a new one.</a:t>
            </a:r>
            <a:endParaRPr lang="tr-TR" sz="1200" dirty="0"/>
          </a:p>
          <a:p>
            <a:pPr>
              <a:spcAft>
                <a:spcPts val="600"/>
              </a:spcAft>
            </a:pPr>
            <a:r>
              <a:rPr lang="en-US" sz="1200" dirty="0"/>
              <a:t>WIP limit of </a:t>
            </a:r>
            <a:r>
              <a:rPr lang="en-US" sz="1200" b="1" dirty="0"/>
              <a:t>1 to 1.5 times </a:t>
            </a:r>
            <a:r>
              <a:rPr lang="en-US" sz="1200" dirty="0"/>
              <a:t>the number of people</a:t>
            </a:r>
            <a:endParaRPr lang="tr-TR" sz="1200" dirty="0"/>
          </a:p>
        </p:txBody>
      </p:sp>
      <p:sp>
        <p:nvSpPr>
          <p:cNvPr id="8" name="Dikdörtgen 7">
            <a:extLst>
              <a:ext uri="{FF2B5EF4-FFF2-40B4-BE49-F238E27FC236}">
                <a16:creationId xmlns:a16="http://schemas.microsoft.com/office/drawing/2014/main" id="{319CF254-B2E8-48EA-80D4-18B1C623C4E3}"/>
              </a:ext>
            </a:extLst>
          </p:cNvPr>
          <p:cNvSpPr/>
          <p:nvPr/>
        </p:nvSpPr>
        <p:spPr>
          <a:xfrm>
            <a:off x="9073832" y="1589677"/>
            <a:ext cx="3081655" cy="1461939"/>
          </a:xfrm>
          <a:prstGeom prst="rect">
            <a:avLst/>
          </a:prstGeom>
        </p:spPr>
        <p:txBody>
          <a:bodyPr wrap="square">
            <a:spAutoFit/>
          </a:bodyPr>
          <a:lstStyle/>
          <a:p>
            <a:pPr>
              <a:spcAft>
                <a:spcPts val="600"/>
              </a:spcAft>
            </a:pPr>
            <a:r>
              <a:rPr lang="tr-TR" sz="1200" b="1" dirty="0">
                <a:solidFill>
                  <a:srgbClr val="212529"/>
                </a:solidFill>
                <a:latin typeface="Formular"/>
              </a:rPr>
              <a:t>3. </a:t>
            </a:r>
            <a:r>
              <a:rPr lang="tr-TR" sz="1200" b="1" dirty="0" err="1"/>
              <a:t>Managing</a:t>
            </a:r>
            <a:r>
              <a:rPr lang="tr-TR" sz="1200" b="1" dirty="0"/>
              <a:t> </a:t>
            </a:r>
            <a:r>
              <a:rPr lang="tr-TR" sz="1200" b="1" dirty="0" err="1"/>
              <a:t>Flow</a:t>
            </a:r>
            <a:endParaRPr lang="tr-TR" sz="1200" b="1" dirty="0">
              <a:solidFill>
                <a:srgbClr val="212529"/>
              </a:solidFill>
              <a:latin typeface="Formular"/>
            </a:endParaRPr>
          </a:p>
          <a:p>
            <a:pPr>
              <a:spcAft>
                <a:spcPts val="600"/>
              </a:spcAft>
            </a:pPr>
            <a:r>
              <a:rPr lang="en-US" sz="1200" b="1" dirty="0">
                <a:solidFill>
                  <a:srgbClr val="212529"/>
                </a:solidFill>
                <a:latin typeface="Formular"/>
              </a:rPr>
              <a:t>Lead time </a:t>
            </a:r>
            <a:r>
              <a:rPr lang="en-US" sz="1200" dirty="0">
                <a:solidFill>
                  <a:srgbClr val="212529"/>
                </a:solidFill>
                <a:latin typeface="Formular"/>
              </a:rPr>
              <a:t>is the period between creating a task in your workflow and its final departure from the </a:t>
            </a:r>
            <a:r>
              <a:rPr lang="en-US" sz="1200" dirty="0" err="1">
                <a:solidFill>
                  <a:srgbClr val="212529"/>
                </a:solidFill>
                <a:latin typeface="Formular"/>
              </a:rPr>
              <a:t>kanban</a:t>
            </a:r>
            <a:r>
              <a:rPr lang="en-US" sz="1200" dirty="0">
                <a:solidFill>
                  <a:srgbClr val="212529"/>
                </a:solidFill>
                <a:latin typeface="Formular"/>
              </a:rPr>
              <a:t> board. Therefore, Kanban helps you monitor workflow, identify blockages, and make adjustments to improve the flow for reducing the lead time.</a:t>
            </a:r>
            <a:endParaRPr lang="tr-TR" sz="1200" dirty="0">
              <a:solidFill>
                <a:srgbClr val="212529"/>
              </a:solidFill>
              <a:latin typeface="Formular"/>
            </a:endParaRPr>
          </a:p>
        </p:txBody>
      </p:sp>
      <p:sp>
        <p:nvSpPr>
          <p:cNvPr id="9" name="Dikdörtgen 8">
            <a:extLst>
              <a:ext uri="{FF2B5EF4-FFF2-40B4-BE49-F238E27FC236}">
                <a16:creationId xmlns:a16="http://schemas.microsoft.com/office/drawing/2014/main" id="{C5125C5E-59E7-45CB-875B-420852120014}"/>
              </a:ext>
            </a:extLst>
          </p:cNvPr>
          <p:cNvSpPr/>
          <p:nvPr/>
        </p:nvSpPr>
        <p:spPr>
          <a:xfrm>
            <a:off x="104775" y="3916741"/>
            <a:ext cx="2976880" cy="1384995"/>
          </a:xfrm>
          <a:prstGeom prst="rect">
            <a:avLst/>
          </a:prstGeom>
        </p:spPr>
        <p:txBody>
          <a:bodyPr wrap="square">
            <a:spAutoFit/>
          </a:bodyPr>
          <a:lstStyle/>
          <a:p>
            <a:r>
              <a:rPr lang="tr-TR" sz="1200" b="1" dirty="0">
                <a:solidFill>
                  <a:srgbClr val="212529"/>
                </a:solidFill>
                <a:latin typeface="Formular"/>
              </a:rPr>
              <a:t>4. </a:t>
            </a:r>
            <a:r>
              <a:rPr lang="en-US" sz="1200" b="1" dirty="0">
                <a:solidFill>
                  <a:srgbClr val="212529"/>
                </a:solidFill>
                <a:latin typeface="Formular"/>
              </a:rPr>
              <a:t>Making process policies</a:t>
            </a:r>
            <a:r>
              <a:rPr lang="en-US" sz="1200" dirty="0">
                <a:solidFill>
                  <a:srgbClr val="212529"/>
                </a:solidFill>
                <a:latin typeface="Formular"/>
              </a:rPr>
              <a:t>, basic principles and working methods explicit is the fourth practice of </a:t>
            </a:r>
            <a:r>
              <a:rPr lang="en-US" sz="1200" dirty="0" err="1">
                <a:solidFill>
                  <a:srgbClr val="212529"/>
                </a:solidFill>
                <a:latin typeface="Formular"/>
              </a:rPr>
              <a:t>kanban</a:t>
            </a:r>
            <a:r>
              <a:rPr lang="en-US" sz="1200" dirty="0">
                <a:solidFill>
                  <a:srgbClr val="212529"/>
                </a:solidFill>
                <a:latin typeface="Formular"/>
              </a:rPr>
              <a:t>.</a:t>
            </a:r>
            <a:endParaRPr lang="tr-TR" sz="1200" dirty="0">
              <a:solidFill>
                <a:srgbClr val="212529"/>
              </a:solidFill>
              <a:latin typeface="Formular"/>
            </a:endParaRPr>
          </a:p>
          <a:p>
            <a:endParaRPr lang="tr-TR" sz="1200" dirty="0">
              <a:solidFill>
                <a:srgbClr val="212529"/>
              </a:solidFill>
              <a:latin typeface="Formular"/>
            </a:endParaRPr>
          </a:p>
          <a:p>
            <a:r>
              <a:rPr lang="en-US" sz="1200" dirty="0">
                <a:solidFill>
                  <a:srgbClr val="212529"/>
                </a:solidFill>
                <a:latin typeface="Formular"/>
              </a:rPr>
              <a:t>“The team members who are not clear about the existing process can not improve the system.” </a:t>
            </a:r>
            <a:endParaRPr lang="tr-TR" sz="1200" dirty="0">
              <a:solidFill>
                <a:srgbClr val="212529"/>
              </a:solidFill>
              <a:latin typeface="Formular"/>
            </a:endParaRPr>
          </a:p>
        </p:txBody>
      </p:sp>
      <p:sp>
        <p:nvSpPr>
          <p:cNvPr id="10" name="Dikdörtgen 9">
            <a:extLst>
              <a:ext uri="{FF2B5EF4-FFF2-40B4-BE49-F238E27FC236}">
                <a16:creationId xmlns:a16="http://schemas.microsoft.com/office/drawing/2014/main" id="{99619A42-30AD-4651-A8A3-28BBFA2B3BEA}"/>
              </a:ext>
            </a:extLst>
          </p:cNvPr>
          <p:cNvSpPr/>
          <p:nvPr/>
        </p:nvSpPr>
        <p:spPr>
          <a:xfrm>
            <a:off x="3223895" y="5319712"/>
            <a:ext cx="5462905" cy="1015663"/>
          </a:xfrm>
          <a:prstGeom prst="rect">
            <a:avLst/>
          </a:prstGeom>
        </p:spPr>
        <p:txBody>
          <a:bodyPr wrap="square">
            <a:spAutoFit/>
          </a:bodyPr>
          <a:lstStyle/>
          <a:p>
            <a:r>
              <a:rPr lang="tr-TR" sz="1200" b="1" dirty="0">
                <a:solidFill>
                  <a:srgbClr val="212529"/>
                </a:solidFill>
                <a:latin typeface="Formular"/>
              </a:rPr>
              <a:t>5</a:t>
            </a:r>
            <a:r>
              <a:rPr lang="tr-TR" sz="1200" dirty="0">
                <a:solidFill>
                  <a:srgbClr val="212529"/>
                </a:solidFill>
                <a:latin typeface="Formular"/>
              </a:rPr>
              <a:t>. </a:t>
            </a:r>
            <a:r>
              <a:rPr lang="tr-TR" sz="1200" dirty="0" err="1">
                <a:solidFill>
                  <a:srgbClr val="212529"/>
                </a:solidFill>
                <a:latin typeface="Formular"/>
              </a:rPr>
              <a:t>In</a:t>
            </a:r>
            <a:r>
              <a:rPr lang="tr-TR" sz="1200" dirty="0">
                <a:solidFill>
                  <a:srgbClr val="212529"/>
                </a:solidFill>
                <a:latin typeface="Formular"/>
              </a:rPr>
              <a:t> </a:t>
            </a:r>
            <a:r>
              <a:rPr lang="tr-TR" sz="1200" b="1" dirty="0" err="1">
                <a:solidFill>
                  <a:srgbClr val="212529"/>
                </a:solidFill>
                <a:latin typeface="Formular"/>
              </a:rPr>
              <a:t>Implementing</a:t>
            </a:r>
            <a:r>
              <a:rPr lang="tr-TR" sz="1200" b="1" dirty="0">
                <a:solidFill>
                  <a:srgbClr val="212529"/>
                </a:solidFill>
                <a:latin typeface="Formular"/>
              </a:rPr>
              <a:t> Feedback </a:t>
            </a:r>
            <a:r>
              <a:rPr lang="tr-TR" sz="1200" b="1" dirty="0" err="1">
                <a:solidFill>
                  <a:srgbClr val="212529"/>
                </a:solidFill>
                <a:latin typeface="Formular"/>
              </a:rPr>
              <a:t>Loops</a:t>
            </a:r>
            <a:r>
              <a:rPr lang="tr-TR" sz="1200" dirty="0">
                <a:solidFill>
                  <a:srgbClr val="212529"/>
                </a:solidFill>
                <a:latin typeface="Formular"/>
              </a:rPr>
              <a:t> </a:t>
            </a:r>
            <a:r>
              <a:rPr lang="en-US" sz="1200" dirty="0">
                <a:solidFill>
                  <a:srgbClr val="212529"/>
                </a:solidFill>
                <a:latin typeface="Formular"/>
              </a:rPr>
              <a:t>you need to get feedback from </a:t>
            </a:r>
            <a:r>
              <a:rPr lang="en-US" sz="1200" u="sng" dirty="0">
                <a:solidFill>
                  <a:srgbClr val="212529"/>
                </a:solidFill>
                <a:latin typeface="Formular"/>
              </a:rPr>
              <a:t>people not involved </a:t>
            </a:r>
            <a:r>
              <a:rPr lang="en-US" sz="1200" dirty="0">
                <a:solidFill>
                  <a:srgbClr val="212529"/>
                </a:solidFill>
                <a:latin typeface="Formular"/>
              </a:rPr>
              <a:t>in your system. Feedback loops are also required within a system to ensure that the desired functionality is provided with the high quality. That's where different kinds of tests come out. Automated continuously running tests are preferred as they shorten feedback loops.</a:t>
            </a:r>
            <a:endParaRPr lang="tr-TR" sz="1200" dirty="0">
              <a:solidFill>
                <a:srgbClr val="212529"/>
              </a:solidFill>
              <a:latin typeface="Formular"/>
            </a:endParaRPr>
          </a:p>
        </p:txBody>
      </p:sp>
      <p:sp>
        <p:nvSpPr>
          <p:cNvPr id="13" name="Dikdörtgen 12">
            <a:extLst>
              <a:ext uri="{FF2B5EF4-FFF2-40B4-BE49-F238E27FC236}">
                <a16:creationId xmlns:a16="http://schemas.microsoft.com/office/drawing/2014/main" id="{B0FE81DA-3E6B-453E-9652-97E81A62F97C}"/>
              </a:ext>
            </a:extLst>
          </p:cNvPr>
          <p:cNvSpPr/>
          <p:nvPr/>
        </p:nvSpPr>
        <p:spPr>
          <a:xfrm>
            <a:off x="9039225" y="3576909"/>
            <a:ext cx="3150870" cy="3200876"/>
          </a:xfrm>
          <a:prstGeom prst="rect">
            <a:avLst/>
          </a:prstGeom>
        </p:spPr>
        <p:txBody>
          <a:bodyPr wrap="square">
            <a:spAutoFit/>
          </a:bodyPr>
          <a:lstStyle/>
          <a:p>
            <a:pPr>
              <a:spcAft>
                <a:spcPts val="600"/>
              </a:spcAft>
            </a:pPr>
            <a:r>
              <a:rPr lang="tr-TR" sz="1100" dirty="0">
                <a:latin typeface="Arial" panose="020B0604020202020204" pitchFamily="34" charset="0"/>
                <a:cs typeface="Arial" panose="020B0604020202020204" pitchFamily="34" charset="0"/>
              </a:rPr>
              <a:t>6. T</a:t>
            </a:r>
            <a:r>
              <a:rPr lang="en-US" sz="1100" dirty="0">
                <a:latin typeface="Arial" panose="020B0604020202020204" pitchFamily="34" charset="0"/>
                <a:cs typeface="Arial" panose="020B0604020202020204" pitchFamily="34" charset="0"/>
              </a:rPr>
              <a:t>here are some </a:t>
            </a:r>
            <a:r>
              <a:rPr lang="en-US" sz="1100" b="1" dirty="0">
                <a:latin typeface="Arial" panose="020B0604020202020204" pitchFamily="34" charset="0"/>
                <a:cs typeface="Arial" panose="020B0604020202020204" pitchFamily="34" charset="0"/>
              </a:rPr>
              <a:t>drawbacks of the Agile method</a:t>
            </a:r>
            <a:r>
              <a:rPr lang="en-US" sz="1100" dirty="0">
                <a:latin typeface="Arial" panose="020B0604020202020204" pitchFamily="34" charset="0"/>
                <a:cs typeface="Arial" panose="020B0604020202020204" pitchFamily="34" charset="0"/>
              </a:rPr>
              <a:t>, some of them are as follows:</a:t>
            </a:r>
          </a:p>
          <a:p>
            <a:pPr>
              <a:spcAft>
                <a:spcPts val="600"/>
              </a:spcAft>
            </a:pPr>
            <a:r>
              <a:rPr lang="en-US" sz="1100" dirty="0">
                <a:latin typeface="Arial" panose="020B0604020202020204" pitchFamily="34" charset="0"/>
                <a:cs typeface="Arial" panose="020B0604020202020204" pitchFamily="34" charset="0"/>
              </a:rPr>
              <a:t>1- It is not easy to make an estimation of the effort required to complete a task. It becomes more complex in the case of large projects as it becomes difficult to make a prediction about the total effort required.</a:t>
            </a:r>
          </a:p>
          <a:p>
            <a:pPr>
              <a:spcAft>
                <a:spcPts val="600"/>
              </a:spcAft>
            </a:pPr>
            <a:r>
              <a:rPr lang="en-US" sz="1100" dirty="0">
                <a:latin typeface="Arial" panose="020B0604020202020204" pitchFamily="34" charset="0"/>
                <a:cs typeface="Arial" panose="020B0604020202020204" pitchFamily="34" charset="0"/>
              </a:rPr>
              <a:t>2- In case the desired requirements of the client are not understood properly, the final project will not meet the customer requirements. Thus, this will lead to customer dissatisfaction.</a:t>
            </a:r>
          </a:p>
          <a:p>
            <a:r>
              <a:rPr lang="en-US" sz="1100" dirty="0">
                <a:latin typeface="Arial" panose="020B0604020202020204" pitchFamily="34" charset="0"/>
                <a:cs typeface="Arial" panose="020B0604020202020204" pitchFamily="34" charset="0"/>
              </a:rPr>
              <a:t>3- Only the leader who has considerable experience in the Agile model is capable to take important decisions. The team members with less or no experience are not involved in the decision-making process, thus they don’t have a chance to advance their knowledge.</a:t>
            </a:r>
            <a:endParaRPr lang="tr-TR"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37391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1854</Words>
  <Application>Microsoft Office PowerPoint</Application>
  <PresentationFormat>Geniş ekran</PresentationFormat>
  <Paragraphs>85</Paragraphs>
  <Slides>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Arial</vt:lpstr>
      <vt:lpstr>Calibri</vt:lpstr>
      <vt:lpstr>Calibri Light</vt:lpstr>
      <vt:lpstr>Formular</vt:lpstr>
      <vt:lpstr>Poppins</vt:lpstr>
      <vt:lpstr>Office Teması</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LENOVO</dc:creator>
  <cp:lastModifiedBy>LENOVO</cp:lastModifiedBy>
  <cp:revision>15</cp:revision>
  <dcterms:created xsi:type="dcterms:W3CDTF">2021-08-15T15:48:03Z</dcterms:created>
  <dcterms:modified xsi:type="dcterms:W3CDTF">2021-08-15T17:49:37Z</dcterms:modified>
</cp:coreProperties>
</file>