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7" r:id="rId2"/>
    <p:sldId id="258" r:id="rId3"/>
    <p:sldId id="259" r:id="rId4"/>
    <p:sldId id="281" r:id="rId5"/>
    <p:sldId id="282" r:id="rId6"/>
    <p:sldId id="283" r:id="rId7"/>
    <p:sldId id="284" r:id="rId8"/>
    <p:sldId id="285" r:id="rId9"/>
    <p:sldId id="286" r:id="rId10"/>
    <p:sldId id="292" r:id="rId11"/>
    <p:sldId id="315" r:id="rId12"/>
    <p:sldId id="291" r:id="rId13"/>
    <p:sldId id="288" r:id="rId14"/>
    <p:sldId id="290" r:id="rId15"/>
    <p:sldId id="289" r:id="rId16"/>
    <p:sldId id="316" r:id="rId17"/>
    <p:sldId id="317" r:id="rId18"/>
    <p:sldId id="318" r:id="rId19"/>
    <p:sldId id="319" r:id="rId20"/>
    <p:sldId id="320" r:id="rId21"/>
    <p:sldId id="256" r:id="rId22"/>
    <p:sldId id="264" r:id="rId23"/>
    <p:sldId id="265" r:id="rId24"/>
    <p:sldId id="266" r:id="rId25"/>
    <p:sldId id="267" r:id="rId26"/>
    <p:sldId id="314" r:id="rId27"/>
    <p:sldId id="268" r:id="rId28"/>
    <p:sldId id="269" r:id="rId29"/>
    <p:sldId id="270" r:id="rId30"/>
    <p:sldId id="26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306" r:id="rId42"/>
    <p:sldId id="307" r:id="rId43"/>
    <p:sldId id="308" r:id="rId44"/>
    <p:sldId id="309" r:id="rId45"/>
    <p:sldId id="261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262" r:id="rId60"/>
    <p:sldId id="310" r:id="rId61"/>
    <p:sldId id="311" r:id="rId62"/>
    <p:sldId id="312" r:id="rId63"/>
    <p:sldId id="313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940945-3B79-421B-BC1B-2F2C98150F85}">
          <p14:sldIdLst>
            <p14:sldId id="257"/>
            <p14:sldId id="258"/>
          </p14:sldIdLst>
        </p14:section>
        <p14:section name="Survey Results" id="{6F941538-5695-4323-AC50-88E948A94788}">
          <p14:sldIdLst>
            <p14:sldId id="259"/>
            <p14:sldId id="281"/>
            <p14:sldId id="282"/>
            <p14:sldId id="283"/>
            <p14:sldId id="284"/>
            <p14:sldId id="285"/>
            <p14:sldId id="286"/>
            <p14:sldId id="292"/>
            <p14:sldId id="315"/>
            <p14:sldId id="291"/>
            <p14:sldId id="288"/>
            <p14:sldId id="290"/>
            <p14:sldId id="289"/>
            <p14:sldId id="316"/>
            <p14:sldId id="317"/>
            <p14:sldId id="318"/>
          </p14:sldIdLst>
        </p14:section>
        <p14:section name="VIM Tutorial" id="{1FC58C16-276F-4D27-AD71-52AF78314CCD}">
          <p14:sldIdLst>
            <p14:sldId id="319"/>
            <p14:sldId id="320"/>
          </p14:sldIdLst>
        </p14:section>
        <p14:section name="Programming Languages" id="{476D0E93-78B2-483A-895B-56AB2088BDB5}">
          <p14:sldIdLst>
            <p14:sldId id="256"/>
            <p14:sldId id="264"/>
            <p14:sldId id="265"/>
            <p14:sldId id="266"/>
            <p14:sldId id="267"/>
            <p14:sldId id="314"/>
            <p14:sldId id="268"/>
            <p14:sldId id="269"/>
            <p14:sldId id="270"/>
          </p14:sldIdLst>
        </p14:section>
        <p14:section name="Fortran" id="{FE8551BC-48A6-44B1-90BF-8A33B9B98F9F}">
          <p14:sldIdLst>
            <p14:sldId id="26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306"/>
            <p14:sldId id="307"/>
            <p14:sldId id="308"/>
            <p14:sldId id="309"/>
          </p14:sldIdLst>
        </p14:section>
        <p14:section name="C/C++" id="{74769F06-06DA-4348-B11D-D20C884E01AB}">
          <p14:sldIdLst>
            <p14:sldId id="26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Comparisons" id="{19774677-0FDF-4331-AC26-6B05E51C95AB}">
          <p14:sldIdLst>
            <p14:sldId id="262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/>
    <p:restoredTop sz="79809" autoAdjust="0"/>
  </p:normalViewPr>
  <p:slideViewPr>
    <p:cSldViewPr snapToGrid="0" snapToObjects="1">
      <p:cViewPr varScale="1">
        <p:scale>
          <a:sx n="86" d="100"/>
          <a:sy n="86" d="100"/>
        </p:scale>
        <p:origin x="86" y="3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8\Survey\Surve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9\Survey\Surve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8\Survey\Survey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9\Survey\Survey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8\Survey\Survey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9\Survey\Survey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8\Survey\Survey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9\Survey\Survey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8\Survey\Survey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9\Survey\Survey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8\Survey\Survey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9\Survey\Surve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9\Survey\Survey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8\Survey\Survey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9\Survey\Survey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8\Survey\Survey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9\Survey\Survey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9\Survey\Survey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9\Survey\Survey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8\Survey\Surve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9\Survey\Surve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8\Survey\Surve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9\Survey\Surve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8\Survey\Surve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9\Survey\Surve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R:\DOCS\CLASSES\UMICH\TEACHING\590_ScientificComputing_F18\Survey\Surve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7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'Field of Study'!$B$1</c:f>
              <c:strCache>
                <c:ptCount val="1"/>
                <c:pt idx="0">
                  <c:v>What is your field of study?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5D6-4612-8E64-FD76BB6E45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5D6-4612-8E64-FD76BB6E45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5D6-4612-8E64-FD76BB6E45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5D6-4612-8E64-FD76BB6E450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5D6-4612-8E64-FD76BB6E450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95D6-4612-8E64-FD76BB6E450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95D6-4612-8E64-FD76BB6E450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95D6-4612-8E64-FD76BB6E450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95D6-4612-8E64-FD76BB6E450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'Field of Study'!$C$1:$C$10</c:f>
              <c:strCache>
                <c:ptCount val="7"/>
                <c:pt idx="0">
                  <c:v>Aerospace/Aeronautical Engineering</c:v>
                </c:pt>
                <c:pt idx="1">
                  <c:v>Electrical and Computer Engineering</c:v>
                </c:pt>
                <c:pt idx="2">
                  <c:v>Computer Science and Engineering</c:v>
                </c:pt>
                <c:pt idx="3">
                  <c:v>Mechanical Engineering</c:v>
                </c:pt>
                <c:pt idx="4">
                  <c:v>Nuclear Engineering and Radiological Sciences</c:v>
                </c:pt>
                <c:pt idx="5">
                  <c:v>Chemistry</c:v>
                </c:pt>
                <c:pt idx="6">
                  <c:v>Climate and Space Sciences</c:v>
                </c:pt>
              </c:strCache>
            </c:strRef>
          </c:cat>
          <c:val>
            <c:numRef>
              <c:f>'Field of Study'!$E$1:$E$9</c:f>
              <c:numCache>
                <c:formatCode>General</c:formatCode>
                <c:ptCount val="9"/>
                <c:pt idx="0">
                  <c:v>0.11764705882352941</c:v>
                </c:pt>
                <c:pt idx="1">
                  <c:v>5.8823529411764705E-2</c:v>
                </c:pt>
                <c:pt idx="2">
                  <c:v>5.8823529411764705E-2</c:v>
                </c:pt>
                <c:pt idx="3">
                  <c:v>5.8823529411764705E-2</c:v>
                </c:pt>
                <c:pt idx="4">
                  <c:v>0.47058823529411764</c:v>
                </c:pt>
                <c:pt idx="5">
                  <c:v>5.8823529411764705E-2</c:v>
                </c:pt>
                <c:pt idx="6">
                  <c:v>0.17647058823529413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5D6-4612-8E64-FD76BB6E45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'Linux usage'!$A$1</c:f>
              <c:strCache>
                <c:ptCount val="1"/>
                <c:pt idx="0">
                  <c:v>Estimate the number of hours a week you spend working in Unix/Linux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'Linux usage'!$C$3:$C$6</c:f>
              <c:strCache>
                <c:ptCount val="4"/>
                <c:pt idx="0">
                  <c:v>&lt; 1</c:v>
                </c:pt>
                <c:pt idx="1">
                  <c:v>1 to 10</c:v>
                </c:pt>
                <c:pt idx="2">
                  <c:v>11 to 20</c:v>
                </c:pt>
                <c:pt idx="3">
                  <c:v>&gt; 20</c:v>
                </c:pt>
              </c:strCache>
            </c:strRef>
          </c:cat>
          <c:val>
            <c:numRef>
              <c:f>'Linux usage'!$D$3:$D$6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CF-4F67-866A-DC7192690D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564816"/>
        <c:axId val="207572264"/>
      </c:barChart>
      <c:catAx>
        <c:axId val="20756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72264"/>
        <c:crosses val="autoZero"/>
        <c:auto val="1"/>
        <c:lblAlgn val="ctr"/>
        <c:lblOffset val="100"/>
        <c:noMultiLvlLbl val="0"/>
      </c:catAx>
      <c:valAx>
        <c:axId val="207572264"/>
        <c:scaling>
          <c:orientation val="minMax"/>
          <c:max val="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6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Parallel!$A$1</c:f>
              <c:strCache>
                <c:ptCount val="1"/>
                <c:pt idx="0">
                  <c:v>Have you ever programmed in parallel?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EB4-451B-8FA8-6E4119E8CE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EB4-451B-8FA8-6E4119E8CE55}"/>
              </c:ext>
            </c:extLst>
          </c:dPt>
          <c:cat>
            <c:strRef>
              <c:f>Parallel!$C$3:$C$4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Parallel!$D$3:$D$4</c:f>
              <c:numCache>
                <c:formatCode>General</c:formatCode>
                <c:ptCount val="2"/>
                <c:pt idx="0">
                  <c:v>7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B4-451B-8FA8-6E4119E8CE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Parallel!$A$1</c:f>
              <c:strCache>
                <c:ptCount val="1"/>
                <c:pt idx="0">
                  <c:v>Have you ever programmed in parallel?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CD1-45B3-B6C2-E0317F5647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CD1-45B3-B6C2-E0317F56478D}"/>
              </c:ext>
            </c:extLst>
          </c:dPt>
          <c:cat>
            <c:strRef>
              <c:f>Parallel!$C$3:$C$4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Parallel!$D$3:$D$4</c:f>
              <c:numCache>
                <c:formatCode>General</c:formatCode>
                <c:ptCount val="2"/>
                <c:pt idx="0">
                  <c:v>3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D1-45B3-B6C2-E0317F5647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Parallel!$G$1</c:f>
              <c:strCache>
                <c:ptCount val="1"/>
                <c:pt idx="0">
                  <c:v>In your parallel programming, which languages/models have you used?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Parallel!$I$3:$I$5</c:f>
              <c:strCache>
                <c:ptCount val="3"/>
                <c:pt idx="0">
                  <c:v>MPI</c:v>
                </c:pt>
                <c:pt idx="1">
                  <c:v>OpenMP</c:v>
                </c:pt>
                <c:pt idx="2">
                  <c:v>Other</c:v>
                </c:pt>
              </c:strCache>
            </c:strRef>
          </c:cat>
          <c:val>
            <c:numRef>
              <c:f>Parallel!$J$3:$J$5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81-4D63-B3A2-BC6123AEED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567952"/>
        <c:axId val="207568344"/>
      </c:barChart>
      <c:catAx>
        <c:axId val="20756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68344"/>
        <c:crosses val="autoZero"/>
        <c:auto val="1"/>
        <c:lblAlgn val="ctr"/>
        <c:lblOffset val="100"/>
        <c:noMultiLvlLbl val="0"/>
      </c:catAx>
      <c:valAx>
        <c:axId val="207568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67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Parallel!$G$1</c:f>
              <c:strCache>
                <c:ptCount val="1"/>
                <c:pt idx="0">
                  <c:v>In your parallel programming, which languages/models have you used?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Parallel!$I$3:$I$5</c:f>
              <c:strCache>
                <c:ptCount val="3"/>
                <c:pt idx="0">
                  <c:v>MPI</c:v>
                </c:pt>
                <c:pt idx="1">
                  <c:v>OpenMP</c:v>
                </c:pt>
                <c:pt idx="2">
                  <c:v>Other</c:v>
                </c:pt>
              </c:strCache>
            </c:strRef>
          </c:cat>
          <c:val>
            <c:numRef>
              <c:f>Parallel!$J$3:$J$5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E5-4822-A443-F29CBE407C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567952"/>
        <c:axId val="207568344"/>
      </c:barChart>
      <c:catAx>
        <c:axId val="20756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68344"/>
        <c:crosses val="autoZero"/>
        <c:auto val="1"/>
        <c:lblAlgn val="ctr"/>
        <c:lblOffset val="100"/>
        <c:noMultiLvlLbl val="0"/>
      </c:catAx>
      <c:valAx>
        <c:axId val="207568344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67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'Version Control'!$A$1</c:f>
              <c:strCache>
                <c:ptCount val="1"/>
                <c:pt idx="0">
                  <c:v>Have you ever used version control?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AC4-4E3D-9486-B6E9E28408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AC4-4E3D-9486-B6E9E284081A}"/>
              </c:ext>
            </c:extLst>
          </c:dPt>
          <c:cat>
            <c:strRef>
              <c:f>'Version Control'!$B$3:$B$4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'Version Control'!$C$3:$C$4</c:f>
              <c:numCache>
                <c:formatCode>General</c:formatCode>
                <c:ptCount val="2"/>
                <c:pt idx="0">
                  <c:v>6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C4-4E3D-9486-B6E9E28408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'Version Control'!$A$1</c:f>
              <c:strCache>
                <c:ptCount val="1"/>
                <c:pt idx="0">
                  <c:v>Have you ever used version control?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732-4C68-8107-DDD2E6FA0C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732-4C68-8107-DDD2E6FA0C31}"/>
              </c:ext>
            </c:extLst>
          </c:dPt>
          <c:cat>
            <c:strRef>
              <c:f>Parallel!$C$3:$C$4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'Version Control'!$C$3:$C$4</c:f>
              <c:numCache>
                <c:formatCode>General</c:formatCode>
                <c:ptCount val="2"/>
                <c:pt idx="0">
                  <c:v>8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32-4C68-8107-DDD2E6FA0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'Version Control'!$E$1</c:f>
              <c:strCache>
                <c:ptCount val="1"/>
                <c:pt idx="0">
                  <c:v>Which program(s) have you used for version control?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'Version Control'!$G$3:$G$7</c:f>
              <c:strCache>
                <c:ptCount val="5"/>
                <c:pt idx="0">
                  <c:v>Concurrent Version System (CVS)</c:v>
                </c:pt>
                <c:pt idx="1">
                  <c:v>Git</c:v>
                </c:pt>
                <c:pt idx="2">
                  <c:v>Mercurial</c:v>
                </c:pt>
                <c:pt idx="3">
                  <c:v>Subversion</c:v>
                </c:pt>
                <c:pt idx="4">
                  <c:v>Other</c:v>
                </c:pt>
              </c:strCache>
            </c:strRef>
          </c:cat>
          <c:val>
            <c:numRef>
              <c:f>'Version Control'!$H$3:$H$7</c:f>
              <c:numCache>
                <c:formatCode>General</c:formatCode>
                <c:ptCount val="5"/>
                <c:pt idx="0">
                  <c:v>2</c:v>
                </c:pt>
                <c:pt idx="1">
                  <c:v>10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F9-4F5B-8181-7E0A01FC11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565600"/>
        <c:axId val="207568736"/>
      </c:barChart>
      <c:catAx>
        <c:axId val="20756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68736"/>
        <c:crosses val="autoZero"/>
        <c:auto val="1"/>
        <c:lblAlgn val="ctr"/>
        <c:lblOffset val="100"/>
        <c:noMultiLvlLbl val="0"/>
      </c:catAx>
      <c:valAx>
        <c:axId val="20756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6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'Version Control'!$E$1</c:f>
              <c:strCache>
                <c:ptCount val="1"/>
                <c:pt idx="0">
                  <c:v>Which program(s) have you used for version control?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'Version Control'!$G$3:$G$7</c:f>
              <c:strCache>
                <c:ptCount val="5"/>
                <c:pt idx="0">
                  <c:v>Concurrent Version System (CVS)</c:v>
                </c:pt>
                <c:pt idx="1">
                  <c:v>Git</c:v>
                </c:pt>
                <c:pt idx="2">
                  <c:v>Mercurial</c:v>
                </c:pt>
                <c:pt idx="3">
                  <c:v>Subversion</c:v>
                </c:pt>
                <c:pt idx="4">
                  <c:v>Other</c:v>
                </c:pt>
              </c:strCache>
            </c:strRef>
          </c:cat>
          <c:val>
            <c:numRef>
              <c:f>'Version Control'!$H$3:$H$7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D-45FA-86D8-8D7031FC7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565600"/>
        <c:axId val="207568736"/>
      </c:barChart>
      <c:catAx>
        <c:axId val="20756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68736"/>
        <c:crosses val="autoZero"/>
        <c:auto val="1"/>
        <c:lblAlgn val="ctr"/>
        <c:lblOffset val="100"/>
        <c:noMultiLvlLbl val="0"/>
      </c:catAx>
      <c:valAx>
        <c:axId val="207568736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6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'Have you ever'!$A$1</c:f>
              <c:strCache>
                <c:ptCount val="1"/>
                <c:pt idx="0">
                  <c:v>Have you ever written a unit test?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36F-4DC1-B185-E498123DD29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36F-4DC1-B185-E498123DD298}"/>
              </c:ext>
            </c:extLst>
          </c:dPt>
          <c:cat>
            <c:strRef>
              <c:f>'Have you ever'!$D$3:$D$4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'Have you ever'!$E$3:$E$4</c:f>
              <c:numCache>
                <c:formatCode>General</c:formatCode>
                <c:ptCount val="2"/>
                <c:pt idx="0">
                  <c:v>14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6F-4DC1-B185-E498123DD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7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'Field of Study'!$B$1</c:f>
              <c:strCache>
                <c:ptCount val="1"/>
                <c:pt idx="0">
                  <c:v>What is your field of study?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6D4-4700-A16A-AB6015E395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6D4-4700-A16A-AB6015E395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6D4-4700-A16A-AB6015E395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6D4-4700-A16A-AB6015E3952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6D4-4700-A16A-AB6015E3952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E6D4-4700-A16A-AB6015E3952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E6D4-4700-A16A-AB6015E3952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E6D4-4700-A16A-AB6015E3952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E6D4-4700-A16A-AB6015E395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'Field of Study'!$C$1:$C$10</c:f>
              <c:strCache>
                <c:ptCount val="7"/>
                <c:pt idx="0">
                  <c:v>Aerospace/Aeronautical Engineering</c:v>
                </c:pt>
                <c:pt idx="1">
                  <c:v>Applied Physics</c:v>
                </c:pt>
                <c:pt idx="2">
                  <c:v>Biomedical Engineering</c:v>
                </c:pt>
                <c:pt idx="3">
                  <c:v>Materials Science and Engineering</c:v>
                </c:pt>
                <c:pt idx="4">
                  <c:v>Mathematics</c:v>
                </c:pt>
                <c:pt idx="5">
                  <c:v>Nuclear Engineering and Radiological Sciences</c:v>
                </c:pt>
                <c:pt idx="6">
                  <c:v>Physics</c:v>
                </c:pt>
              </c:strCache>
            </c:strRef>
          </c:cat>
          <c:val>
            <c:numRef>
              <c:f>'Field of Study'!$E$1:$E$9</c:f>
              <c:numCache>
                <c:formatCode>General</c:formatCode>
                <c:ptCount val="9"/>
                <c:pt idx="0">
                  <c:v>0.125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0.125</c:v>
                </c:pt>
                <c:pt idx="5">
                  <c:v>0.3125</c:v>
                </c:pt>
                <c:pt idx="6">
                  <c:v>6.25E-2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6D4-4700-A16A-AB6015E39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'Have you ever'!$A$1</c:f>
              <c:strCache>
                <c:ptCount val="1"/>
                <c:pt idx="0">
                  <c:v>Have you ever written a unit test?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EC0-4181-9255-95AC30F504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EC0-4181-9255-95AC30F50431}"/>
              </c:ext>
            </c:extLst>
          </c:dPt>
          <c:cat>
            <c:strRef>
              <c:f>'Have you ever'!$D$3:$D$4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'Have you ever'!$E$3:$E$4</c:f>
              <c:numCache>
                <c:formatCode>General</c:formatCode>
                <c:ptCount val="2"/>
                <c:pt idx="0">
                  <c:v>14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C0-4181-9255-95AC30F504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'Have you ever'!$B$1</c:f>
              <c:strCache>
                <c:ptCount val="1"/>
                <c:pt idx="0">
                  <c:v>Have you ever done object oriented programming?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D6C-4EE3-A436-655F298855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D6C-4EE3-A436-655F2988559B}"/>
              </c:ext>
            </c:extLst>
          </c:dPt>
          <c:cat>
            <c:strRef>
              <c:f>'Have you ever'!$D$7:$D$8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'Have you ever'!$E$7:$E$8</c:f>
              <c:numCache>
                <c:formatCode>General</c:formatCode>
                <c:ptCount val="2"/>
                <c:pt idx="0">
                  <c:v>5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6C-4EE3-A436-655F298855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'Have you ever'!$B$1</c:f>
              <c:strCache>
                <c:ptCount val="1"/>
                <c:pt idx="0">
                  <c:v>Have you ever done object oriented programming?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970-443C-A9EE-C86B6AA05A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970-443C-A9EE-C86B6AA05AE9}"/>
              </c:ext>
            </c:extLst>
          </c:dPt>
          <c:cat>
            <c:strRef>
              <c:f>'Have you ever'!$D$7:$D$8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'Have you ever'!$E$7:$E$8</c:f>
              <c:numCache>
                <c:formatCode>General</c:formatCode>
                <c:ptCount val="2"/>
                <c:pt idx="0">
                  <c:v>6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70-443C-A9EE-C86B6AA05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Project!$A$1</c:f>
              <c:strCache>
                <c:ptCount val="1"/>
                <c:pt idx="0">
                  <c:v>What is the largest software project, in terms of active developers, that you have worked on?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E56-4437-92DB-E08DF09BBD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E56-4437-92DB-E08DF09BBD9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E56-4437-92DB-E08DF09BBD9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E56-4437-92DB-E08DF09BBD9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E56-4437-92DB-E08DF09BBD97}"/>
              </c:ext>
            </c:extLst>
          </c:dPt>
          <c:cat>
            <c:strRef>
              <c:f>Project!$D$5:$D$8</c:f>
              <c:strCache>
                <c:ptCount val="4"/>
                <c:pt idx="0">
                  <c:v>1 (myself)</c:v>
                </c:pt>
                <c:pt idx="1">
                  <c:v>2</c:v>
                </c:pt>
                <c:pt idx="2">
                  <c:v>3 to 5</c:v>
                </c:pt>
                <c:pt idx="3">
                  <c:v>&gt; 5</c:v>
                </c:pt>
              </c:strCache>
            </c:strRef>
          </c:cat>
          <c:val>
            <c:numRef>
              <c:f>Project!$E$5:$E$8</c:f>
              <c:numCache>
                <c:formatCode>General</c:formatCode>
                <c:ptCount val="4"/>
                <c:pt idx="0">
                  <c:v>6</c:v>
                </c:pt>
                <c:pt idx="1">
                  <c:v>4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E56-4437-92DB-E08DF09BB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Project!$A$1</c:f>
              <c:strCache>
                <c:ptCount val="1"/>
                <c:pt idx="0">
                  <c:v>What is the largest software project, in terms of active developers, that you have worked on?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312-4287-8F69-46FB3ADB38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312-4287-8F69-46FB3ADB38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312-4287-8F69-46FB3ADB38E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312-4287-8F69-46FB3ADB38E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312-4287-8F69-46FB3ADB38E7}"/>
              </c:ext>
            </c:extLst>
          </c:dPt>
          <c:cat>
            <c:strRef>
              <c:f>Project!$D$5:$D$8</c:f>
              <c:strCache>
                <c:ptCount val="4"/>
                <c:pt idx="0">
                  <c:v>1 (myself)</c:v>
                </c:pt>
                <c:pt idx="1">
                  <c:v>2</c:v>
                </c:pt>
                <c:pt idx="2">
                  <c:v>3 to 5</c:v>
                </c:pt>
                <c:pt idx="3">
                  <c:v>&gt; 5</c:v>
                </c:pt>
              </c:strCache>
            </c:strRef>
          </c:cat>
          <c:val>
            <c:numRef>
              <c:f>Project!$E$5:$E$8</c:f>
              <c:numCache>
                <c:formatCode>General</c:formatCode>
                <c:ptCount val="4"/>
                <c:pt idx="0">
                  <c:v>9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312-4287-8F69-46FB3ADB38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'With project'!$A$1</c:f>
              <c:strCache>
                <c:ptCount val="1"/>
                <c:pt idx="0">
                  <c:v>Do you already have software you will be doing research with?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0E2-4D3D-AF11-7B1D0A48446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0E2-4D3D-AF11-7B1D0A484466}"/>
              </c:ext>
            </c:extLst>
          </c:dPt>
          <c:cat>
            <c:strRef>
              <c:f>'With project'!$B$3:$B$4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'With project'!$C$3:$C$4</c:f>
              <c:numCache>
                <c:formatCode>General</c:formatCode>
                <c:ptCount val="2"/>
                <c:pt idx="0">
                  <c:v>3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E2-4D3D-AF11-7B1D0A4844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What topics</a:t>
            </a:r>
            <a:r>
              <a:rPr lang="en-US" baseline="0"/>
              <a:t> are you MOST/LEAST interested in?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176158708085117"/>
          <c:w val="0.70704177602799645"/>
          <c:h val="0.589902968572842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'Topic Interest'!$D$12</c:f>
              <c:strCache>
                <c:ptCount val="1"/>
                <c:pt idx="0">
                  <c:v>LEAST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'Topic Interest'!$D$13:$D$18</c:f>
              <c:strCache>
                <c:ptCount val="6"/>
                <c:pt idx="0">
                  <c:v>Development Tools</c:v>
                </c:pt>
                <c:pt idx="1">
                  <c:v>Software Design and Testing</c:v>
                </c:pt>
                <c:pt idx="2">
                  <c:v>Algorithms for Linear Algebra</c:v>
                </c:pt>
                <c:pt idx="3">
                  <c:v>Architecture, Performance, and Optimization</c:v>
                </c:pt>
                <c:pt idx="4">
                  <c:v>Parallel Programming Models</c:v>
                </c:pt>
                <c:pt idx="5">
                  <c:v>Data &amp; Visualization Tools</c:v>
                </c:pt>
              </c:strCache>
            </c:strRef>
          </c:cat>
          <c:val>
            <c:numRef>
              <c:f>'Topic Interest'!$E$13:$E$18</c:f>
              <c:numCache>
                <c:formatCode>General</c:formatCode>
                <c:ptCount val="6"/>
                <c:pt idx="0">
                  <c:v>4</c:v>
                </c:pt>
                <c:pt idx="1">
                  <c:v>2</c:v>
                </c:pt>
                <c:pt idx="2">
                  <c:v>7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B8-4D1D-AE65-863062700886}"/>
            </c:ext>
          </c:extLst>
        </c:ser>
        <c:ser>
          <c:idx val="1"/>
          <c:order val="1"/>
          <c:tx>
            <c:strRef>
              <c:f>'Topic Interest'!$D$3</c:f>
              <c:strCache>
                <c:ptCount val="1"/>
                <c:pt idx="0">
                  <c:v>MOST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'Topic Interest'!$E$4:$E$9</c:f>
              <c:numCache>
                <c:formatCode>General</c:formatCode>
                <c:ptCount val="6"/>
                <c:pt idx="0">
                  <c:v>10</c:v>
                </c:pt>
                <c:pt idx="1">
                  <c:v>5</c:v>
                </c:pt>
                <c:pt idx="2">
                  <c:v>2</c:v>
                </c:pt>
                <c:pt idx="3">
                  <c:v>6</c:v>
                </c:pt>
                <c:pt idx="4">
                  <c:v>9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B8-4D1D-AE65-8630627008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6298575"/>
        <c:axId val="112456511"/>
      </c:barChart>
      <c:catAx>
        <c:axId val="326298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4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56511"/>
        <c:crosses val="autoZero"/>
        <c:auto val="1"/>
        <c:lblAlgn val="ctr"/>
        <c:lblOffset val="100"/>
        <c:noMultiLvlLbl val="0"/>
      </c:catAx>
      <c:valAx>
        <c:axId val="112456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298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613594256600271"/>
          <c:y val="0.24152704870224556"/>
          <c:w val="0.15719739076733055"/>
          <c:h val="0.118064883894286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Motifs!$A$1</c:f>
              <c:strCache>
                <c:ptCount val="1"/>
                <c:pt idx="0">
                  <c:v>What "motif" (or motifs) best describe algorithms in your field of study?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Motifs!$C$2:$C$12</c:f>
              <c:strCache>
                <c:ptCount val="11"/>
                <c:pt idx="0">
                  <c:v>Construct Graphical Models</c:v>
                </c:pt>
                <c:pt idx="1">
                  <c:v>Dense Linear Algebra</c:v>
                </c:pt>
                <c:pt idx="2">
                  <c:v>Dynamic programming</c:v>
                </c:pt>
                <c:pt idx="3">
                  <c:v>Finite State Machine</c:v>
                </c:pt>
                <c:pt idx="4">
                  <c:v>Graph Traversal</c:v>
                </c:pt>
                <c:pt idx="5">
                  <c:v>Monte Carlo/MapReduce</c:v>
                </c:pt>
                <c:pt idx="6">
                  <c:v>N-body Methods (Fast Multi-pole method)</c:v>
                </c:pt>
                <c:pt idx="7">
                  <c:v>Sparse Linear Algebra</c:v>
                </c:pt>
                <c:pt idx="8">
                  <c:v>Spectral Methods (FFT)</c:v>
                </c:pt>
                <c:pt idx="9">
                  <c:v>Structured Grids</c:v>
                </c:pt>
                <c:pt idx="10">
                  <c:v>Unstructured Grids</c:v>
                </c:pt>
              </c:strCache>
            </c:strRef>
          </c:cat>
          <c:val>
            <c:numRef>
              <c:f>Motifs!$D$2:$D$12</c:f>
              <c:numCache>
                <c:formatCode>General</c:formatCode>
                <c:ptCount val="11"/>
                <c:pt idx="0">
                  <c:v>1</c:v>
                </c:pt>
                <c:pt idx="1">
                  <c:v>6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1</c:v>
                </c:pt>
                <c:pt idx="7">
                  <c:v>9</c:v>
                </c:pt>
                <c:pt idx="8">
                  <c:v>6</c:v>
                </c:pt>
                <c:pt idx="9">
                  <c:v>10</c:v>
                </c:pt>
                <c:pt idx="1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81-41F3-BCAC-F3F7FAC4D0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215664"/>
        <c:axId val="206214488"/>
      </c:barChart>
      <c:catAx>
        <c:axId val="20621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214488"/>
        <c:crosses val="autoZero"/>
        <c:auto val="1"/>
        <c:lblAlgn val="ctr"/>
        <c:lblOffset val="100"/>
        <c:noMultiLvlLbl val="0"/>
      </c:catAx>
      <c:valAx>
        <c:axId val="206214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21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Motifs!$A$1</c:f>
              <c:strCache>
                <c:ptCount val="1"/>
                <c:pt idx="0">
                  <c:v>What "motif" (or motifs) best describe algorithms in your field of study?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Motifs!$C$2:$C$12</c:f>
              <c:strCache>
                <c:ptCount val="11"/>
                <c:pt idx="0">
                  <c:v>Construct Graphical Models</c:v>
                </c:pt>
                <c:pt idx="1">
                  <c:v>Dense Linear Algebra</c:v>
                </c:pt>
                <c:pt idx="2">
                  <c:v>Dynamic programming</c:v>
                </c:pt>
                <c:pt idx="3">
                  <c:v>Finite State Machine</c:v>
                </c:pt>
                <c:pt idx="4">
                  <c:v>Graph Traversal</c:v>
                </c:pt>
                <c:pt idx="5">
                  <c:v>Monte Carlo/MapReduce</c:v>
                </c:pt>
                <c:pt idx="6">
                  <c:v>N-body Methods (Fast Multi-pole method)</c:v>
                </c:pt>
                <c:pt idx="7">
                  <c:v>Sparse Linear Algebra</c:v>
                </c:pt>
                <c:pt idx="8">
                  <c:v>Spectral Methods (FFT)</c:v>
                </c:pt>
                <c:pt idx="9">
                  <c:v>Structured Grids</c:v>
                </c:pt>
                <c:pt idx="10">
                  <c:v>Unstructured Grids</c:v>
                </c:pt>
              </c:strCache>
            </c:strRef>
          </c:cat>
          <c:val>
            <c:numRef>
              <c:f>Motifs!$D$2:$D$12</c:f>
              <c:numCache>
                <c:formatCode>General</c:formatCode>
                <c:ptCount val="11"/>
                <c:pt idx="0">
                  <c:v>5</c:v>
                </c:pt>
                <c:pt idx="1">
                  <c:v>6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6</c:v>
                </c:pt>
                <c:pt idx="6">
                  <c:v>6</c:v>
                </c:pt>
                <c:pt idx="7">
                  <c:v>10</c:v>
                </c:pt>
                <c:pt idx="8">
                  <c:v>6</c:v>
                </c:pt>
                <c:pt idx="9">
                  <c:v>10</c:v>
                </c:pt>
                <c:pt idx="1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99-4307-9FA4-3574F7956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215664"/>
        <c:axId val="206214488"/>
      </c:barChart>
      <c:catAx>
        <c:axId val="20621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214488"/>
        <c:crosses val="autoZero"/>
        <c:auto val="1"/>
        <c:lblAlgn val="ctr"/>
        <c:lblOffset val="100"/>
        <c:noMultiLvlLbl val="0"/>
      </c:catAx>
      <c:valAx>
        <c:axId val="206214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21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LOC!$A$1</c:f>
              <c:strCache>
                <c:ptCount val="1"/>
                <c:pt idx="0">
                  <c:v>Estimate the number of lines of code you've written in C/C++ or Fortran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LOC!$C$3:$C$7</c:f>
              <c:strCache>
                <c:ptCount val="5"/>
                <c:pt idx="0">
                  <c:v>&lt; 100</c:v>
                </c:pt>
                <c:pt idx="1">
                  <c:v>101 to 1,000</c:v>
                </c:pt>
                <c:pt idx="2">
                  <c:v>1,001 to 5,000</c:v>
                </c:pt>
                <c:pt idx="3">
                  <c:v>10,001 to 25,000</c:v>
                </c:pt>
                <c:pt idx="4">
                  <c:v>&gt; 25,000</c:v>
                </c:pt>
              </c:strCache>
            </c:strRef>
          </c:cat>
          <c:val>
            <c:numRef>
              <c:f>LOC!$D$3:$D$7</c:f>
              <c:numCache>
                <c:formatCode>General</c:formatCode>
                <c:ptCount val="5"/>
                <c:pt idx="0">
                  <c:v>0</c:v>
                </c:pt>
                <c:pt idx="1">
                  <c:v>6</c:v>
                </c:pt>
                <c:pt idx="2">
                  <c:v>7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B4-494B-A53B-C70EEF79FD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214096"/>
        <c:axId val="206216448"/>
      </c:barChart>
      <c:catAx>
        <c:axId val="20621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98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216448"/>
        <c:crosses val="autoZero"/>
        <c:auto val="1"/>
        <c:lblAlgn val="ctr"/>
        <c:lblOffset val="100"/>
        <c:noMultiLvlLbl val="0"/>
      </c:catAx>
      <c:valAx>
        <c:axId val="20621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21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LOC!$A$1</c:f>
              <c:strCache>
                <c:ptCount val="1"/>
                <c:pt idx="0">
                  <c:v>Estimate the number of lines of code you've written in C/C++ or Fortran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LOC!$C$3:$C$7</c:f>
              <c:strCache>
                <c:ptCount val="5"/>
                <c:pt idx="0">
                  <c:v>&lt; 100</c:v>
                </c:pt>
                <c:pt idx="1">
                  <c:v>101 to 1,000</c:v>
                </c:pt>
                <c:pt idx="2">
                  <c:v>1,001 to 5,000</c:v>
                </c:pt>
                <c:pt idx="3">
                  <c:v>10,001 to 25,000</c:v>
                </c:pt>
                <c:pt idx="4">
                  <c:v>&gt; 25,000</c:v>
                </c:pt>
              </c:strCache>
            </c:strRef>
          </c:cat>
          <c:val>
            <c:numRef>
              <c:f>LOC!$D$3:$D$7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20-4EFA-ADEF-55974A033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214096"/>
        <c:axId val="206216448"/>
      </c:barChart>
      <c:catAx>
        <c:axId val="20621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98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216448"/>
        <c:crosses val="autoZero"/>
        <c:auto val="1"/>
        <c:lblAlgn val="ctr"/>
        <c:lblOffset val="100"/>
        <c:noMultiLvlLbl val="0"/>
      </c:catAx>
      <c:valAx>
        <c:axId val="206216448"/>
        <c:scaling>
          <c:orientation val="minMax"/>
          <c:max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21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'Scripting LOC'!$A$1</c:f>
              <c:strCache>
                <c:ptCount val="1"/>
                <c:pt idx="0">
                  <c:v>Estimate the number of lines of code you've written in a scripting language such as MATLAB, Python, etc.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'Scripting LOC'!$C$3:$C$7</c:f>
              <c:strCache>
                <c:ptCount val="5"/>
                <c:pt idx="0">
                  <c:v>&lt; 100</c:v>
                </c:pt>
                <c:pt idx="1">
                  <c:v>101 to 1,000</c:v>
                </c:pt>
                <c:pt idx="2">
                  <c:v>1,001 to 5,000</c:v>
                </c:pt>
                <c:pt idx="3">
                  <c:v>10,001 to 25,000</c:v>
                </c:pt>
                <c:pt idx="4">
                  <c:v>&gt; 25,000</c:v>
                </c:pt>
              </c:strCache>
            </c:strRef>
          </c:cat>
          <c:val>
            <c:numRef>
              <c:f>'Scripting LOC'!$D$3:$D$7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BD-4BC8-AE25-CA722FC30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570696"/>
        <c:axId val="207569128"/>
      </c:barChart>
      <c:catAx>
        <c:axId val="207570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69128"/>
        <c:crosses val="autoZero"/>
        <c:auto val="1"/>
        <c:lblAlgn val="ctr"/>
        <c:lblOffset val="100"/>
        <c:noMultiLvlLbl val="0"/>
      </c:catAx>
      <c:valAx>
        <c:axId val="207569128"/>
        <c:scaling>
          <c:orientation val="minMax"/>
          <c:max val="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70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'Scripting LOC'!$A$1</c:f>
              <c:strCache>
                <c:ptCount val="1"/>
                <c:pt idx="0">
                  <c:v>Estimate the number of lines of code you've written in a scripting language such as MATLAB, Python, etc.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'Scripting LOC'!$C$3:$C$7</c:f>
              <c:strCache>
                <c:ptCount val="5"/>
                <c:pt idx="0">
                  <c:v>&lt; 100</c:v>
                </c:pt>
                <c:pt idx="1">
                  <c:v>101 to 1,000</c:v>
                </c:pt>
                <c:pt idx="2">
                  <c:v>1,001 to 5,000</c:v>
                </c:pt>
                <c:pt idx="3">
                  <c:v>10,001 to 25,000</c:v>
                </c:pt>
                <c:pt idx="4">
                  <c:v>&gt; 25,000</c:v>
                </c:pt>
              </c:strCache>
            </c:strRef>
          </c:cat>
          <c:val>
            <c:numRef>
              <c:f>'Scripting LOC'!$D$3:$D$7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46-4013-B91A-8B6A1D26C5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570696"/>
        <c:axId val="207569128"/>
      </c:barChart>
      <c:catAx>
        <c:axId val="207570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69128"/>
        <c:crosses val="autoZero"/>
        <c:auto val="1"/>
        <c:lblAlgn val="ctr"/>
        <c:lblOffset val="100"/>
        <c:noMultiLvlLbl val="0"/>
      </c:catAx>
      <c:valAx>
        <c:axId val="207569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70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'Linux usage'!$A$1</c:f>
              <c:strCache>
                <c:ptCount val="1"/>
                <c:pt idx="0">
                  <c:v>Estimate the number of hours a week you spend working in Unix/Linux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'Linux usage'!$C$3:$C$6</c:f>
              <c:strCache>
                <c:ptCount val="4"/>
                <c:pt idx="0">
                  <c:v>&lt; 1</c:v>
                </c:pt>
                <c:pt idx="1">
                  <c:v>1 to 10</c:v>
                </c:pt>
                <c:pt idx="2">
                  <c:v>11 to 20</c:v>
                </c:pt>
                <c:pt idx="3">
                  <c:v>&gt; 20</c:v>
                </c:pt>
              </c:strCache>
            </c:strRef>
          </c:cat>
          <c:val>
            <c:numRef>
              <c:f>'Linux usage'!$D$3:$D$6</c:f>
              <c:numCache>
                <c:formatCode>General</c:formatCode>
                <c:ptCount val="4"/>
                <c:pt idx="0">
                  <c:v>1</c:v>
                </c:pt>
                <c:pt idx="1">
                  <c:v>8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5E-48CC-B1F6-C2AA17C586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564816"/>
        <c:axId val="207572264"/>
      </c:barChart>
      <c:catAx>
        <c:axId val="20756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72264"/>
        <c:crosses val="autoZero"/>
        <c:auto val="1"/>
        <c:lblAlgn val="ctr"/>
        <c:lblOffset val="100"/>
        <c:noMultiLvlLbl val="0"/>
      </c:catAx>
      <c:valAx>
        <c:axId val="207572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6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9A26-348B-1F49-A35B-E5B8C6CEA80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01372-1BB6-8D46-8F85-C09B9A02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0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Primarily:</a:t>
            </a:r>
            <a:r>
              <a:rPr lang="en-US" baseline="0" dirty="0"/>
              <a:t> A formal standard</a:t>
            </a:r>
          </a:p>
          <a:p>
            <a:r>
              <a:rPr lang="en-US" baseline="0" dirty="0"/>
              <a:t>Fortran - :1991, -1:1997, -1:2004, -1:2010</a:t>
            </a:r>
          </a:p>
          <a:p>
            <a:r>
              <a:rPr lang="en-US" baseline="0" dirty="0"/>
              <a:t>Syntax: e.g. the “grammar”</a:t>
            </a:r>
          </a:p>
          <a:p>
            <a:r>
              <a:rPr lang="en-US" baseline="0" dirty="0"/>
              <a:t>Semantics: e.g. the meaning which is “vocabulary + grammar”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58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Rankings are created by weighting and combining 12 metrics from 10 sources. We offer preset weightings—the default is our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 Spectrum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ranking—but there are presets for those interested in what's trending or most looked for by employers.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 Spectrum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Top Programming Languages app synthesizes 12 metrics from 10 sources to arrive at an overall ranking of language popularity. The sources cover contexts that include social chatter, open-source code production, and job postings. Below, you’ll find information about how we choose which languages to track and the data sources we use to do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89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5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34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99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a library card if you ever had interaction with those...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9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9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16421"/>
            <a:ext cx="6530591" cy="49897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63" y="1577898"/>
            <a:ext cx="10972800" cy="4582145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258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78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304551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48734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04551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956584" y="274639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50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48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84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814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7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9317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6166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6246"/>
            <a:ext cx="5181600" cy="39920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6247"/>
            <a:ext cx="5181600" cy="3992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5309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1540"/>
            <a:ext cx="5157787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5157787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540"/>
            <a:ext cx="5183188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23020"/>
            <a:ext cx="5183188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8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030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31837"/>
            <a:ext cx="6172200" cy="49743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CDCA-0159-6043-9DEB-D1DB4ABE2B8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A6B9-13D0-B341-AFD3-207E33A816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90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im-adventures.com/" TargetMode="External"/><Relationship Id="rId2" Type="http://schemas.openxmlformats.org/officeDocument/2006/relationships/hyperlink" Target="https://openvim.com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vim.com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spectrum.ieee.org/static/interactive-the-top-programming-languages-2019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node/525393" TargetMode="External"/><Relationship Id="rId2" Type="http://schemas.openxmlformats.org/officeDocument/2006/relationships/hyperlink" Target="http://fortranwiki.org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-01.ibm.com/support/docview.wss?uid=swg27024776&amp;aid=1" TargetMode="External"/><Relationship Id="rId4" Type="http://schemas.openxmlformats.org/officeDocument/2006/relationships/hyperlink" Target="https://gcc.gnu.org/onlinedocs/gfortran/index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header" TargetMode="External"/><Relationship Id="rId2" Type="http://schemas.openxmlformats.org/officeDocument/2006/relationships/hyperlink" Target="http://en.cppreference.com/w/c/language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en.cppreference.com/w/cpp/header" TargetMode="External"/><Relationship Id="rId4" Type="http://schemas.openxmlformats.org/officeDocument/2006/relationships/hyperlink" Target="http://en.cppreference.com/w/cpp/language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rogramming.com/tutorial/templates.html" TargetMode="Externa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2</a:t>
            </a:r>
            <a:br>
              <a:rPr lang="en-US" dirty="0"/>
            </a:br>
            <a:r>
              <a:rPr lang="en-US" dirty="0"/>
              <a:t>VI </a:t>
            </a:r>
            <a:r>
              <a:rPr lang="en-US" dirty="0" err="1"/>
              <a:t>iMproved</a:t>
            </a:r>
            <a:r>
              <a:rPr lang="en-US" dirty="0"/>
              <a:t> &amp;</a:t>
            </a:r>
            <a:br>
              <a:rPr lang="en-US" dirty="0"/>
            </a:br>
            <a:r>
              <a:rPr lang="en-US" dirty="0"/>
              <a:t>Programming Languages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Dr. Brendan </a:t>
            </a:r>
            <a:r>
              <a:rPr lang="en-US" dirty="0" err="1"/>
              <a:t>Kochunas</a:t>
            </a:r>
            <a:endParaRPr lang="en-US" dirty="0"/>
          </a:p>
          <a:p>
            <a:r>
              <a:rPr lang="en-US" dirty="0"/>
              <a:t>9/9/2019</a:t>
            </a:r>
          </a:p>
          <a:p>
            <a:endParaRPr lang="en-US" dirty="0"/>
          </a:p>
          <a:p>
            <a:r>
              <a:rPr lang="en-US" dirty="0"/>
              <a:t>NERS 590-004</a:t>
            </a:r>
          </a:p>
        </p:txBody>
      </p:sp>
    </p:spTree>
    <p:extLst>
      <p:ext uri="{BB962C8B-B14F-4D97-AF65-F5344CB8AC3E}">
        <p14:creationId xmlns:p14="http://schemas.microsoft.com/office/powerpoint/2010/main" val="141882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Says...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2018</a:t>
            </a:r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30FB4E9F-9C32-4367-881E-90C56A67E6D4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722563"/>
          <a:ext cx="5183188" cy="356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0000000-0008-0000-0600-00000400000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722563"/>
          <a:ext cx="5157787" cy="356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3638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9021-926E-42FC-8B58-202135F0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Says...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AA378-EFAD-46B6-B6F2-CF9181D71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BFD35-8EAF-497E-A83B-F9F5B743E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2018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E2997838-26BE-49DB-81F4-C0D407940CCD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722563"/>
          <a:ext cx="5183188" cy="356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3B325A8-6EC5-4F39-8D5D-AB0E43A274E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722563"/>
          <a:ext cx="5157787" cy="356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262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Says..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2018</a:t>
            </a:r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D50F83C9-E016-4B70-9265-370AC808B64C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722563"/>
          <a:ext cx="5183188" cy="356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0000000-0008-0000-0700-00000300000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722563"/>
          <a:ext cx="5157787" cy="356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1357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Says…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2018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B0ABCC4-F4B4-4025-B1B2-D02503CCF02C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722563"/>
          <a:ext cx="5183188" cy="356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722563"/>
          <a:ext cx="5157787" cy="356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8649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Says...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2018</a:t>
            </a:r>
          </a:p>
        </p:txBody>
      </p:sp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77A96828-FDDE-4509-A197-D0F6632BF84A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722563"/>
          <a:ext cx="5183188" cy="356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0000000-0008-0000-0800-00000300000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722563"/>
          <a:ext cx="5157787" cy="356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134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Says…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2018</a:t>
            </a:r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0657F3DF-EB59-4C5D-8236-3073F8DF9790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722563"/>
          <a:ext cx="5183188" cy="356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0000000-0008-0000-0900-00000200000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722563"/>
          <a:ext cx="5157787" cy="356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2243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You already working with software in your research?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09813"/>
          <a:ext cx="10515600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4025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5907-AB18-47EA-A215-D90103D1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Says...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B7AD2E-F812-461A-A9AB-020154775E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other topics?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GPUs</a:t>
            </a:r>
          </a:p>
          <a:p>
            <a:pPr lvl="1"/>
            <a:r>
              <a:rPr lang="en-US" dirty="0"/>
              <a:t>Pair Programming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Working on an HPC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1E7FA8E-B554-4630-8AD7-9D2351BF691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2306638"/>
          <a:ext cx="5181600" cy="3990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803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A71074-23A1-4DFC-AA96-AE7F5BAF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I want out of this course?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B9FAD-FF47-424A-BCAF-6ED22EA6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more efficiently</a:t>
            </a:r>
          </a:p>
          <a:p>
            <a:pPr lvl="1"/>
            <a:r>
              <a:rPr lang="en-US" dirty="0"/>
              <a:t>Efficient workflow</a:t>
            </a:r>
          </a:p>
          <a:p>
            <a:pPr lvl="1"/>
            <a:r>
              <a:rPr lang="en-US" dirty="0"/>
              <a:t>Write code more efficiently</a:t>
            </a:r>
          </a:p>
          <a:p>
            <a:pPr lvl="1"/>
            <a:r>
              <a:rPr lang="en-US" dirty="0"/>
              <a:t>Write faster code</a:t>
            </a:r>
          </a:p>
          <a:p>
            <a:pPr lvl="1"/>
            <a:r>
              <a:rPr lang="en-US" dirty="0"/>
              <a:t>Spend less time debugging</a:t>
            </a:r>
          </a:p>
          <a:p>
            <a:r>
              <a:rPr lang="en-US" dirty="0"/>
              <a:t>Improve Programming Skills</a:t>
            </a:r>
          </a:p>
          <a:p>
            <a:r>
              <a:rPr lang="en-US" dirty="0"/>
              <a:t>Working on large projects</a:t>
            </a:r>
          </a:p>
        </p:txBody>
      </p:sp>
    </p:spTree>
    <p:extLst>
      <p:ext uri="{BB962C8B-B14F-4D97-AF65-F5344CB8AC3E}">
        <p14:creationId xmlns:p14="http://schemas.microsoft.com/office/powerpoint/2010/main" val="55512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A9901B-CDBD-4A3A-B134-0AF47F66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Tutorial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39117-9C57-4D85-A38B-48D193C0F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https://openvim.com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Bonus “Edutainment” </a:t>
            </a:r>
            <a:r>
              <a:rPr lang="en-US" dirty="0">
                <a:hlinkClick r:id="rId3"/>
              </a:rPr>
              <a:t>https://vim-adventures.com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763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of Lecture 1 Survey</a:t>
            </a:r>
          </a:p>
          <a:p>
            <a:r>
              <a:rPr lang="en-US" dirty="0"/>
              <a:t>VIM Tutorial </a:t>
            </a:r>
            <a:r>
              <a:rPr lang="en-US" dirty="0">
                <a:hlinkClick r:id="rId2"/>
              </a:rPr>
              <a:t>https://openvim.com</a:t>
            </a:r>
            <a:r>
              <a:rPr lang="en-US" dirty="0"/>
              <a:t> 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What defines a programming language?</a:t>
            </a:r>
          </a:p>
          <a:p>
            <a:pPr lvl="1"/>
            <a:r>
              <a:rPr lang="en-US" dirty="0"/>
              <a:t>Fortran</a:t>
            </a:r>
          </a:p>
          <a:p>
            <a:pPr lvl="1"/>
            <a:r>
              <a:rPr lang="en-US" dirty="0"/>
              <a:t>C/C++</a:t>
            </a:r>
          </a:p>
          <a:p>
            <a:pPr lvl="1"/>
            <a:r>
              <a:rPr lang="en-US" dirty="0"/>
              <a:t>Comparisons of Fortran and C/C++</a:t>
            </a:r>
          </a:p>
        </p:txBody>
      </p:sp>
    </p:spTree>
    <p:extLst>
      <p:ext uri="{BB962C8B-B14F-4D97-AF65-F5344CB8AC3E}">
        <p14:creationId xmlns:p14="http://schemas.microsoft.com/office/powerpoint/2010/main" val="338165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8BE30C-AB14-4A44-862F-D001A99C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Beyond the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7C8F25-3A48-4DCC-BF85-69BAC80DFE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Copy/Paste</a:t>
            </a:r>
          </a:p>
          <a:p>
            <a:pPr lvl="1"/>
            <a:r>
              <a:rPr lang="en-US" dirty="0"/>
              <a:t>y (yank) – Copy</a:t>
            </a:r>
          </a:p>
          <a:p>
            <a:pPr lvl="1"/>
            <a:r>
              <a:rPr lang="en-US" dirty="0"/>
              <a:t>d (delete) – Cut</a:t>
            </a:r>
          </a:p>
          <a:p>
            <a:pPr lvl="1"/>
            <a:r>
              <a:rPr lang="en-US" dirty="0"/>
              <a:t>P (paste)</a:t>
            </a:r>
          </a:p>
          <a:p>
            <a:endParaRPr lang="en-US" dirty="0"/>
          </a:p>
          <a:p>
            <a:r>
              <a:rPr lang="en-US" dirty="0"/>
              <a:t>Line Numbers</a:t>
            </a:r>
          </a:p>
          <a:p>
            <a:pPr lvl="1"/>
            <a:r>
              <a:rPr lang="en-US" dirty="0"/>
              <a:t>:set number</a:t>
            </a:r>
          </a:p>
          <a:p>
            <a:pPr lvl="1"/>
            <a:r>
              <a:rPr lang="en-US" dirty="0"/>
              <a:t>:set </a:t>
            </a:r>
            <a:r>
              <a:rPr lang="en-US" dirty="0" err="1"/>
              <a:t>nonumber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Visual/Column Mode</a:t>
            </a:r>
          </a:p>
          <a:p>
            <a:pPr lvl="1"/>
            <a:r>
              <a:rPr lang="en-US" dirty="0" err="1"/>
              <a:t>Ctrl+v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831B4-0CCA-49C4-BB32-45A53A1F1F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Windows </a:t>
            </a:r>
            <a:r>
              <a:rPr lang="en-US" dirty="0" err="1"/>
              <a:t>Ctrl+w</a:t>
            </a:r>
            <a:r>
              <a:rPr lang="en-US" dirty="0"/>
              <a:t>,</a:t>
            </a:r>
          </a:p>
          <a:p>
            <a:pPr lvl="2"/>
            <a:r>
              <a:rPr lang="en-US" dirty="0"/>
              <a:t>v (vertical split)</a:t>
            </a:r>
          </a:p>
          <a:p>
            <a:pPr lvl="2"/>
            <a:r>
              <a:rPr lang="en-US" dirty="0"/>
              <a:t>s (horizontal split)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arrow keys (or </a:t>
            </a:r>
            <a:r>
              <a:rPr lang="en-US" dirty="0" err="1">
                <a:sym typeface="Wingdings" panose="05000000000000000000" pitchFamily="2" charset="2"/>
              </a:rPr>
              <a:t>h,j,k,l</a:t>
            </a:r>
            <a:r>
              <a:rPr lang="en-US" dirty="0">
                <a:sym typeface="Wingdings" panose="05000000000000000000" pitchFamily="2" charset="2"/>
              </a:rPr>
              <a:t>) to switch</a:t>
            </a:r>
          </a:p>
          <a:p>
            <a:r>
              <a:rPr lang="en-US" dirty="0"/>
              <a:t>Tabs :</a:t>
            </a:r>
            <a:r>
              <a:rPr lang="en-US" dirty="0" err="1"/>
              <a:t>tabe</a:t>
            </a:r>
            <a:r>
              <a:rPr lang="en-US" dirty="0"/>
              <a:t> [filename]</a:t>
            </a:r>
          </a:p>
          <a:p>
            <a:pPr lvl="2"/>
            <a:r>
              <a:rPr lang="en-US" dirty="0" err="1"/>
              <a:t>gt</a:t>
            </a:r>
            <a:r>
              <a:rPr lang="en-US" dirty="0"/>
              <a:t> (or :</a:t>
            </a:r>
            <a:r>
              <a:rPr lang="en-US" dirty="0" err="1"/>
              <a:t>tabn</a:t>
            </a:r>
            <a:r>
              <a:rPr lang="en-US" dirty="0"/>
              <a:t>) to go to next tab</a:t>
            </a:r>
          </a:p>
          <a:p>
            <a:pPr lvl="2"/>
            <a:r>
              <a:rPr lang="en-US" dirty="0" err="1"/>
              <a:t>gT</a:t>
            </a:r>
            <a:r>
              <a:rPr lang="en-US" dirty="0"/>
              <a:t> (or :</a:t>
            </a:r>
            <a:r>
              <a:rPr lang="en-US" dirty="0" err="1"/>
              <a:t>tabp</a:t>
            </a:r>
            <a:r>
              <a:rPr lang="en-US" dirty="0"/>
              <a:t> or :</a:t>
            </a:r>
            <a:r>
              <a:rPr lang="en-US" dirty="0" err="1"/>
              <a:t>tabN</a:t>
            </a:r>
            <a:r>
              <a:rPr lang="en-US" dirty="0"/>
              <a:t>) to go to previous tab</a:t>
            </a:r>
          </a:p>
          <a:p>
            <a:pPr lvl="2"/>
            <a:r>
              <a:rPr lang="en-US" dirty="0"/>
              <a:t>#</a:t>
            </a:r>
            <a:r>
              <a:rPr lang="en-US" dirty="0" err="1"/>
              <a:t>gt</a:t>
            </a:r>
            <a:r>
              <a:rPr lang="en-US" dirty="0"/>
              <a:t> (or :</a:t>
            </a:r>
            <a:r>
              <a:rPr lang="en-US" dirty="0" err="1"/>
              <a:t>tabn</a:t>
            </a:r>
            <a:r>
              <a:rPr lang="en-US" dirty="0"/>
              <a:t> #) to go to #</a:t>
            </a:r>
            <a:r>
              <a:rPr lang="en-US" dirty="0" err="1"/>
              <a:t>th</a:t>
            </a:r>
            <a:r>
              <a:rPr lang="en-US" dirty="0"/>
              <a:t> tab</a:t>
            </a:r>
          </a:p>
          <a:p>
            <a:pPr lvl="2"/>
            <a:r>
              <a:rPr lang="en-US" dirty="0"/>
              <a:t>:</a:t>
            </a:r>
            <a:r>
              <a:rPr lang="en-US" dirty="0" err="1"/>
              <a:t>tabr</a:t>
            </a:r>
            <a:r>
              <a:rPr lang="en-US" dirty="0"/>
              <a:t> to go to first tab</a:t>
            </a:r>
          </a:p>
          <a:p>
            <a:pPr lvl="2"/>
            <a:r>
              <a:rPr lang="en-US" dirty="0"/>
              <a:t>:</a:t>
            </a:r>
            <a:r>
              <a:rPr lang="en-US" dirty="0" err="1"/>
              <a:t>tabl</a:t>
            </a:r>
            <a:r>
              <a:rPr lang="en-US" dirty="0"/>
              <a:t> to go to last tab</a:t>
            </a:r>
          </a:p>
          <a:p>
            <a:pPr lvl="2"/>
            <a:r>
              <a:rPr lang="en-US" dirty="0"/>
              <a:t>:</a:t>
            </a:r>
            <a:r>
              <a:rPr lang="en-US" dirty="0" err="1"/>
              <a:t>tabm</a:t>
            </a:r>
            <a:r>
              <a:rPr lang="en-US" dirty="0"/>
              <a:t> to move the current tab to the last position</a:t>
            </a:r>
          </a:p>
          <a:p>
            <a:pPr lvl="2"/>
            <a:r>
              <a:rPr lang="en-US" dirty="0"/>
              <a:t>:</a:t>
            </a:r>
            <a:r>
              <a:rPr lang="en-US" dirty="0" err="1"/>
              <a:t>tabm</a:t>
            </a:r>
            <a:r>
              <a:rPr lang="en-US" dirty="0"/>
              <a:t> # to move the current tab to the #</a:t>
            </a:r>
            <a:r>
              <a:rPr lang="en-US" dirty="0" err="1"/>
              <a:t>th</a:t>
            </a:r>
            <a:r>
              <a:rPr lang="en-US" dirty="0"/>
              <a:t> position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83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30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defines a programming language?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Primarily: A formal standard</a:t>
            </a:r>
          </a:p>
          <a:p>
            <a:pPr lvl="1"/>
            <a:r>
              <a:rPr lang="en-US" dirty="0"/>
              <a:t>C/C++: C89, C99, C11 and C++98, C++03, C++11, C++14, C++17</a:t>
            </a:r>
          </a:p>
          <a:p>
            <a:pPr lvl="1"/>
            <a:r>
              <a:rPr lang="en-US" dirty="0"/>
              <a:t>Fortran: ISO/IEC standard 1539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Python</a:t>
            </a:r>
          </a:p>
          <a:p>
            <a:r>
              <a:rPr lang="en-US" dirty="0"/>
              <a:t>Syntax: e.g. the “grammar”</a:t>
            </a:r>
          </a:p>
          <a:p>
            <a:r>
              <a:rPr lang="en-US" dirty="0"/>
              <a:t>Semantics: e.g. the “meaning” which is “vocabulary + grammar”</a:t>
            </a:r>
          </a:p>
          <a:p>
            <a:r>
              <a:rPr lang="en-US" dirty="0"/>
              <a:t>Programming languages should define performance of execution</a:t>
            </a:r>
          </a:p>
          <a:p>
            <a:pPr lvl="1"/>
            <a:r>
              <a:rPr lang="en-US" dirty="0"/>
              <a:t>Typically syntax/semantics are carefully defined, but not so for performance model.</a:t>
            </a:r>
          </a:p>
        </p:txBody>
      </p:sp>
    </p:spTree>
    <p:extLst>
      <p:ext uri="{BB962C8B-B14F-4D97-AF65-F5344CB8AC3E}">
        <p14:creationId xmlns:p14="http://schemas.microsoft.com/office/powerpoint/2010/main" val="402745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93903BB-9D53-421A-9329-B17EAED7E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029"/>
          <a:stretch/>
        </p:blipFill>
        <p:spPr>
          <a:xfrm>
            <a:off x="6692860" y="1334142"/>
            <a:ext cx="3164587" cy="29260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(1)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061" y="2309397"/>
            <a:ext cx="5774289" cy="20816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IEEE Top programming languages</a:t>
            </a:r>
          </a:p>
          <a:p>
            <a:pPr lvl="1"/>
            <a:r>
              <a:rPr lang="en-US" dirty="0">
                <a:hlinkClick r:id="rId4"/>
              </a:rPr>
              <a:t>http://spectrum.ieee.org/static/interactive-the-top-programming-languages-2019</a:t>
            </a:r>
            <a:endParaRPr lang="en-US" dirty="0"/>
          </a:p>
          <a:p>
            <a:pPr lvl="1"/>
            <a:r>
              <a:rPr lang="en-US" dirty="0"/>
              <a:t>Many other lists &amp; metrics (TIOBE, PYPL ranking,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7722" t="11693" r="59664" b="81251"/>
          <a:stretch/>
        </p:blipFill>
        <p:spPr>
          <a:xfrm>
            <a:off x="455062" y="4466652"/>
            <a:ext cx="3928992" cy="47817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391686" y="1530648"/>
            <a:ext cx="3851018" cy="27091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82398" y="2218484"/>
            <a:ext cx="3851019" cy="27091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55062" y="4889141"/>
            <a:ext cx="5936214" cy="1435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Web</a:t>
            </a:r>
            <a:r>
              <a:rPr lang="en-US" dirty="0"/>
              <a:t> – Languages used for developing websites and applications</a:t>
            </a:r>
          </a:p>
          <a:p>
            <a:r>
              <a:rPr lang="en-US" u="sng" dirty="0"/>
              <a:t>Mobile</a:t>
            </a:r>
            <a:r>
              <a:rPr lang="en-US" dirty="0"/>
              <a:t> – Languages used for </a:t>
            </a:r>
            <a:r>
              <a:rPr lang="en-US" dirty="0" err="1"/>
              <a:t>applicatons</a:t>
            </a:r>
            <a:r>
              <a:rPr lang="en-US" dirty="0"/>
              <a:t> on mobile devices</a:t>
            </a:r>
          </a:p>
          <a:p>
            <a:r>
              <a:rPr lang="en-US" u="sng" dirty="0"/>
              <a:t>Enterprise</a:t>
            </a:r>
            <a:r>
              <a:rPr lang="en-US" dirty="0"/>
              <a:t> – Languages used for enterprise, desktop, &amp; scientific applications</a:t>
            </a:r>
          </a:p>
          <a:p>
            <a:r>
              <a:rPr lang="en-US" u="sng" dirty="0"/>
              <a:t>Embedded</a:t>
            </a:r>
            <a:r>
              <a:rPr lang="en-US" dirty="0"/>
              <a:t> – Languages used to program device controllers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5125" y="340042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576242-7A72-4ED9-A182-8C15714D0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8526" y="4334415"/>
            <a:ext cx="3198921" cy="210312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146462" y="6079172"/>
            <a:ext cx="4301067" cy="3672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9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4C1C4B-7EF8-4F45-BFC4-53E2E9123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52" y="2278817"/>
            <a:ext cx="6102625" cy="3987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Popular Programming Languages 2018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27472C-9DC1-4CC8-B0B1-7DCF6CD88A21}"/>
              </a:ext>
            </a:extLst>
          </p:cNvPr>
          <p:cNvSpPr/>
          <p:nvPr/>
        </p:nvSpPr>
        <p:spPr>
          <a:xfrm>
            <a:off x="440285" y="2460690"/>
            <a:ext cx="6218618" cy="53133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0D17A5-9938-4CB3-BD92-485D809F5204}"/>
              </a:ext>
            </a:extLst>
          </p:cNvPr>
          <p:cNvSpPr/>
          <p:nvPr/>
        </p:nvSpPr>
        <p:spPr>
          <a:xfrm>
            <a:off x="424445" y="3506593"/>
            <a:ext cx="6234458" cy="44548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D3103D-A81A-4511-87E6-C3DE32F4C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60" y="3187123"/>
            <a:ext cx="4578493" cy="198137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FD5BA357-F163-4674-AF18-8736B00863E9}"/>
              </a:ext>
            </a:extLst>
          </p:cNvPr>
          <p:cNvSpPr/>
          <p:nvPr/>
        </p:nvSpPr>
        <p:spPr>
          <a:xfrm>
            <a:off x="6885621" y="3096702"/>
            <a:ext cx="4690631" cy="44548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0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Languages in HPC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7"/>
            <a:ext cx="10515600" cy="128298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Which programming models and languages do you use for code development?</a:t>
            </a:r>
          </a:p>
          <a:p>
            <a:pPr lvl="1"/>
            <a:r>
              <a:rPr lang="en-US" dirty="0"/>
              <a:t>Bull, M. </a:t>
            </a:r>
            <a:r>
              <a:rPr lang="en-US" dirty="0" err="1"/>
              <a:t>Guo</a:t>
            </a:r>
            <a:r>
              <a:rPr lang="en-US" dirty="0"/>
              <a:t>, X. </a:t>
            </a:r>
            <a:r>
              <a:rPr lang="en-US" dirty="0" err="1"/>
              <a:t>Ioannis</a:t>
            </a:r>
            <a:r>
              <a:rPr lang="en-US" dirty="0"/>
              <a:t> </a:t>
            </a:r>
            <a:r>
              <a:rPr lang="en-US" dirty="0" err="1"/>
              <a:t>Liabotis</a:t>
            </a:r>
            <a:r>
              <a:rPr lang="en-US" dirty="0"/>
              <a:t>, I. (Feb. 2011) </a:t>
            </a:r>
            <a:r>
              <a:rPr lang="en-US" i="1" dirty="0"/>
              <a:t>Applications and user requirements for Tier-0 system</a:t>
            </a:r>
            <a:r>
              <a:rPr lang="en-US" dirty="0"/>
              <a:t>s, PRACE Consortium</a:t>
            </a:r>
          </a:p>
          <a:p>
            <a:pPr lvl="1"/>
            <a:r>
              <a:rPr lang="en-US" dirty="0"/>
              <a:t>Stitt, T. and T. Robinson (2008) A Survey on Training and Education Needs for </a:t>
            </a:r>
            <a:r>
              <a:rPr lang="en-US" dirty="0" err="1"/>
              <a:t>Petascale</a:t>
            </a:r>
            <a:r>
              <a:rPr lang="en-US" dirty="0"/>
              <a:t> Computing, PRACE Consortium Partners (http://www.prace-ri.eu/IMG/pdf/D7-4-1_1ip.pdf)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430" y="3592376"/>
            <a:ext cx="4868369" cy="2759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844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Slide Source: Damian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Rouson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Object-Oriented Programming in Fortran 2003, workshop.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6" y="3592376"/>
            <a:ext cx="6810785" cy="27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84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4DA6-1058-4B70-BF73-11771F77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/>
              <a:t>Programming language needs continue to evolve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D7835-66CB-4B1F-99D5-5A27CE82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“</a:t>
            </a:r>
            <a:r>
              <a:rPr lang="en-US" b="1" i="1" u="sng" dirty="0"/>
              <a:t>Simulation</a:t>
            </a:r>
            <a:r>
              <a:rPr lang="en-US" i="1" dirty="0"/>
              <a:t> in the climate community </a:t>
            </a:r>
            <a:r>
              <a:rPr lang="en-US" b="1" i="1" u="sng" dirty="0"/>
              <a:t>is dominated by the nexus of the Fortran/C/C++ languages</a:t>
            </a:r>
            <a:r>
              <a:rPr lang="en-US" i="1" dirty="0"/>
              <a:t> and the OpenMP/</a:t>
            </a:r>
            <a:r>
              <a:rPr lang="en-US" i="1" dirty="0" err="1"/>
              <a:t>OpenACC</a:t>
            </a:r>
            <a:r>
              <a:rPr lang="en-US" i="1" dirty="0"/>
              <a:t> programming models. While both </a:t>
            </a:r>
            <a:r>
              <a:rPr lang="en-US" b="1" i="1" u="sng" dirty="0"/>
              <a:t>Fortran and C/C++ are interoperable</a:t>
            </a:r>
            <a:r>
              <a:rPr lang="en-US" b="1" i="1" dirty="0"/>
              <a:t> </a:t>
            </a:r>
            <a:r>
              <a:rPr lang="en-US" i="1" dirty="0"/>
              <a:t>on almost all computing platforms available today, there is a </a:t>
            </a:r>
            <a:r>
              <a:rPr lang="en-US" b="1" i="1" u="sng" dirty="0"/>
              <a:t>strong desire for other productivity oriented scripting</a:t>
            </a:r>
            <a:r>
              <a:rPr lang="en-US" b="1" i="1" dirty="0"/>
              <a:t> </a:t>
            </a:r>
            <a:r>
              <a:rPr lang="en-US" b="1" i="1" u="sng" dirty="0"/>
              <a:t>languages</a:t>
            </a:r>
            <a:r>
              <a:rPr lang="en-US" b="1" i="1" dirty="0"/>
              <a:t> </a:t>
            </a:r>
            <a:r>
              <a:rPr lang="en-US" i="1" dirty="0"/>
              <a:t>in a distributed environment (e.g., Python/</a:t>
            </a:r>
            <a:r>
              <a:rPr lang="en-US" i="1" dirty="0" err="1"/>
              <a:t>pyMPI</a:t>
            </a:r>
            <a:r>
              <a:rPr lang="en-US" i="1" dirty="0"/>
              <a:t>), as well as the desire to move away from the flat MPI model, which may be functional on the next generation of systems but will lose a factor of 10 to 50 times on </a:t>
            </a:r>
            <a:r>
              <a:rPr lang="en-US" b="1" i="1" u="sng" dirty="0"/>
              <a:t>GPU-accelerated systems</a:t>
            </a:r>
            <a:r>
              <a:rPr lang="en-US" i="1" dirty="0"/>
              <a:t>.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i="1" dirty="0"/>
              <a:t>The </a:t>
            </a:r>
            <a:r>
              <a:rPr lang="en-US" b="1" i="1" u="sng" dirty="0"/>
              <a:t>legacy inertia behind Fortran</a:t>
            </a:r>
            <a:r>
              <a:rPr lang="en-US" i="1" dirty="0"/>
              <a:t>, coupled with </a:t>
            </a:r>
            <a:r>
              <a:rPr lang="en-US" b="1" i="1" u="sng" dirty="0"/>
              <a:t>perceptions that Fortran compilers deliver superior performance</a:t>
            </a:r>
            <a:r>
              <a:rPr lang="en-US" i="1" dirty="0"/>
              <a:t>, ensures its continued use. Conversely, the </a:t>
            </a:r>
            <a:r>
              <a:rPr lang="en-US" b="1" i="1" u="sng" dirty="0"/>
              <a:t>broad computing community’s use of C++ </a:t>
            </a:r>
            <a:r>
              <a:rPr lang="en-US" i="1" dirty="0"/>
              <a:t>coupled with its access to novel and emerging architectures and </a:t>
            </a:r>
            <a:r>
              <a:rPr lang="en-US" b="1" i="1" u="sng" dirty="0"/>
              <a:t>new language constructs has resulted in a gradual shift to C++</a:t>
            </a:r>
            <a:r>
              <a:rPr lang="en-US" i="1" dirty="0"/>
              <a:t> as the basis for simulation</a:t>
            </a:r>
            <a:r>
              <a:rPr lang="en-US" dirty="0"/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42DEB-9165-4222-B72A-D0D6EB9D0226}"/>
              </a:ext>
            </a:extLst>
          </p:cNvPr>
          <p:cNvSpPr txBox="1"/>
          <p:nvPr/>
        </p:nvSpPr>
        <p:spPr>
          <a:xfrm>
            <a:off x="399244" y="6270178"/>
            <a:ext cx="7938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Gerber, R., et. al, ”</a:t>
            </a:r>
            <a:r>
              <a:rPr lang="en-US" sz="1600" i="1" dirty="0"/>
              <a:t>Crosscut report: </a:t>
            </a:r>
            <a:r>
              <a:rPr lang="en-US" sz="1600" i="1" dirty="0" err="1"/>
              <a:t>Exascale</a:t>
            </a:r>
            <a:r>
              <a:rPr lang="en-US" sz="1600" i="1" dirty="0"/>
              <a:t> Requirements Reviews,” </a:t>
            </a:r>
          </a:p>
          <a:p>
            <a:r>
              <a:rPr lang="en-US" sz="1600" i="1" dirty="0"/>
              <a:t>U.S. DOE Office of Science, </a:t>
            </a:r>
            <a:r>
              <a:rPr lang="en-US" sz="1600" dirty="0"/>
              <a:t>Tysons Corner, Virginia, March 9–10, (2017)</a:t>
            </a:r>
            <a:r>
              <a:rPr lang="en-US" sz="1600" i="1" dirty="0"/>
              <a:t>. </a:t>
            </a:r>
            <a:r>
              <a:rPr lang="en-US" sz="1600" dirty="0"/>
              <a:t>doi:10.2172/1417653</a:t>
            </a:r>
          </a:p>
        </p:txBody>
      </p:sp>
    </p:spTree>
    <p:extLst>
      <p:ext uri="{BB962C8B-B14F-4D97-AF65-F5344CB8AC3E}">
        <p14:creationId xmlns:p14="http://schemas.microsoft.com/office/powerpoint/2010/main" val="1167556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669317"/>
            <a:ext cx="4760640" cy="90344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Programming Languages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806615"/>
            <a:ext cx="10515600" cy="349170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Low Level language (Assembly)</a:t>
            </a:r>
          </a:p>
          <a:p>
            <a:pPr lvl="1"/>
            <a:r>
              <a:rPr lang="en-US" dirty="0"/>
              <a:t>Defined by hardware (less portable) </a:t>
            </a:r>
          </a:p>
          <a:p>
            <a:r>
              <a:rPr lang="en-US" dirty="0"/>
              <a:t>High Level language</a:t>
            </a:r>
            <a:br>
              <a:rPr lang="en-US" dirty="0"/>
            </a:br>
            <a:r>
              <a:rPr lang="en-US" dirty="0"/>
              <a:t>(C/C++, Fortran, Java)</a:t>
            </a:r>
          </a:p>
          <a:p>
            <a:pPr lvl="1"/>
            <a:r>
              <a:rPr lang="en-US" dirty="0"/>
              <a:t>Defined by run-time system</a:t>
            </a:r>
            <a:br>
              <a:rPr lang="en-US" dirty="0"/>
            </a:br>
            <a:r>
              <a:rPr lang="en-US" dirty="0"/>
              <a:t>(e.g. Operating System)</a:t>
            </a:r>
          </a:p>
          <a:p>
            <a:pPr lvl="1"/>
            <a:r>
              <a:rPr lang="en-US" dirty="0"/>
              <a:t>Portable, depends on compilers </a:t>
            </a:r>
          </a:p>
          <a:p>
            <a:r>
              <a:rPr lang="en-US" dirty="0"/>
              <a:t>Scripting language</a:t>
            </a:r>
            <a:br>
              <a:rPr lang="en-US" dirty="0"/>
            </a:br>
            <a:r>
              <a:rPr lang="en-US" dirty="0"/>
              <a:t>(MATLAB, Python, Bash)</a:t>
            </a:r>
          </a:p>
          <a:p>
            <a:pPr lvl="1"/>
            <a:r>
              <a:rPr lang="en-US" dirty="0"/>
              <a:t>Defined by portable run-time system of a program</a:t>
            </a:r>
          </a:p>
          <a:p>
            <a:r>
              <a:rPr lang="en-US" dirty="0"/>
              <a:t>Markup language (e.g. XML, YAML, Markdown)</a:t>
            </a:r>
          </a:p>
          <a:p>
            <a:pPr lvl="1"/>
            <a:r>
              <a:rPr lang="en-US" dirty="0"/>
              <a:t>Used for annotation</a:t>
            </a:r>
          </a:p>
          <a:p>
            <a:pPr lvl="1"/>
            <a:r>
              <a:rPr lang="en-US" dirty="0"/>
              <a:t>Input to multiple types of programs/systems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7016545" y="2572759"/>
            <a:ext cx="2257064" cy="28164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High-Level Language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9035342" y="1417638"/>
            <a:ext cx="2580646" cy="2752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Scripting Language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7045101" y="4575597"/>
            <a:ext cx="2905754" cy="41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Run-time system (OS)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86639" y="5836541"/>
            <a:ext cx="4788998" cy="43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Hardware</a:t>
            </a:r>
          </a:p>
        </p:txBody>
      </p:sp>
      <p:sp>
        <p:nvSpPr>
          <p:cNvPr id="8" name="Rectangle 7"/>
          <p:cNvSpPr/>
          <p:nvPr/>
        </p:nvSpPr>
        <p:spPr>
          <a:xfrm>
            <a:off x="8652243" y="3674635"/>
            <a:ext cx="2228414" cy="35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Executables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9035342" y="1950215"/>
            <a:ext cx="2580646" cy="372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Run-time system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30721" y="3673035"/>
            <a:ext cx="1394318" cy="354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Libraries</a:t>
            </a:r>
          </a:p>
        </p:txBody>
      </p:sp>
      <p:cxnSp>
        <p:nvCxnSpPr>
          <p:cNvPr id="12" name="Straight Arrow Connector 11"/>
          <p:cNvCxnSpPr>
            <a:stCxn id="5" idx="2"/>
            <a:endCxn id="9" idx="0"/>
          </p:cNvCxnSpPr>
          <p:nvPr/>
        </p:nvCxnSpPr>
        <p:spPr>
          <a:xfrm>
            <a:off x="10325665" y="1692857"/>
            <a:ext cx="0" cy="257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65267" y="5232674"/>
            <a:ext cx="48141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65267" y="4335978"/>
            <a:ext cx="48141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/>
          <p:cNvSpPr/>
          <p:nvPr/>
        </p:nvSpPr>
        <p:spPr>
          <a:xfrm>
            <a:off x="8087838" y="4993055"/>
            <a:ext cx="262270" cy="822960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422402" y="5289702"/>
            <a:ext cx="2257064" cy="354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Low-level Language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668000" y="5648108"/>
            <a:ext cx="0" cy="20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127351" y="3064658"/>
            <a:ext cx="1908452" cy="30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861544" y="2439844"/>
            <a:ext cx="481792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Up-Down Arrow 33"/>
          <p:cNvSpPr/>
          <p:nvPr/>
        </p:nvSpPr>
        <p:spPr>
          <a:xfrm>
            <a:off x="7474076" y="4045615"/>
            <a:ext cx="262270" cy="524116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>
            <a:off x="9241104" y="4029669"/>
            <a:ext cx="262270" cy="521208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4" idx="2"/>
            <a:endCxn id="27" idx="1"/>
          </p:cNvCxnSpPr>
          <p:nvPr/>
        </p:nvCxnSpPr>
        <p:spPr>
          <a:xfrm>
            <a:off x="8145077" y="2854406"/>
            <a:ext cx="261760" cy="25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0"/>
            <a:endCxn id="27" idx="3"/>
          </p:cNvCxnSpPr>
          <p:nvPr/>
        </p:nvCxnSpPr>
        <p:spPr>
          <a:xfrm flipV="1">
            <a:off x="7727880" y="3329141"/>
            <a:ext cx="678957" cy="34389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7" idx="4"/>
            <a:endCxn id="8" idx="0"/>
          </p:cNvCxnSpPr>
          <p:nvPr/>
        </p:nvCxnSpPr>
        <p:spPr>
          <a:xfrm>
            <a:off x="9081577" y="3374519"/>
            <a:ext cx="684873" cy="300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Up-Down Arrow 48"/>
          <p:cNvSpPr/>
          <p:nvPr/>
        </p:nvSpPr>
        <p:spPr>
          <a:xfrm>
            <a:off x="10337405" y="2345498"/>
            <a:ext cx="262270" cy="1316943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598840" y="1417638"/>
            <a:ext cx="1164738" cy="6419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Markup</a:t>
            </a:r>
          </a:p>
          <a:p>
            <a:pPr algn="ctr"/>
            <a:r>
              <a:rPr lang="en-US" dirty="0"/>
              <a:t> Language</a:t>
            </a:r>
          </a:p>
        </p:txBody>
      </p:sp>
      <p:sp>
        <p:nvSpPr>
          <p:cNvPr id="56" name="Freeform 55"/>
          <p:cNvSpPr/>
          <p:nvPr/>
        </p:nvSpPr>
        <p:spPr>
          <a:xfrm>
            <a:off x="6776484" y="1418995"/>
            <a:ext cx="2374604" cy="275126"/>
          </a:xfrm>
          <a:custGeom>
            <a:avLst/>
            <a:gdLst>
              <a:gd name="connsiteX0" fmla="*/ 0 w 2374604"/>
              <a:gd name="connsiteY0" fmla="*/ 275126 h 275126"/>
              <a:gd name="connsiteX1" fmla="*/ 1453116 w 2374604"/>
              <a:gd name="connsiteY1" fmla="*/ 5768 h 275126"/>
              <a:gd name="connsiteX2" fmla="*/ 2374604 w 2374604"/>
              <a:gd name="connsiteY2" fmla="*/ 112093 h 27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4604" h="275126">
                <a:moveTo>
                  <a:pt x="0" y="275126"/>
                </a:moveTo>
                <a:cubicBezTo>
                  <a:pt x="528674" y="154033"/>
                  <a:pt x="1057349" y="32940"/>
                  <a:pt x="1453116" y="5768"/>
                </a:cubicBezTo>
                <a:cubicBezTo>
                  <a:pt x="1848883" y="-21404"/>
                  <a:pt x="2154865" y="53023"/>
                  <a:pt x="2374604" y="11209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6762307" y="1707319"/>
            <a:ext cx="1481470" cy="823230"/>
          </a:xfrm>
          <a:custGeom>
            <a:avLst/>
            <a:gdLst>
              <a:gd name="connsiteX0" fmla="*/ 0 w 1481470"/>
              <a:gd name="connsiteY0" fmla="*/ 15155 h 823230"/>
              <a:gd name="connsiteX1" fmla="*/ 262270 w 1481470"/>
              <a:gd name="connsiteY1" fmla="*/ 22244 h 823230"/>
              <a:gd name="connsiteX2" fmla="*/ 1091609 w 1481470"/>
              <a:gd name="connsiteY2" fmla="*/ 227807 h 823230"/>
              <a:gd name="connsiteX3" fmla="*/ 1481470 w 1481470"/>
              <a:gd name="connsiteY3" fmla="*/ 823230 h 82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470" h="823230">
                <a:moveTo>
                  <a:pt x="0" y="15155"/>
                </a:moveTo>
                <a:cubicBezTo>
                  <a:pt x="40167" y="978"/>
                  <a:pt x="80335" y="-13198"/>
                  <a:pt x="262270" y="22244"/>
                </a:cubicBezTo>
                <a:cubicBezTo>
                  <a:pt x="444205" y="57686"/>
                  <a:pt x="888409" y="94309"/>
                  <a:pt x="1091609" y="227807"/>
                </a:cubicBezTo>
                <a:cubicBezTo>
                  <a:pt x="1294809" y="361305"/>
                  <a:pt x="1388139" y="592267"/>
                  <a:pt x="1481470" y="82323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6201073" y="2062716"/>
            <a:ext cx="809327" cy="1800447"/>
          </a:xfrm>
          <a:custGeom>
            <a:avLst/>
            <a:gdLst>
              <a:gd name="connsiteX0" fmla="*/ 1253 w 809327"/>
              <a:gd name="connsiteY0" fmla="*/ 0 h 1800447"/>
              <a:gd name="connsiteX1" fmla="*/ 57960 w 809327"/>
              <a:gd name="connsiteY1" fmla="*/ 900224 h 1800447"/>
              <a:gd name="connsiteX2" fmla="*/ 376936 w 809327"/>
              <a:gd name="connsiteY2" fmla="*/ 1609061 h 1800447"/>
              <a:gd name="connsiteX3" fmla="*/ 809327 w 809327"/>
              <a:gd name="connsiteY3" fmla="*/ 1800447 h 180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327" h="1800447">
                <a:moveTo>
                  <a:pt x="1253" y="0"/>
                </a:moveTo>
                <a:cubicBezTo>
                  <a:pt x="-1701" y="316023"/>
                  <a:pt x="-4654" y="632047"/>
                  <a:pt x="57960" y="900224"/>
                </a:cubicBezTo>
                <a:cubicBezTo>
                  <a:pt x="120574" y="1168401"/>
                  <a:pt x="251708" y="1459024"/>
                  <a:pt x="376936" y="1609061"/>
                </a:cubicBezTo>
                <a:cubicBezTo>
                  <a:pt x="502164" y="1759098"/>
                  <a:pt x="655745" y="1779772"/>
                  <a:pt x="809327" y="1800447"/>
                </a:cubicBezTo>
              </a:path>
            </a:pathLst>
          </a:custGeom>
          <a:noFill/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6202326" y="2076893"/>
            <a:ext cx="2466753" cy="1694121"/>
          </a:xfrm>
          <a:custGeom>
            <a:avLst/>
            <a:gdLst>
              <a:gd name="connsiteX0" fmla="*/ 0 w 2466753"/>
              <a:gd name="connsiteY0" fmla="*/ 0 h 1694121"/>
              <a:gd name="connsiteX1" fmla="*/ 588334 w 2466753"/>
              <a:gd name="connsiteY1" fmla="*/ 886047 h 1694121"/>
              <a:gd name="connsiteX2" fmla="*/ 1382232 w 2466753"/>
              <a:gd name="connsiteY2" fmla="*/ 1311349 h 1694121"/>
              <a:gd name="connsiteX3" fmla="*/ 2466753 w 2466753"/>
              <a:gd name="connsiteY3" fmla="*/ 1694121 h 169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6753" h="1694121">
                <a:moveTo>
                  <a:pt x="0" y="0"/>
                </a:moveTo>
                <a:cubicBezTo>
                  <a:pt x="178981" y="333744"/>
                  <a:pt x="357962" y="667489"/>
                  <a:pt x="588334" y="886047"/>
                </a:cubicBezTo>
                <a:cubicBezTo>
                  <a:pt x="818706" y="1104605"/>
                  <a:pt x="1069162" y="1176670"/>
                  <a:pt x="1382232" y="1311349"/>
                </a:cubicBezTo>
                <a:cubicBezTo>
                  <a:pt x="1695302" y="1446028"/>
                  <a:pt x="2081027" y="1570074"/>
                  <a:pt x="2466753" y="169412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uiExpand="1" animBg="1"/>
      <p:bldP spid="5" grpId="0" uiExpand="1" animBg="1"/>
      <p:bldP spid="6" grpId="0" uiExpand="1" animBg="1"/>
      <p:bldP spid="7" grpId="0" animBg="1"/>
      <p:bldP spid="8" grpId="0" uiExpand="1" animBg="1"/>
      <p:bldP spid="9" grpId="0" uiExpand="1" animBg="1"/>
      <p:bldP spid="10" grpId="0" uiExpand="1" animBg="1"/>
      <p:bldP spid="20" grpId="0" uiExpand="1" animBg="1"/>
      <p:bldP spid="21" grpId="0" animBg="1"/>
      <p:bldP spid="27" grpId="0" uiExpand="1" animBg="1"/>
      <p:bldP spid="34" grpId="0" uiExpand="1" animBg="1"/>
      <p:bldP spid="35" grpId="0" uiExpand="1" animBg="1"/>
      <p:bldP spid="49" grpId="0" uiExpand="1" animBg="1"/>
      <p:bldP spid="53" grpId="0" uiExpand="1" animBg="1"/>
      <p:bldP spid="56" grpId="0" uiExpand="1" animBg="1"/>
      <p:bldP spid="57" grpId="0" uiExpand="1" animBg="1"/>
      <p:bldP spid="63" grpId="0" uiExpan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a programming language should do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declaration</a:t>
            </a:r>
          </a:p>
          <a:p>
            <a:pPr lvl="1"/>
            <a:r>
              <a:rPr lang="en-US" dirty="0"/>
              <a:t>Scalars, arrays, pointers</a:t>
            </a:r>
          </a:p>
          <a:p>
            <a:pPr lvl="1"/>
            <a:r>
              <a:rPr lang="en-US" dirty="0"/>
              <a:t>Intrinsic types, programmer defined types</a:t>
            </a:r>
          </a:p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Arithmetic: +, -, *, /</a:t>
            </a:r>
          </a:p>
          <a:p>
            <a:pPr lvl="1"/>
            <a:r>
              <a:rPr lang="en-US" dirty="0"/>
              <a:t>Relational: &lt;, &gt;, ==</a:t>
            </a:r>
          </a:p>
          <a:p>
            <a:pPr lvl="1"/>
            <a:r>
              <a:rPr lang="en-US" dirty="0"/>
              <a:t>Logical: and, or, not, </a:t>
            </a:r>
            <a:r>
              <a:rPr lang="en-US" dirty="0" err="1"/>
              <a:t>xor</a:t>
            </a:r>
            <a:endParaRPr lang="en-US" dirty="0"/>
          </a:p>
          <a:p>
            <a:pPr lvl="1"/>
            <a:r>
              <a:rPr lang="en-US" dirty="0"/>
              <a:t>Others: e.g. exponentiation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Execution control constructs</a:t>
            </a:r>
          </a:p>
          <a:p>
            <a:pPr lvl="1"/>
            <a:r>
              <a:rPr lang="en-US" dirty="0"/>
              <a:t>Branching constructs</a:t>
            </a:r>
          </a:p>
          <a:p>
            <a:pPr lvl="2"/>
            <a:r>
              <a:rPr lang="en-US" dirty="0"/>
              <a:t>e.g. if/else, switch (or case)</a:t>
            </a:r>
          </a:p>
          <a:p>
            <a:pPr lvl="1"/>
            <a:r>
              <a:rPr lang="en-US" dirty="0"/>
              <a:t>Looping constructs</a:t>
            </a:r>
          </a:p>
          <a:p>
            <a:pPr lvl="2"/>
            <a:r>
              <a:rPr lang="en-US" dirty="0"/>
              <a:t>For or Do</a:t>
            </a:r>
          </a:p>
          <a:p>
            <a:pPr lvl="2"/>
            <a:r>
              <a:rPr lang="en-US" dirty="0"/>
              <a:t>While</a:t>
            </a:r>
          </a:p>
          <a:p>
            <a:pPr lvl="1"/>
            <a:r>
              <a:rPr lang="en-US" dirty="0" err="1"/>
              <a:t>Goto</a:t>
            </a:r>
            <a:endParaRPr lang="en-US" dirty="0"/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Automatic</a:t>
            </a:r>
          </a:p>
          <a:p>
            <a:pPr lvl="1"/>
            <a:r>
              <a:rPr lang="en-US" dirty="0"/>
              <a:t>Or provide programmer with </a:t>
            </a:r>
            <a:r>
              <a:rPr lang="en-US" dirty="0" err="1"/>
              <a:t>intrinsics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6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6858765" y="1600960"/>
            <a:ext cx="4596166" cy="2032578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a[4], b[4], c[4], d[4]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 p, q[]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=&gt; a(1)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=&gt; b(2)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=&gt; c(3)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=&gt; d(4)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=&gt; d(:)</a:t>
            </a:r>
          </a:p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4626267" cy="39889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Difficult to grasp if new to programming.</a:t>
            </a:r>
          </a:p>
          <a:p>
            <a:r>
              <a:rPr lang="en-US" dirty="0"/>
              <a:t>In high-level programming languages variable names are associated with memory.</a:t>
            </a:r>
          </a:p>
          <a:p>
            <a:pPr lvl="1"/>
            <a:r>
              <a:rPr lang="en-US" dirty="0"/>
              <a:t>value of variable is associated with memory location</a:t>
            </a:r>
          </a:p>
          <a:p>
            <a:r>
              <a:rPr lang="en-US" dirty="0"/>
              <a:t>Variables that are defined as pointers can “point” to different memory locations and often don’t have their own associated memory.</a:t>
            </a:r>
          </a:p>
          <a:p>
            <a:endParaRPr lang="en-US" dirty="0"/>
          </a:p>
          <a:p>
            <a:r>
              <a:rPr lang="en-US" dirty="0"/>
              <a:t>If a block of memory loses all references, this is a memory leak.</a:t>
            </a:r>
          </a:p>
          <a:p>
            <a:pPr lvl="1"/>
            <a:r>
              <a:rPr lang="en-US" dirty="0"/>
              <a:t>These are bad. More on these in another lecture.</a:t>
            </a:r>
          </a:p>
        </p:txBody>
      </p:sp>
      <p:sp>
        <p:nvSpPr>
          <p:cNvPr id="21" name="Left Brace 20"/>
          <p:cNvSpPr/>
          <p:nvPr/>
        </p:nvSpPr>
        <p:spPr>
          <a:xfrm rot="5400000">
            <a:off x="6088045" y="3462264"/>
            <a:ext cx="248653" cy="14515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 rot="5400000">
            <a:off x="7549620" y="3468787"/>
            <a:ext cx="248653" cy="1448277"/>
          </a:xfrm>
          <a:prstGeom prst="leftBrace">
            <a:avLst>
              <a:gd name="adj1" fmla="val 833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rot="5400000">
            <a:off x="9003172" y="3444987"/>
            <a:ext cx="248653" cy="14611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5400000">
            <a:off x="10464880" y="3430648"/>
            <a:ext cx="248653" cy="145761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46878" y="3718778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08818" y="3734693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67453" y="3702054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433800" y="3671647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d</a:t>
            </a:r>
          </a:p>
        </p:txBody>
      </p:sp>
      <p:sp>
        <p:nvSpPr>
          <p:cNvPr id="32" name="Left Brace 31"/>
          <p:cNvSpPr/>
          <p:nvPr/>
        </p:nvSpPr>
        <p:spPr>
          <a:xfrm rot="5400000">
            <a:off x="11401713" y="4006999"/>
            <a:ext cx="232025" cy="3715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5400000">
            <a:off x="11748925" y="4000021"/>
            <a:ext cx="248653" cy="35103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345381" y="3697047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696834" y="3697047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q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156848" y="5967236"/>
            <a:ext cx="365760" cy="2194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 pitchFamily="49" charset="0"/>
              </a:rPr>
              <a:t>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456353" y="5967236"/>
            <a:ext cx="365760" cy="2194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 pitchFamily="49" charset="0"/>
              </a:rPr>
              <a:t>q</a:t>
            </a:r>
          </a:p>
        </p:txBody>
      </p:sp>
      <p:cxnSp>
        <p:nvCxnSpPr>
          <p:cNvPr id="39" name="Straight Arrow Connector 38"/>
          <p:cNvCxnSpPr>
            <a:stCxn id="36" idx="0"/>
            <a:endCxn id="61" idx="2"/>
          </p:cNvCxnSpPr>
          <p:nvPr/>
        </p:nvCxnSpPr>
        <p:spPr>
          <a:xfrm flipH="1" flipV="1">
            <a:off x="9321468" y="4948555"/>
            <a:ext cx="18260" cy="101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45" idx="1"/>
          </p:cNvCxnSpPr>
          <p:nvPr/>
        </p:nvCxnSpPr>
        <p:spPr>
          <a:xfrm flipH="1" flipV="1">
            <a:off x="10616799" y="5193513"/>
            <a:ext cx="22434" cy="773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Left Brace 44"/>
          <p:cNvSpPr/>
          <p:nvPr/>
        </p:nvSpPr>
        <p:spPr>
          <a:xfrm rot="16200000">
            <a:off x="10492472" y="4340603"/>
            <a:ext cx="248653" cy="145716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5478158" y="4317702"/>
            <a:ext cx="6588483" cy="630853"/>
            <a:chOff x="4741450" y="6123909"/>
            <a:chExt cx="6588483" cy="630853"/>
          </a:xfrm>
        </p:grpSpPr>
        <p:sp>
          <p:nvSpPr>
            <p:cNvPr id="5" name="Rectangle 4"/>
            <p:cNvSpPr/>
            <p:nvPr/>
          </p:nvSpPr>
          <p:spPr>
            <a:xfrm>
              <a:off x="4741450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106441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71432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36423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01414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66405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1396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96387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61378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26369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391360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756351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121342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4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486333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51324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4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216315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4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581306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ourier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946302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ourier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41450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07493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2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73536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39579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205622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571665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6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937708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7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303751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8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669794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9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035837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401880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767923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12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133966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13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500009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14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866052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15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232095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598138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17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964173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18</a:t>
              </a: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4741450" y="6439335"/>
              <a:ext cx="65836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4928568" y="4729099"/>
            <a:ext cx="535899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ourier" pitchFamily="49" charset="0"/>
              </a:rPr>
              <a:t>NULL</a:t>
            </a:r>
          </a:p>
        </p:txBody>
      </p:sp>
      <p:cxnSp>
        <p:nvCxnSpPr>
          <p:cNvPr id="79" name="Straight Arrow Connector 78"/>
          <p:cNvCxnSpPr>
            <a:stCxn id="36" idx="0"/>
            <a:endCxn id="56" idx="2"/>
          </p:cNvCxnSpPr>
          <p:nvPr/>
        </p:nvCxnSpPr>
        <p:spPr>
          <a:xfrm flipH="1" flipV="1">
            <a:off x="7491253" y="4948555"/>
            <a:ext cx="1848475" cy="101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6" idx="0"/>
            <a:endCxn id="51" idx="2"/>
          </p:cNvCxnSpPr>
          <p:nvPr/>
        </p:nvCxnSpPr>
        <p:spPr>
          <a:xfrm flipH="1" flipV="1">
            <a:off x="5661038" y="4948555"/>
            <a:ext cx="3678690" cy="101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6" idx="0"/>
            <a:endCxn id="66" idx="2"/>
          </p:cNvCxnSpPr>
          <p:nvPr/>
        </p:nvCxnSpPr>
        <p:spPr>
          <a:xfrm flipV="1">
            <a:off x="9339728" y="4948555"/>
            <a:ext cx="1811955" cy="101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73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Results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43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30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Brief History of Fortran (1)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Originally developed in early 1950’s to facilitate programming of equations on computers at the time</a:t>
            </a:r>
          </a:p>
          <a:p>
            <a:r>
              <a:rPr lang="en-US" dirty="0"/>
              <a:t>FORTRAN comes from “</a:t>
            </a:r>
            <a:r>
              <a:rPr lang="en-US" dirty="0" err="1"/>
              <a:t>FORmula</a:t>
            </a:r>
            <a:r>
              <a:rPr lang="en-US" dirty="0"/>
              <a:t> </a:t>
            </a:r>
            <a:r>
              <a:rPr lang="en-US" dirty="0" err="1"/>
              <a:t>TRANslation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 Language was founded and designed for scientific computing.</a:t>
            </a:r>
          </a:p>
          <a:p>
            <a:r>
              <a:rPr lang="en-US" dirty="0"/>
              <a:t>Early days: FORTRAN II (1958),</a:t>
            </a:r>
            <a:br>
              <a:rPr lang="en-US" dirty="0"/>
            </a:br>
            <a:r>
              <a:rPr lang="en-US" dirty="0"/>
              <a:t>FORTRAN IV (1961)</a:t>
            </a:r>
          </a:p>
          <a:p>
            <a:r>
              <a:rPr lang="en-US" dirty="0"/>
              <a:t>Used Punch Cards</a:t>
            </a:r>
          </a:p>
          <a:p>
            <a:pPr lvl="1"/>
            <a:r>
              <a:rPr lang="en-US" dirty="0"/>
              <a:t>arrange in a stack</a:t>
            </a:r>
          </a:p>
          <a:p>
            <a:pPr lvl="1"/>
            <a:r>
              <a:rPr lang="en-US" dirty="0"/>
              <a:t>Carry them to computer and</a:t>
            </a:r>
            <a:br>
              <a:rPr lang="en-US" dirty="0"/>
            </a:br>
            <a:r>
              <a:rPr lang="en-US" dirty="0"/>
              <a:t>“turn the crank”</a:t>
            </a:r>
          </a:p>
        </p:txBody>
      </p:sp>
      <p:pic>
        <p:nvPicPr>
          <p:cNvPr id="4" name="Picture 2" descr="https://upload.wikimedia.org/wikipedia/commons/5/58/FortranCardPROJ039.agr.jpg"/>
          <p:cNvPicPr>
            <a:picLocks noChangeAspect="1" noChangeArrowheads="1"/>
          </p:cNvPicPr>
          <p:nvPr/>
        </p:nvPicPr>
        <p:blipFill>
          <a:blip r:embed="rId2" cstate="print"/>
          <a:srcRect l="5409" t="7451" r="4621" b="8665"/>
          <a:stretch>
            <a:fillRect/>
          </a:stretch>
        </p:blipFill>
        <p:spPr bwMode="auto">
          <a:xfrm>
            <a:off x="5829300" y="3828263"/>
            <a:ext cx="5524500" cy="24700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6161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Brief History of Fortran (2)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FORTRAN 66 (1966) – First “standardized” Fortran</a:t>
            </a:r>
          </a:p>
          <a:p>
            <a:r>
              <a:rPr lang="en-US" dirty="0"/>
              <a:t>FORTRAN 77 (1977) – What most people think of when they here “Fortran”</a:t>
            </a:r>
          </a:p>
          <a:p>
            <a:r>
              <a:rPr lang="en-US" dirty="0"/>
              <a:t>Fortran 90/95 – Introduced modules, derived types, and dynamic memory allocation.</a:t>
            </a:r>
          </a:p>
          <a:p>
            <a:pPr lvl="1"/>
            <a:r>
              <a:rPr lang="en-US" dirty="0"/>
              <a:t>Basically caught up to features in C.</a:t>
            </a:r>
          </a:p>
          <a:p>
            <a:r>
              <a:rPr lang="en-US" dirty="0"/>
              <a:t>Fortran  2003/2008 – Introduced extensive object-oriented capabilities</a:t>
            </a:r>
          </a:p>
          <a:p>
            <a:pPr lvl="1"/>
            <a:r>
              <a:rPr lang="en-US" dirty="0"/>
              <a:t>Basically caught up to C++ (although not quite).</a:t>
            </a:r>
          </a:p>
          <a:p>
            <a:pPr lvl="1"/>
            <a:r>
              <a:rPr lang="en-US" dirty="0"/>
              <a:t>Still not fully supported by compilers</a:t>
            </a:r>
          </a:p>
          <a:p>
            <a:r>
              <a:rPr lang="en-US" dirty="0"/>
              <a:t>Fortran 2003 and later are considered “Modern Fortran”.</a:t>
            </a:r>
          </a:p>
        </p:txBody>
      </p:sp>
    </p:spTree>
    <p:extLst>
      <p:ext uri="{BB962C8B-B14F-4D97-AF65-F5344CB8AC3E}">
        <p14:creationId xmlns:p14="http://schemas.microsoft.com/office/powerpoint/2010/main" val="629536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Fortran 77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Fixed Format and case </a:t>
            </a:r>
            <a:r>
              <a:rPr lang="en-US" b="1" u="sng" dirty="0"/>
              <a:t>in</a:t>
            </a:r>
            <a:r>
              <a:rPr lang="en-US" dirty="0"/>
              <a:t>sensitive</a:t>
            </a:r>
          </a:p>
          <a:p>
            <a:pPr lvl="1"/>
            <a:r>
              <a:rPr lang="en-US" dirty="0"/>
              <a:t>Different columns have different rules</a:t>
            </a:r>
          </a:p>
          <a:p>
            <a:pPr lvl="2"/>
            <a:r>
              <a:rPr lang="en-US" dirty="0"/>
              <a:t>1: Blank or comment symbol (“c” or “*”)</a:t>
            </a:r>
          </a:p>
          <a:p>
            <a:pPr lvl="2"/>
            <a:r>
              <a:rPr lang="en-US" dirty="0"/>
              <a:t>1-5: Statement Label</a:t>
            </a:r>
          </a:p>
          <a:p>
            <a:pPr lvl="2"/>
            <a:r>
              <a:rPr lang="en-US" dirty="0"/>
              <a:t>6: Continuation of previous line</a:t>
            </a:r>
          </a:p>
          <a:p>
            <a:pPr lvl="2"/>
            <a:r>
              <a:rPr lang="en-US" dirty="0"/>
              <a:t>7-72: Programming statements</a:t>
            </a:r>
          </a:p>
          <a:p>
            <a:pPr lvl="2"/>
            <a:r>
              <a:rPr lang="en-US" dirty="0"/>
              <a:t>73-80: Sequence number </a:t>
            </a:r>
          </a:p>
          <a:p>
            <a:pPr lvl="3"/>
            <a:r>
              <a:rPr lang="en-US" dirty="0"/>
              <a:t>Not used to today, was used by punch card sorters in case your dropped your box of cards</a:t>
            </a:r>
          </a:p>
          <a:p>
            <a:pPr lvl="1"/>
            <a:r>
              <a:rPr lang="en-US" b="1" i="1" dirty="0"/>
              <a:t>NO DYNAMIC MEMORY ALLOCATION</a:t>
            </a:r>
          </a:p>
          <a:p>
            <a:r>
              <a:rPr lang="en-US" dirty="0"/>
              <a:t>Compiler support is very good</a:t>
            </a:r>
          </a:p>
          <a:p>
            <a:pPr lvl="1"/>
            <a:r>
              <a:rPr lang="en-US" dirty="0"/>
              <a:t>also very good at producing very fast code</a:t>
            </a:r>
          </a:p>
          <a:p>
            <a:r>
              <a:rPr lang="en-US" dirty="0"/>
              <a:t>Missing modern programming language features</a:t>
            </a:r>
          </a:p>
          <a:p>
            <a:pPr lvl="1"/>
            <a:r>
              <a:rPr lang="en-US" dirty="0"/>
              <a:t>Detrimental to reuse</a:t>
            </a:r>
          </a:p>
          <a:p>
            <a:pPr lvl="1"/>
            <a:r>
              <a:rPr lang="en-US" dirty="0"/>
              <a:t>Certain things cannot be done</a:t>
            </a:r>
            <a:br>
              <a:rPr lang="en-US" dirty="0"/>
            </a:br>
            <a:r>
              <a:rPr lang="en-US" dirty="0"/>
              <a:t>(e.g. dynamic memory allocation)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1151" y="1336676"/>
            <a:ext cx="4596166" cy="49616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       2         3         4</a:t>
            </a: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c2345678901234567890123456789012 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precision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a=1.0d0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b=1.0d0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(*,500)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555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(F10.4)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555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44730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Fortran 90/95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F90 Standard: ISO/IEC standard 1539:1991</a:t>
            </a:r>
          </a:p>
          <a:p>
            <a:r>
              <a:rPr lang="en-US" dirty="0"/>
              <a:t>F95 Standard: ISO/IEC 1539-1:1997</a:t>
            </a:r>
          </a:p>
          <a:p>
            <a:r>
              <a:rPr lang="en-US" dirty="0"/>
              <a:t>Free Form</a:t>
            </a:r>
          </a:p>
          <a:p>
            <a:pPr lvl="1"/>
            <a:r>
              <a:rPr lang="en-US" dirty="0"/>
              <a:t>Forget all the rules about columns</a:t>
            </a:r>
          </a:p>
          <a:p>
            <a:r>
              <a:rPr lang="en-US" dirty="0"/>
              <a:t>Dynamic memory allocation</a:t>
            </a:r>
          </a:p>
          <a:p>
            <a:r>
              <a:rPr lang="en-US" dirty="0"/>
              <a:t>Intrinsic support  for array operations</a:t>
            </a:r>
          </a:p>
          <a:p>
            <a:pPr lvl="1"/>
            <a:r>
              <a:rPr lang="en-US" dirty="0"/>
              <a:t>(e.g. a(</a:t>
            </a:r>
            <a:r>
              <a:rPr lang="en-US" dirty="0">
                <a:sym typeface="Wingdings" panose="05000000000000000000" pitchFamily="2" charset="2"/>
              </a:rPr>
              <a:t>:)=b(:))</a:t>
            </a:r>
          </a:p>
          <a:p>
            <a:r>
              <a:rPr lang="en-US" dirty="0">
                <a:sym typeface="Wingdings" panose="05000000000000000000" pitchFamily="2" charset="2"/>
              </a:rPr>
              <a:t>Pointers: references to memory</a:t>
            </a:r>
          </a:p>
          <a:p>
            <a:r>
              <a:rPr lang="en-US" dirty="0">
                <a:sym typeface="Wingdings" panose="05000000000000000000" pitchFamily="2" charset="2"/>
              </a:rPr>
              <a:t>Modules: reusable components of program</a:t>
            </a:r>
          </a:p>
          <a:p>
            <a:r>
              <a:rPr lang="en-US" dirty="0">
                <a:sym typeface="Wingdings" panose="05000000000000000000" pitchFamily="2" charset="2"/>
              </a:rPr>
              <a:t>Derived data types: custom data types</a:t>
            </a:r>
          </a:p>
          <a:p>
            <a:r>
              <a:rPr lang="en-US" dirty="0">
                <a:sym typeface="Wingdings" panose="05000000000000000000" pitchFamily="2" charset="2"/>
              </a:rPr>
              <a:t>Removed some problematic features of F77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72299" y="1342655"/>
            <a:ext cx="4596166" cy="17307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linear_system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type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linsys_t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real,pointer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a(:,:),b(:),x(:)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type</a:t>
            </a:r>
          </a:p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n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module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972299" y="3089130"/>
            <a:ext cx="4596166" cy="32645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linear_system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sol(:)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linsys_t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:: ls1,ls2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(*,*) n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(ls1%a(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(ls1%b(n))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(sol(n))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ls1%x =&gt; sol</a:t>
            </a: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...</a:t>
            </a:r>
          </a:p>
        </p:txBody>
      </p:sp>
    </p:spTree>
    <p:extLst>
      <p:ext uri="{BB962C8B-B14F-4D97-AF65-F5344CB8AC3E}">
        <p14:creationId xmlns:p14="http://schemas.microsoft.com/office/powerpoint/2010/main" val="290248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Fortran 2003 &amp; 2008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Fortran 2003:</a:t>
            </a:r>
            <a:r>
              <a:rPr lang="en-US" b="1" dirty="0"/>
              <a:t> ISO/IEC 1539-1:2004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Significant addition to F90/95</a:t>
            </a:r>
          </a:p>
          <a:p>
            <a:pPr lvl="1"/>
            <a:r>
              <a:rPr lang="en-US" dirty="0"/>
              <a:t>F90/95 programs are F2003 compliant</a:t>
            </a:r>
          </a:p>
          <a:p>
            <a:r>
              <a:rPr lang="en-US"/>
              <a:t>Defined Object </a:t>
            </a:r>
            <a:r>
              <a:rPr lang="en-US" dirty="0"/>
              <a:t>Oriented Features</a:t>
            </a:r>
          </a:p>
          <a:p>
            <a:pPr lvl="1"/>
            <a:r>
              <a:rPr lang="en-US" dirty="0"/>
              <a:t>Polymorphism and inheritance</a:t>
            </a:r>
          </a:p>
          <a:p>
            <a:pPr lvl="1"/>
            <a:r>
              <a:rPr lang="en-US" dirty="0"/>
              <a:t>Type-bound procedures (methods)</a:t>
            </a:r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Procedure pointers</a:t>
            </a:r>
          </a:p>
          <a:p>
            <a:pPr lvl="1"/>
            <a:r>
              <a:rPr lang="en-US" dirty="0"/>
              <a:t>Standardized C-interoperability</a:t>
            </a:r>
          </a:p>
          <a:p>
            <a:pPr lvl="1"/>
            <a:r>
              <a:rPr lang="en-US" dirty="0"/>
              <a:t>IEEE floating point arithmetic</a:t>
            </a:r>
          </a:p>
          <a:p>
            <a:pPr lvl="1"/>
            <a:r>
              <a:rPr lang="en-US" dirty="0"/>
              <a:t>Enhanced </a:t>
            </a:r>
            <a:r>
              <a:rPr lang="en-US" dirty="0" err="1"/>
              <a:t>intrinsics</a:t>
            </a:r>
            <a:r>
              <a:rPr lang="en-US" dirty="0"/>
              <a:t> for command line processing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Fortran 2008:</a:t>
            </a:r>
            <a:r>
              <a:rPr lang="en-US" b="1" dirty="0"/>
              <a:t> ISO/IEC 1539-1:2010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Primarily added language features for enhanced parallelism</a:t>
            </a:r>
          </a:p>
          <a:p>
            <a:r>
              <a:rPr lang="en-US" dirty="0"/>
              <a:t>Added submodules</a:t>
            </a:r>
          </a:p>
          <a:p>
            <a:pPr lvl="1"/>
            <a:r>
              <a:rPr lang="en-US" dirty="0"/>
              <a:t>Entity facilitating program structure</a:t>
            </a:r>
          </a:p>
          <a:p>
            <a:r>
              <a:rPr lang="en-US" dirty="0" err="1"/>
              <a:t>Coarray</a:t>
            </a:r>
            <a:r>
              <a:rPr lang="en-US" dirty="0"/>
              <a:t> Fortran</a:t>
            </a:r>
          </a:p>
          <a:p>
            <a:pPr lvl="1"/>
            <a:r>
              <a:rPr lang="en-US" dirty="0"/>
              <a:t>Simple extension for distributed parallel programming</a:t>
            </a:r>
          </a:p>
          <a:p>
            <a:pPr lvl="1"/>
            <a:r>
              <a:rPr lang="en-US" dirty="0"/>
              <a:t>Typically relies on underlying MPI implementation</a:t>
            </a:r>
          </a:p>
          <a:p>
            <a:r>
              <a:rPr lang="en-US" dirty="0"/>
              <a:t>DO CONCURRENT</a:t>
            </a:r>
          </a:p>
          <a:p>
            <a:pPr lvl="1"/>
            <a:r>
              <a:rPr lang="en-US" dirty="0"/>
              <a:t>Loop iterations have no interdependencies</a:t>
            </a:r>
          </a:p>
        </p:txBody>
      </p:sp>
    </p:spTree>
    <p:extLst>
      <p:ext uri="{BB962C8B-B14F-4D97-AF65-F5344CB8AC3E}">
        <p14:creationId xmlns:p14="http://schemas.microsoft.com/office/powerpoint/2010/main" val="3865353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3609" y="1558927"/>
            <a:ext cx="5538534" cy="472757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Values of data type “kinds” are not defined by standard and not available on all systems.</a:t>
            </a:r>
          </a:p>
          <a:p>
            <a:pPr lvl="1"/>
            <a:r>
              <a:rPr lang="en-US" dirty="0"/>
              <a:t>Therefore, these can be compiler dependent.</a:t>
            </a:r>
          </a:p>
          <a:p>
            <a:pPr lvl="1"/>
            <a:r>
              <a:rPr lang="en-US" dirty="0"/>
              <a:t>Careful you don’t rely on extensions.</a:t>
            </a:r>
          </a:p>
          <a:p>
            <a:pPr lvl="1"/>
            <a:r>
              <a:rPr lang="en-US" i="1" dirty="0"/>
              <a:t>Typically</a:t>
            </a:r>
            <a:r>
              <a:rPr lang="en-US" dirty="0"/>
              <a:t> represented in “bytes” as integer</a:t>
            </a:r>
          </a:p>
          <a:p>
            <a:pPr lvl="2"/>
            <a:r>
              <a:rPr lang="en-US" dirty="0"/>
              <a:t>e.g. 32-bit = 4 bytes</a:t>
            </a:r>
          </a:p>
          <a:p>
            <a:r>
              <a:rPr lang="en-US" dirty="0"/>
              <a:t>Problem: How to guarantee portability?</a:t>
            </a:r>
          </a:p>
          <a:p>
            <a:pPr lvl="1"/>
            <a:r>
              <a:rPr lang="en-US" dirty="0"/>
              <a:t>Intrinsic procedures</a:t>
            </a:r>
          </a:p>
          <a:p>
            <a:pPr lvl="2"/>
            <a:r>
              <a:rPr lang="en-US" dirty="0"/>
              <a:t>SELECTED_REAL_KIND (F95 and later)</a:t>
            </a:r>
          </a:p>
          <a:p>
            <a:pPr lvl="2"/>
            <a:r>
              <a:rPr lang="en-US" dirty="0"/>
              <a:t>SELECTED_INT_KIND (F95 and later)</a:t>
            </a:r>
          </a:p>
          <a:p>
            <a:pPr lvl="2"/>
            <a:r>
              <a:rPr lang="en-US" dirty="0"/>
              <a:t>SELECTED_CHAR_KIND (F2003 and later)</a:t>
            </a:r>
          </a:p>
          <a:p>
            <a:pPr lvl="1"/>
            <a:r>
              <a:rPr lang="en-US" dirty="0"/>
              <a:t>ISO_FORTRAN_ENV intrinsic module</a:t>
            </a:r>
          </a:p>
          <a:p>
            <a:pPr lvl="2"/>
            <a:r>
              <a:rPr lang="en-US" dirty="0"/>
              <a:t>Module is part of Fortran 2003 standard</a:t>
            </a:r>
          </a:p>
          <a:p>
            <a:pPr lvl="2"/>
            <a:r>
              <a:rPr lang="en-US" dirty="0"/>
              <a:t>Kind parameters defined in 2008 standard</a:t>
            </a:r>
          </a:p>
          <a:p>
            <a:r>
              <a:rPr lang="en-US" i="1" u="sng" dirty="0"/>
              <a:t>Inherent support for multi-dimensional arrays</a:t>
            </a:r>
            <a:r>
              <a:rPr lang="en-US" i="1" dirty="0"/>
              <a:t> </a:t>
            </a:r>
            <a:r>
              <a:rPr lang="en-US" dirty="0"/>
              <a:t>(up to 7-dimensions)</a:t>
            </a:r>
            <a:br>
              <a:rPr lang="en-US" dirty="0"/>
            </a:b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 a(:,:,:)</a:t>
            </a:r>
            <a:endParaRPr lang="en-US" dirty="0"/>
          </a:p>
        </p:txBody>
      </p:sp>
      <p:graphicFrame>
        <p:nvGraphicFramePr>
          <p:cNvPr id="8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623985"/>
              </p:ext>
            </p:extLst>
          </p:nvPr>
        </p:nvGraphicFramePr>
        <p:xfrm>
          <a:off x="838200" y="2288784"/>
          <a:ext cx="528730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45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Intrinsic Data Types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Keyword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kinds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ASCII</a:t>
                      </a:r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ISO_10646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8-bit, 16-bit, </a:t>
                      </a:r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32-bit</a:t>
                      </a:r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, 64-bit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8-bit, 16-bit, </a:t>
                      </a:r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32-bit</a:t>
                      </a:r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, 64-bit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32-bit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, 64-bit, 128-bit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32-bit</a:t>
                      </a:r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64-bit, 128-bit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99" y="4422384"/>
            <a:ext cx="3591831" cy="23392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58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Declaration &amp; Attributes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Lots of redundancy in syntax</a:t>
            </a:r>
          </a:p>
          <a:p>
            <a:pPr lvl="1"/>
            <a:r>
              <a:rPr lang="en-US" dirty="0"/>
              <a:t>So, pick the way that you like</a:t>
            </a:r>
          </a:p>
          <a:p>
            <a:pPr lvl="1"/>
            <a:r>
              <a:rPr lang="en-US" dirty="0"/>
              <a:t>One suggestion: pick the approach that involves the least typing.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23436" r="30446" b="2353"/>
          <a:stretch/>
        </p:blipFill>
        <p:spPr>
          <a:xfrm>
            <a:off x="7327900" y="1454651"/>
            <a:ext cx="4364348" cy="4843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182883" y="4302284"/>
            <a:ext cx="4492234" cy="13775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=4),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 :: a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 :: a(20)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!same as above</a:t>
            </a:r>
          </a:p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(8),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b(:,:)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(8),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c(:,:) =&gt;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6955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 &amp; Special Characters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43409881"/>
              </p:ext>
            </p:extLst>
          </p:nvPr>
        </p:nvGraphicFramePr>
        <p:xfrm>
          <a:off x="7398103" y="1631440"/>
          <a:ext cx="456529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445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Relational</a:t>
                      </a:r>
                      <a:r>
                        <a:rPr lang="en-US" sz="1400" baseline="0" dirty="0"/>
                        <a:t> Operators</a:t>
                      </a:r>
                      <a:endParaRPr lang="en-US" sz="14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Fortran 77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Fortran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90 and later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Greater</a:t>
                      </a:r>
                      <a:r>
                        <a:rPr lang="en-US" sz="1400" baseline="0" dirty="0"/>
                        <a:t> than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Greater</a:t>
                      </a:r>
                      <a:r>
                        <a:rPr lang="en-US" sz="1400" baseline="0" dirty="0"/>
                        <a:t> than or equal to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949234"/>
              </p:ext>
            </p:extLst>
          </p:nvPr>
        </p:nvGraphicFramePr>
        <p:xfrm>
          <a:off x="7398103" y="4406195"/>
          <a:ext cx="21816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Arithmetic 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845018"/>
              </p:ext>
            </p:extLst>
          </p:nvPr>
        </p:nvGraphicFramePr>
        <p:xfrm>
          <a:off x="2679700" y="2235754"/>
          <a:ext cx="228595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Assignment 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pointer 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717019"/>
              </p:ext>
            </p:extLst>
          </p:nvPr>
        </p:nvGraphicFramePr>
        <p:xfrm>
          <a:off x="537439" y="3186995"/>
          <a:ext cx="6633411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0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57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Symbol(s)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Meaning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Concatenate 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Line continuation, placed at end of line (F90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and later)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Comment</a:t>
                      </a:r>
                      <a:endParaRPr lang="en-US" sz="1400" baseline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End of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Accesses component of derived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Array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(/</a:t>
                      </a:r>
                      <a:r>
                        <a:rPr lang="en-U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Array literal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err="1">
                          <a:latin typeface="+mn-lt"/>
                          <a:cs typeface="Courier New" panose="02070309020205020404" pitchFamily="49" charset="0"/>
                        </a:rPr>
                        <a:t>Coarray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719446"/>
              </p:ext>
            </p:extLst>
          </p:nvPr>
        </p:nvGraphicFramePr>
        <p:xfrm>
          <a:off x="9644039" y="4413981"/>
          <a:ext cx="21816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Logical 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.NOT.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.EQV.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.NEQV.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not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291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Entity Structures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0242" y="4740263"/>
            <a:ext cx="3001402" cy="1308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!declarations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!internal procedures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module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66938" y="2739576"/>
            <a:ext cx="3001402" cy="15529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!declarations</a:t>
            </a: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!statements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!internal procedures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program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7820" y="2992020"/>
            <a:ext cx="3001402" cy="10480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!declarations</a:t>
            </a: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!statements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subroutine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4731" y="4870243"/>
            <a:ext cx="3867580" cy="10480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!declarations</a:t>
            </a: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!statements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function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34822" y="2262868"/>
            <a:ext cx="3867580" cy="3969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!declarations</a:t>
            </a:r>
          </a:p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interface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!submodule routines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interface</a:t>
            </a:r>
          </a:p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!internal procedures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module</a:t>
            </a:r>
          </a:p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submodule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(m)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!declarations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!internal procedures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submodule</a:t>
            </a:r>
          </a:p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4712" y="2290797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6159" y="2538794"/>
            <a:ext cx="156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Subroutine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8127" y="4425455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2098" y="4349170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43706" y="1801202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Submodules</a:t>
            </a:r>
          </a:p>
        </p:txBody>
      </p:sp>
    </p:spTree>
    <p:extLst>
      <p:ext uri="{BB962C8B-B14F-4D97-AF65-F5344CB8AC3E}">
        <p14:creationId xmlns:p14="http://schemas.microsoft.com/office/powerpoint/2010/main" val="243550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Says…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2018</a:t>
            </a:r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7D79AC5D-1618-4101-AC21-6533EF20F1F9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722563"/>
          <a:ext cx="5183188" cy="356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722563"/>
          <a:ext cx="5157787" cy="356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5866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 Control Constructs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Branching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	Loops</a:t>
            </a:r>
          </a:p>
        </p:txBody>
      </p:sp>
      <p:sp>
        <p:nvSpPr>
          <p:cNvPr id="7" name="Rectangle 6"/>
          <p:cNvSpPr/>
          <p:nvPr/>
        </p:nvSpPr>
        <p:spPr>
          <a:xfrm>
            <a:off x="7993397" y="1560095"/>
            <a:ext cx="3625516" cy="46000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=1,10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=10,1,-1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WHILE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10)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WHILE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(.TRUE.)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10)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CYCLE </a:t>
            </a:r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!Skip rest of loop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BREAK </a:t>
            </a:r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!Exit loop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!Fortran 95 and later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=1:3, j=1:3,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j)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 </a:t>
            </a:r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!stuff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!Fortran 2008 and later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CONCURRENT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=1,10</a:t>
            </a:r>
            <a:b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)=b(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)*c(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</p:txBody>
      </p:sp>
      <p:sp>
        <p:nvSpPr>
          <p:cNvPr id="8" name="Rectangle 7"/>
          <p:cNvSpPr/>
          <p:nvPr/>
        </p:nvSpPr>
        <p:spPr>
          <a:xfrm>
            <a:off x="651989" y="3860131"/>
            <a:ext cx="3625516" cy="23016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cond_expr</a:t>
            </a:r>
            <a:r>
              <a:rPr lang="en-US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&lt;statement&gt;</a:t>
            </a:r>
          </a:p>
          <a:p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&lt;cond_expr1&gt;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&lt;cond_expr1&gt;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CASE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(variable)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CASE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(val1,val2)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CASE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(val3)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CASE DEFAULT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3882" y="2608689"/>
            <a:ext cx="2474857" cy="11550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!Fortran 2008 and later</a:t>
            </a:r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TYPE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someType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CLASS IS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baseType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TYPE IS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extendendType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CLASS DEFAULT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76179" y="4257172"/>
            <a:ext cx="2474857" cy="15075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!Fortran 95 and later</a:t>
            </a:r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&gt; 0)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B=A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&lt; 0)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B=0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ELSEWHERE </a:t>
            </a:r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!A == 0</a:t>
            </a:r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ENDWHERE</a:t>
            </a:r>
          </a:p>
        </p:txBody>
      </p:sp>
    </p:spTree>
    <p:extLst>
      <p:ext uri="{BB962C8B-B14F-4D97-AF65-F5344CB8AC3E}">
        <p14:creationId xmlns:p14="http://schemas.microsoft.com/office/powerpoint/2010/main" val="834479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Fortran I/O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199" y="2306246"/>
            <a:ext cx="5651421" cy="27878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I/O based on ideas of “UNITS”</a:t>
            </a:r>
          </a:p>
          <a:p>
            <a:pPr lvl="1"/>
            <a:r>
              <a:rPr lang="en-US" dirty="0"/>
              <a:t>Unit is an integer tied to a file </a:t>
            </a:r>
            <a:r>
              <a:rPr lang="en-US" i="1" dirty="0"/>
              <a:t>or some other device</a:t>
            </a:r>
            <a:r>
              <a:rPr lang="en-US" dirty="0"/>
              <a:t> (e.g. the screen)</a:t>
            </a:r>
          </a:p>
          <a:p>
            <a:r>
              <a:rPr lang="en-US" dirty="0"/>
              <a:t>Types of intrinsic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READ/WRITE</a:t>
            </a:r>
          </a:p>
        </p:txBody>
      </p:sp>
      <p:graphicFrame>
        <p:nvGraphicFramePr>
          <p:cNvPr id="10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0535563"/>
              </p:ext>
            </p:extLst>
          </p:nvPr>
        </p:nvGraphicFramePr>
        <p:xfrm>
          <a:off x="6489621" y="1426875"/>
          <a:ext cx="518173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5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880">
                <a:tc>
                  <a:txBody>
                    <a:bodyPr/>
                    <a:lstStyle/>
                    <a:p>
                      <a:r>
                        <a:rPr lang="en-US" sz="1400" dirty="0"/>
                        <a:t>Fortran</a:t>
                      </a:r>
                      <a:r>
                        <a:rPr lang="en-US" sz="1400" baseline="0" dirty="0"/>
                        <a:t> I/O Statement</a:t>
                      </a:r>
                      <a:endParaRPr lang="en-US" sz="1400" dirty="0"/>
                    </a:p>
                  </a:txBody>
                  <a:tcPr marL="62898" marR="628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 marL="62898" marR="628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</a:p>
                  </a:txBody>
                  <a:tcPr marL="62898" marR="628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Opens a file</a:t>
                      </a:r>
                    </a:p>
                  </a:txBody>
                  <a:tcPr marL="62898" marR="628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</a:p>
                  </a:txBody>
                  <a:tcPr marL="62898" marR="628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Closes a file</a:t>
                      </a:r>
                    </a:p>
                  </a:txBody>
                  <a:tcPr marL="62898" marR="628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INQUIRE</a:t>
                      </a:r>
                    </a:p>
                  </a:txBody>
                  <a:tcPr marL="62898" marR="628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Make inquires</a:t>
                      </a:r>
                      <a:r>
                        <a:rPr lang="en-US" sz="1400" baseline="0" dirty="0"/>
                        <a:t> about a file</a:t>
                      </a:r>
                      <a:endParaRPr lang="en-US" sz="1400" dirty="0"/>
                    </a:p>
                  </a:txBody>
                  <a:tcPr marL="62898" marR="628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</a:t>
                      </a:r>
                    </a:p>
                  </a:txBody>
                  <a:tcPr marL="62898" marR="628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 from a unit</a:t>
                      </a:r>
                    </a:p>
                  </a:txBody>
                  <a:tcPr marL="62898" marR="628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</a:t>
                      </a:r>
                    </a:p>
                  </a:txBody>
                  <a:tcPr marL="62898" marR="628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to a unit</a:t>
                      </a:r>
                    </a:p>
                  </a:txBody>
                  <a:tcPr marL="62898" marR="6289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FLUSH</a:t>
                      </a:r>
                    </a:p>
                  </a:txBody>
                  <a:tcPr marL="62898" marR="628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buffered I/O this clears the buffer</a:t>
                      </a:r>
                    </a:p>
                  </a:txBody>
                  <a:tcPr marL="62898" marR="6289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BACKSPACE</a:t>
                      </a:r>
                    </a:p>
                  </a:txBody>
                  <a:tcPr marL="62898" marR="628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the position in a</a:t>
                      </a:r>
                      <a:r>
                        <a:rPr lang="en-US" sz="1400" baseline="0" dirty="0"/>
                        <a:t> sequential file back one record</a:t>
                      </a:r>
                      <a:endParaRPr lang="en-US" sz="1400" dirty="0"/>
                    </a:p>
                  </a:txBody>
                  <a:tcPr marL="62898" marR="6289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REWIND</a:t>
                      </a:r>
                    </a:p>
                  </a:txBody>
                  <a:tcPr marL="62898" marR="628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the position in a sequential file back to the first record</a:t>
                      </a:r>
                    </a:p>
                  </a:txBody>
                  <a:tcPr marL="62898" marR="6289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70447"/>
              </p:ext>
            </p:extLst>
          </p:nvPr>
        </p:nvGraphicFramePr>
        <p:xfrm>
          <a:off x="996782" y="3508809"/>
          <a:ext cx="5020733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Formatted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Unformatted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Sequential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Text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3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Direct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Binary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(fixed record size)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007197" y="5030609"/>
            <a:ext cx="5169012" cy="17398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(*,*)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 WORLD” </a:t>
            </a:r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!Standard Out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(ERROR_UNIT,*)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 WORLD” </a:t>
            </a:r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!Standard Error</a:t>
            </a:r>
          </a:p>
          <a:p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!(ERROR_UNIT from ISO_FORTRAN_ENV, typically 0)</a:t>
            </a:r>
          </a:p>
          <a:p>
            <a:endParaRPr lang="en-US" sz="12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!Formatted write to variable string</a:t>
            </a:r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(string,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’(f10.4)’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1.0</a:t>
            </a:r>
          </a:p>
          <a:p>
            <a:endParaRPr lang="en-US" sz="12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!Write to file that was previously opened on unit 35</a:t>
            </a:r>
            <a:endParaRPr lang="en-US" sz="1200" b="1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(35,*)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“Hey unit 35!”</a:t>
            </a:r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6654912" y="4956609"/>
            <a:ext cx="5181600" cy="1508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I/O Statements have very long “specifier lists”</a:t>
            </a:r>
          </a:p>
          <a:p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/>
              <a:t> statement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UNIT, FILE, STATUS, IOSTAT, ACCESS, FORM, ACTION, RECL, POSITION, DELIM, PAD</a:t>
            </a:r>
          </a:p>
        </p:txBody>
      </p:sp>
    </p:spTree>
    <p:extLst>
      <p:ext uri="{BB962C8B-B14F-4D97-AF65-F5344CB8AC3E}">
        <p14:creationId xmlns:p14="http://schemas.microsoft.com/office/powerpoint/2010/main" val="2462907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Fortran 2003 &amp; 2008 Examples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Inheritance (2003)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err="1"/>
              <a:t>Coarray</a:t>
            </a:r>
            <a:r>
              <a:rPr lang="en-US" b="1" u="sng" dirty="0"/>
              <a:t> (2008)</a:t>
            </a:r>
          </a:p>
        </p:txBody>
      </p:sp>
      <p:sp>
        <p:nvSpPr>
          <p:cNvPr id="9" name="Rectangle 8"/>
          <p:cNvSpPr/>
          <p:nvPr/>
        </p:nvSpPr>
        <p:spPr>
          <a:xfrm>
            <a:off x="910091" y="2766590"/>
            <a:ext cx="4596166" cy="1649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integer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dim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type</a:t>
            </a:r>
          </a:p>
          <a:p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type,extends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point_t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(:)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6425" y="2715666"/>
            <a:ext cx="4596166" cy="18146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Local access with ()</a:t>
            </a:r>
          </a:p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Remote access with []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ca(4)[*]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ca(:)[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this_image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()]=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this_image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 = 1,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num_images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(*,*) ca(:)[image]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170334" y="4687824"/>
            <a:ext cx="3489585" cy="219456"/>
            <a:chOff x="7170334" y="4687824"/>
            <a:chExt cx="3489585" cy="219456"/>
          </a:xfrm>
        </p:grpSpPr>
        <p:sp>
          <p:nvSpPr>
            <p:cNvPr id="14" name="Rectangle 13"/>
            <p:cNvSpPr/>
            <p:nvPr/>
          </p:nvSpPr>
          <p:spPr>
            <a:xfrm>
              <a:off x="7170334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85304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04760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21340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33981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48951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468407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84987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902833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17803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37259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53839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89457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004427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223883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440463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495376" y="46146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248488" y="5431536"/>
            <a:ext cx="1109384" cy="5029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7672296" y="5431536"/>
            <a:ext cx="1109384" cy="5029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9096104" y="5431536"/>
            <a:ext cx="1109384" cy="5029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0519912" y="5431536"/>
            <a:ext cx="1109384" cy="5029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5" idx="2"/>
            <a:endCxn id="31" idx="0"/>
          </p:cNvCxnSpPr>
          <p:nvPr/>
        </p:nvCxnSpPr>
        <p:spPr>
          <a:xfrm flipH="1">
            <a:off x="6803180" y="4907280"/>
            <a:ext cx="691852" cy="524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2" idx="0"/>
          </p:cNvCxnSpPr>
          <p:nvPr/>
        </p:nvCxnSpPr>
        <p:spPr>
          <a:xfrm flipH="1">
            <a:off x="8226988" y="4913376"/>
            <a:ext cx="286544" cy="518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0"/>
          </p:cNvCxnSpPr>
          <p:nvPr/>
        </p:nvCxnSpPr>
        <p:spPr>
          <a:xfrm>
            <a:off x="9336372" y="4924937"/>
            <a:ext cx="314424" cy="506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4" idx="0"/>
          </p:cNvCxnSpPr>
          <p:nvPr/>
        </p:nvCxnSpPr>
        <p:spPr>
          <a:xfrm>
            <a:off x="10223884" y="4945642"/>
            <a:ext cx="850720" cy="485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368754" y="5568696"/>
            <a:ext cx="219456" cy="219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583724" y="5568696"/>
            <a:ext cx="219456" cy="219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03180" y="5568696"/>
            <a:ext cx="219456" cy="219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019760" y="5568696"/>
            <a:ext cx="219456" cy="219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01442" y="5568696"/>
            <a:ext cx="219456" cy="219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016412" y="5568696"/>
            <a:ext cx="219456" cy="219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235868" y="5568696"/>
            <a:ext cx="219456" cy="219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452448" y="5568696"/>
            <a:ext cx="219456" cy="219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243693" y="5568696"/>
            <a:ext cx="219456" cy="219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458663" y="5568696"/>
            <a:ext cx="219456" cy="219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678119" y="5568696"/>
            <a:ext cx="219456" cy="219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894699" y="5568696"/>
            <a:ext cx="219456" cy="219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0630502" y="5568696"/>
            <a:ext cx="219456" cy="2194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845472" y="5568696"/>
            <a:ext cx="219456" cy="2194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1064928" y="5568696"/>
            <a:ext cx="219456" cy="2194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1281508" y="5568696"/>
            <a:ext cx="219456" cy="2194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47634" y="5885688"/>
            <a:ext cx="98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12522" y="5885688"/>
            <a:ext cx="98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243693" y="5885688"/>
            <a:ext cx="98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680097" y="5885688"/>
            <a:ext cx="98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4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10179" y="4530293"/>
            <a:ext cx="4596166" cy="15784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:: g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point_t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:: p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!...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(*,*)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g%dim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(*,*)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p%dim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(*,*)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p%coord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16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Fortran Compilers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of Compiler Vendors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Free and Open Source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/>
              <a:t> </a:t>
            </a:r>
            <a:r>
              <a:rPr lang="en-US" b="1" dirty="0"/>
              <a:t>GNU</a:t>
            </a:r>
          </a:p>
          <a:p>
            <a:pPr lvl="1"/>
            <a:r>
              <a:rPr lang="en-US" dirty="0"/>
              <a:t>g95</a:t>
            </a:r>
          </a:p>
          <a:p>
            <a:pPr lvl="1"/>
            <a:r>
              <a:rPr lang="en-US" dirty="0" err="1"/>
              <a:t>EKOPath</a:t>
            </a:r>
            <a:endParaRPr lang="en-US" dirty="0"/>
          </a:p>
          <a:p>
            <a:pPr lvl="1"/>
            <a:r>
              <a:rPr lang="en-US" dirty="0" err="1"/>
              <a:t>llvm</a:t>
            </a:r>
            <a:r>
              <a:rPr lang="en-US" dirty="0"/>
              <a:t> (</a:t>
            </a:r>
            <a:r>
              <a:rPr lang="en-US" dirty="0" err="1"/>
              <a:t>Dragonegg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OpenUH</a:t>
            </a:r>
            <a:r>
              <a:rPr lang="en-US" dirty="0"/>
              <a:t>, Open64, Open </a:t>
            </a:r>
            <a:r>
              <a:rPr lang="en-US" dirty="0" err="1"/>
              <a:t>Watcom</a:t>
            </a:r>
            <a:endParaRPr lang="en-US" dirty="0"/>
          </a:p>
          <a:p>
            <a:r>
              <a:rPr lang="en-US" dirty="0"/>
              <a:t>Commercial</a:t>
            </a:r>
          </a:p>
          <a:p>
            <a:pPr lvl="1"/>
            <a:r>
              <a:rPr lang="en-US" dirty="0" err="1"/>
              <a:t>Absoft</a:t>
            </a:r>
            <a:endParaRPr lang="en-US" dirty="0"/>
          </a:p>
          <a:p>
            <a:pPr lvl="1"/>
            <a:r>
              <a:rPr lang="en-US" dirty="0"/>
              <a:t>Cray</a:t>
            </a:r>
          </a:p>
          <a:p>
            <a:pPr lvl="1"/>
            <a:r>
              <a:rPr lang="en-US" dirty="0"/>
              <a:t>IBM XL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b="1" dirty="0"/>
              <a:t> Intel</a:t>
            </a:r>
          </a:p>
          <a:p>
            <a:pPr lvl="1"/>
            <a:r>
              <a:rPr lang="en-US" dirty="0" err="1"/>
              <a:t>Lahey</a:t>
            </a:r>
            <a:endParaRPr lang="en-US" dirty="0"/>
          </a:p>
          <a:p>
            <a:pPr lvl="1"/>
            <a:r>
              <a:rPr lang="en-US" dirty="0"/>
              <a:t>Numerical Algorithms Group (NAG)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pgf90</a:t>
            </a:r>
            <a:r>
              <a:rPr lang="en-US" dirty="0"/>
              <a:t> Portland Group (PGI)</a:t>
            </a:r>
          </a:p>
          <a:p>
            <a:pPr lvl="1"/>
            <a:r>
              <a:rPr lang="en-US" dirty="0" err="1"/>
              <a:t>Pathscale</a:t>
            </a:r>
            <a:endParaRPr lang="en-US" dirty="0"/>
          </a:p>
          <a:p>
            <a:pPr lvl="1"/>
            <a:r>
              <a:rPr lang="en-US" dirty="0"/>
              <a:t>Oracle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Compilers on Flux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GNU</a:t>
            </a:r>
          </a:p>
          <a:p>
            <a:r>
              <a:rPr lang="en-US" dirty="0"/>
              <a:t>Intel</a:t>
            </a:r>
          </a:p>
          <a:p>
            <a:r>
              <a:rPr lang="en-US" dirty="0"/>
              <a:t>PGI</a:t>
            </a:r>
          </a:p>
          <a:p>
            <a:r>
              <a:rPr lang="en-US" dirty="0"/>
              <a:t>NAG (special license required)</a:t>
            </a:r>
          </a:p>
          <a:p>
            <a:r>
              <a:rPr lang="en-US" dirty="0" err="1"/>
              <a:t>Lahey</a:t>
            </a:r>
            <a:r>
              <a:rPr lang="en-US" dirty="0"/>
              <a:t> (requires NAG)</a:t>
            </a:r>
          </a:p>
        </p:txBody>
      </p:sp>
    </p:spTree>
    <p:extLst>
      <p:ext uri="{BB962C8B-B14F-4D97-AF65-F5344CB8AC3E}">
        <p14:creationId xmlns:p14="http://schemas.microsoft.com/office/powerpoint/2010/main" val="3506143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Further Reading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Online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information (with good examples)</a:t>
            </a:r>
          </a:p>
          <a:p>
            <a:pPr lvl="1"/>
            <a:r>
              <a:rPr lang="en-US" dirty="0">
                <a:hlinkClick r:id="rId2"/>
              </a:rPr>
              <a:t>http://fortranwiki.org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Intel Compiler Documentation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(Language Reference)</a:t>
            </a:r>
            <a:endParaRPr lang="en-US" dirty="0"/>
          </a:p>
          <a:p>
            <a:r>
              <a:rPr lang="en-US" dirty="0">
                <a:hlinkClick r:id="rId4"/>
              </a:rPr>
              <a:t>GNU Compiler Documentation</a:t>
            </a:r>
            <a:endParaRPr lang="en-US" dirty="0"/>
          </a:p>
          <a:p>
            <a:r>
              <a:rPr lang="en-US" dirty="0">
                <a:hlinkClick r:id="rId5"/>
              </a:rPr>
              <a:t>IBM Compiler Documentation</a:t>
            </a:r>
            <a:br>
              <a:rPr lang="en-US" dirty="0">
                <a:hlinkClick r:id="rId5"/>
              </a:rPr>
            </a:br>
            <a:r>
              <a:rPr lang="en-US" dirty="0">
                <a:hlinkClick r:id="rId5"/>
              </a:rPr>
              <a:t>(Language Reference)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Books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“Fortran 90/95 for Scientists and Engineers,” S. J. Chapman</a:t>
            </a:r>
          </a:p>
          <a:p>
            <a:r>
              <a:rPr lang="en-US" dirty="0"/>
              <a:t>“Fortran 2003 Handbook,” J. Adams, W. Brainerd, R. Henderson, R. Maine, J. Martin, B. Smith</a:t>
            </a:r>
          </a:p>
          <a:p>
            <a:pPr lvl="1"/>
            <a:r>
              <a:rPr lang="en-US" dirty="0"/>
              <a:t>Available electronically through www.lib.umich.edu (when on campus)</a:t>
            </a:r>
          </a:p>
          <a:p>
            <a:r>
              <a:rPr lang="en-US" dirty="0"/>
              <a:t>“Scientific Software Design: The Object-Oriented Way", Damian </a:t>
            </a:r>
            <a:r>
              <a:rPr lang="en-US" dirty="0" err="1"/>
              <a:t>Rouson</a:t>
            </a:r>
            <a:r>
              <a:rPr lang="en-US" dirty="0"/>
              <a:t>, Jim Xia, and </a:t>
            </a:r>
            <a:r>
              <a:rPr lang="en-US" dirty="0" err="1"/>
              <a:t>Xiaofeng</a:t>
            </a:r>
            <a:r>
              <a:rPr lang="en-US" dirty="0"/>
              <a:t> Xu</a:t>
            </a:r>
          </a:p>
          <a:p>
            <a:r>
              <a:rPr lang="en-US" dirty="0"/>
              <a:t>“Modern Fortran Explained”, Michael Metcalf, John Reid, Malcolm Cohen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8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and C++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5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C/C++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 - started in 1969 by Dennis Ritchie at Bell Labs</a:t>
            </a:r>
          </a:p>
          <a:p>
            <a:pPr lvl="1"/>
            <a:r>
              <a:rPr lang="en-US" dirty="0"/>
              <a:t>Concurrent with and related to the </a:t>
            </a:r>
            <a:r>
              <a:rPr lang="en-US" i="1" u="sng" dirty="0"/>
              <a:t>development of</a:t>
            </a:r>
            <a:r>
              <a:rPr lang="en-US" i="1" dirty="0"/>
              <a:t> Unix </a:t>
            </a:r>
            <a:r>
              <a:rPr lang="en-US" i="1" u="sng" dirty="0"/>
              <a:t>operating system</a:t>
            </a:r>
            <a:r>
              <a:rPr lang="en-US" i="1" dirty="0"/>
              <a:t> </a:t>
            </a:r>
            <a:r>
              <a:rPr lang="en-US" dirty="0"/>
              <a:t>(also at Bell Labs)</a:t>
            </a:r>
          </a:p>
          <a:p>
            <a:pPr lvl="1"/>
            <a:r>
              <a:rPr lang="en-US" dirty="0"/>
              <a:t>Most widely used programming language – </a:t>
            </a:r>
            <a:r>
              <a:rPr lang="en-US" i="1" u="sng" dirty="0"/>
              <a:t>available across virtually all platforms and architectures</a:t>
            </a:r>
          </a:p>
          <a:p>
            <a:pPr lvl="1"/>
            <a:r>
              <a:rPr lang="en-US" dirty="0"/>
              <a:t>Informal specification “K&amp;R”</a:t>
            </a:r>
            <a:br>
              <a:rPr lang="en-US" dirty="0"/>
            </a:br>
            <a:r>
              <a:rPr lang="en-US" dirty="0"/>
              <a:t>(Kernighan and Ritchie, the developers) published in 1978</a:t>
            </a:r>
          </a:p>
          <a:p>
            <a:pPr lvl="1"/>
            <a:r>
              <a:rPr lang="en-US" dirty="0"/>
              <a:t>ANSI standard since 1989</a:t>
            </a:r>
          </a:p>
          <a:p>
            <a:pPr lvl="1"/>
            <a:r>
              <a:rPr lang="en-US" dirty="0"/>
              <a:t>General purpose</a:t>
            </a:r>
          </a:p>
          <a:p>
            <a:pPr lvl="1"/>
            <a:r>
              <a:rPr lang="en-US" dirty="0"/>
              <a:t>Relatively fast</a:t>
            </a:r>
          </a:p>
          <a:p>
            <a:pPr lvl="1"/>
            <a:r>
              <a:rPr lang="en-US" dirty="0"/>
              <a:t>Current standard is C11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C++ - also developed at Bell Labs, starting in 1979</a:t>
            </a:r>
          </a:p>
          <a:p>
            <a:pPr lvl="1"/>
            <a:r>
              <a:rPr lang="en-US" dirty="0"/>
              <a:t>Standardized in 1998 (International Organization for Standardization)</a:t>
            </a:r>
          </a:p>
          <a:p>
            <a:pPr lvl="1"/>
            <a:r>
              <a:rPr lang="en-US" dirty="0"/>
              <a:t>Added features/extensions that make development and management of large software projects much simpler (mainly classes)</a:t>
            </a:r>
          </a:p>
          <a:p>
            <a:pPr lvl="1"/>
            <a:r>
              <a:rPr lang="en-US" dirty="0"/>
              <a:t>Newer versions have more advanced functionality (templates, namespaces, abstract classes, and more)</a:t>
            </a:r>
          </a:p>
          <a:p>
            <a:pPr lvl="1"/>
            <a:r>
              <a:rPr lang="en-US" dirty="0"/>
              <a:t>Widely used for scientific computing purposes because of powerful Object-Oriented programming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40151095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 and C++ standards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C Standards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C89</a:t>
            </a:r>
          </a:p>
          <a:p>
            <a:pPr lvl="1"/>
            <a:r>
              <a:rPr lang="en-US" dirty="0"/>
              <a:t>original ANSI standard (also C90)</a:t>
            </a:r>
          </a:p>
          <a:p>
            <a:pPr lvl="1"/>
            <a:r>
              <a:rPr lang="en-US" dirty="0"/>
              <a:t>still supported by compilers</a:t>
            </a:r>
          </a:p>
          <a:p>
            <a:r>
              <a:rPr lang="en-US" dirty="0"/>
              <a:t>C99 </a:t>
            </a:r>
          </a:p>
          <a:p>
            <a:pPr lvl="1"/>
            <a:r>
              <a:rPr lang="en-US" dirty="0"/>
              <a:t>new features include</a:t>
            </a:r>
          </a:p>
          <a:p>
            <a:pPr lvl="2"/>
            <a:r>
              <a:rPr lang="en-US" dirty="0"/>
              <a:t>function </a:t>
            </a:r>
            <a:r>
              <a:rPr lang="en-US" dirty="0" err="1"/>
              <a:t>inlining</a:t>
            </a:r>
            <a:r>
              <a:rPr lang="en-US" dirty="0"/>
              <a:t>,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complex</a:t>
            </a:r>
            <a:r>
              <a:rPr lang="en-US" dirty="0"/>
              <a:t> type,</a:t>
            </a:r>
          </a:p>
          <a:p>
            <a:pPr lvl="2"/>
            <a:r>
              <a:rPr lang="en-US" dirty="0"/>
              <a:t>one-line comments with “</a:t>
            </a:r>
            <a:r>
              <a:rPr lang="en-US" dirty="0">
                <a:latin typeface="Courier New"/>
                <a:cs typeface="Courier New"/>
              </a:rPr>
              <a:t>//</a:t>
            </a:r>
            <a:r>
              <a:rPr lang="en-US" dirty="0"/>
              <a:t>”, </a:t>
            </a:r>
          </a:p>
          <a:p>
            <a:pPr lvl="2"/>
            <a:r>
              <a:rPr lang="en-US" dirty="0"/>
              <a:t>variable-length arrays, and more</a:t>
            </a:r>
          </a:p>
          <a:p>
            <a:r>
              <a:rPr lang="en-US" dirty="0"/>
              <a:t>C11 (current)</a:t>
            </a:r>
          </a:p>
          <a:p>
            <a:pPr lvl="1"/>
            <a:r>
              <a:rPr lang="en-US" dirty="0"/>
              <a:t>atomic operations,</a:t>
            </a:r>
          </a:p>
          <a:p>
            <a:pPr lvl="1"/>
            <a:r>
              <a:rPr lang="en-US" dirty="0"/>
              <a:t>multi-threading,</a:t>
            </a:r>
          </a:p>
          <a:p>
            <a:pPr lvl="1"/>
            <a:r>
              <a:rPr lang="en-US" dirty="0"/>
              <a:t>bounds-checked functions,</a:t>
            </a:r>
          </a:p>
          <a:p>
            <a:pPr lvl="1"/>
            <a:r>
              <a:rPr lang="en-US" dirty="0"/>
              <a:t>static assertions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C++ Standards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C++98</a:t>
            </a:r>
          </a:p>
          <a:p>
            <a:pPr lvl="1"/>
            <a:r>
              <a:rPr lang="en-US" dirty="0"/>
              <a:t>First standard, introduces object-oriented features to C</a:t>
            </a:r>
          </a:p>
          <a:p>
            <a:pPr lvl="2"/>
            <a:r>
              <a:rPr lang="en-US" dirty="0"/>
              <a:t>Abstraction, Encapsulation, Inheritance, Polymorphism</a:t>
            </a:r>
          </a:p>
          <a:p>
            <a:pPr lvl="1"/>
            <a:r>
              <a:rPr lang="en-US" b="1" i="1" u="sng" dirty="0"/>
              <a:t>Multiple inheritance</a:t>
            </a:r>
          </a:p>
          <a:p>
            <a:r>
              <a:rPr lang="en-US" dirty="0"/>
              <a:t>C++03</a:t>
            </a:r>
          </a:p>
          <a:p>
            <a:pPr lvl="1"/>
            <a:r>
              <a:rPr lang="en-US" dirty="0"/>
              <a:t>Mostly fixed issues with previous standard to improve compiler consistency</a:t>
            </a:r>
          </a:p>
          <a:p>
            <a:r>
              <a:rPr lang="en-US" dirty="0"/>
              <a:t>C++11</a:t>
            </a:r>
          </a:p>
          <a:p>
            <a:pPr lvl="1"/>
            <a:r>
              <a:rPr lang="en-US" dirty="0"/>
              <a:t>Multi-threading, initializer lists for all classes, type inference (</a:t>
            </a:r>
            <a:r>
              <a:rPr lang="en-US" dirty="0">
                <a:latin typeface="Courier New"/>
                <a:cs typeface="Courier New"/>
              </a:rPr>
              <a:t>auto</a:t>
            </a:r>
            <a:r>
              <a:rPr lang="en-US" dirty="0"/>
              <a:t>)</a:t>
            </a:r>
          </a:p>
          <a:p>
            <a:r>
              <a:rPr lang="en-US" dirty="0"/>
              <a:t>C++14</a:t>
            </a:r>
          </a:p>
          <a:p>
            <a:pPr lvl="1"/>
            <a:r>
              <a:rPr lang="en-US" b="1" i="1" u="sng" dirty="0"/>
              <a:t>Variable templates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deprecated</a:t>
            </a:r>
            <a:r>
              <a:rPr lang="en-US" dirty="0"/>
              <a:t> (for multi-threading), bug fixes, other</a:t>
            </a:r>
          </a:p>
          <a:p>
            <a:r>
              <a:rPr lang="en-US" dirty="0"/>
              <a:t>C++17 (planned for completion next year)</a:t>
            </a:r>
          </a:p>
        </p:txBody>
      </p:sp>
    </p:spTree>
    <p:extLst>
      <p:ext uri="{BB962C8B-B14F-4D97-AF65-F5344CB8AC3E}">
        <p14:creationId xmlns:p14="http://schemas.microsoft.com/office/powerpoint/2010/main" val="21005688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5057274" cy="39889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Intrinsic – basic data types that are defined and recognized by standard C</a:t>
            </a:r>
          </a:p>
          <a:p>
            <a:pPr lvl="1"/>
            <a:r>
              <a:rPr lang="en-US" dirty="0"/>
              <a:t>Also available as multi-dimensional arrays</a:t>
            </a:r>
          </a:p>
          <a:p>
            <a:r>
              <a:rPr lang="en-US" dirty="0"/>
              <a:t>Derived – library or user-defined data type that is made up of some combination of data with intrinsic types</a:t>
            </a:r>
          </a:p>
          <a:p>
            <a:pPr lvl="1"/>
            <a:r>
              <a:rPr lang="en-US" dirty="0"/>
              <a:t>Standard library: vector (of any data type), string</a:t>
            </a:r>
          </a:p>
          <a:p>
            <a:pPr lvl="1"/>
            <a:r>
              <a:rPr lang="en-US" dirty="0"/>
              <a:t>User-defined: a </a:t>
            </a:r>
            <a:r>
              <a:rPr lang="en-US" dirty="0" err="1"/>
              <a:t>struct</a:t>
            </a:r>
            <a:r>
              <a:rPr lang="en-US" dirty="0"/>
              <a:t> or class that contains several variables of any combination of intrinsic and/or derived types</a:t>
            </a:r>
          </a:p>
        </p:txBody>
      </p:sp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500336"/>
              </p:ext>
            </p:extLst>
          </p:nvPr>
        </p:nvGraphicFramePr>
        <p:xfrm>
          <a:off x="6096000" y="1417638"/>
          <a:ext cx="528587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25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Intrinsic Data Types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Keyword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Details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8-bit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integer 0 to 255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8-bit integer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-127 to 128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</a:t>
                      </a:r>
                      <a:r>
                        <a:rPr lang="en-U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 </a:t>
                      </a:r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(16-bit), 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 </a:t>
                      </a:r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(32-bit or 64-bit), and 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(64-bit)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signed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32-bit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64-bit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 </a:t>
                      </a:r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(C99)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 float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enumeration for a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938287"/>
              </p:ext>
            </p:extLst>
          </p:nvPr>
        </p:nvGraphicFramePr>
        <p:xfrm>
          <a:off x="5895473" y="4865763"/>
          <a:ext cx="5725027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Definable (Derived) Data Types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Keyword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Details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Define several variables to share same memory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space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Defined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in terms of intrinsic data types</a:t>
                      </a:r>
                      <a:b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</a:b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(or other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structs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9365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C/C++ Variable Declaration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5907791" cy="39889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C/C++, legal variable declarations can be made </a:t>
            </a:r>
            <a:r>
              <a:rPr lang="en-US" i="1" u="sng" dirty="0"/>
              <a:t>at any point within a code</a:t>
            </a:r>
          </a:p>
          <a:p>
            <a:pPr lvl="1"/>
            <a:r>
              <a:rPr lang="en-US" dirty="0"/>
              <a:t>Unlike Fortran, where all type declarations are made at the top of a routine or program</a:t>
            </a:r>
          </a:p>
          <a:p>
            <a:pPr lvl="1"/>
            <a:r>
              <a:rPr lang="en-US" dirty="0"/>
              <a:t>For C90, must be immediately after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/>
              <a:t>All variables must be declared as a certain type (and should be initialized) before being used in some expression</a:t>
            </a:r>
          </a:p>
          <a:p>
            <a:r>
              <a:rPr lang="en-US" dirty="0">
                <a:latin typeface="Times New Roman"/>
                <a:cs typeface="Times New Roman"/>
              </a:rPr>
              <a:t>Variables remain defined throughout the scope in which they were declared. When a variable “falls out” of scope, its data is no longer accessible</a:t>
            </a:r>
          </a:p>
          <a:p>
            <a:r>
              <a:rPr lang="en-US" dirty="0">
                <a:latin typeface="Times New Roman"/>
                <a:cs typeface="Times New Roman"/>
              </a:rPr>
              <a:t>Scope is defined in C++ by opening and closing curly braces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15891" y="3402196"/>
            <a:ext cx="3867580" cy="8610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float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variable;</a:t>
            </a:r>
          </a:p>
          <a:p>
            <a:pPr lvl="1"/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variable = value;</a:t>
            </a:r>
          </a:p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99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Says…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2018</a:t>
            </a:r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4A74EC31-30C8-4614-9132-571EFA1EE4CF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722563"/>
          <a:ext cx="5183188" cy="356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722563"/>
          <a:ext cx="5157787" cy="356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06079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 Operators &amp; Special Characters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66010919"/>
              </p:ext>
            </p:extLst>
          </p:nvPr>
        </p:nvGraphicFramePr>
        <p:xfrm>
          <a:off x="8775700" y="1426302"/>
          <a:ext cx="292099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Relational</a:t>
                      </a:r>
                      <a:r>
                        <a:rPr lang="en-US" sz="1400" baseline="0" dirty="0"/>
                        <a:t> Operators</a:t>
                      </a:r>
                      <a:endParaRPr lang="en-US" sz="14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Greater</a:t>
                      </a:r>
                      <a:r>
                        <a:rPr lang="en-US" sz="1400" baseline="0" dirty="0"/>
                        <a:t> than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Greater</a:t>
                      </a:r>
                      <a:r>
                        <a:rPr lang="en-US" sz="1400" baseline="0" dirty="0"/>
                        <a:t> than or equal to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098994"/>
              </p:ext>
            </p:extLst>
          </p:nvPr>
        </p:nvGraphicFramePr>
        <p:xfrm>
          <a:off x="451544" y="3642070"/>
          <a:ext cx="218168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Arithmetic 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974793"/>
              </p:ext>
            </p:extLst>
          </p:nvPr>
        </p:nvGraphicFramePr>
        <p:xfrm>
          <a:off x="7919799" y="3670786"/>
          <a:ext cx="139735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Augmented Assignment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a=a+1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a=a-1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a+b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a=a-b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a=a*b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a=a/b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853438"/>
              </p:ext>
            </p:extLst>
          </p:nvPr>
        </p:nvGraphicFramePr>
        <p:xfrm>
          <a:off x="2781841" y="2285110"/>
          <a:ext cx="4989346" cy="329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0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Symbol(s)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Meaning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</a:t>
                      </a:r>
                      <a:r>
                        <a:rPr lang="en-U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*/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Comment and comment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of statement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Scope declaration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r>
                        <a:rPr lang="en-U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Ternary operator (like a compacted if/else)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Array declaration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Dereference variable (Unary)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Return memory address of variable (Unary)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</a:t>
                      </a:r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Member selection (</a:t>
                      </a:r>
                      <a:r>
                        <a:rPr lang="en-U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is for pointers, </a:t>
                      </a:r>
                      <a:b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</a:br>
                      <a:r>
                        <a:rPr lang="en-U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is for non-pointers)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715128"/>
              </p:ext>
            </p:extLst>
          </p:nvPr>
        </p:nvGraphicFramePr>
        <p:xfrm>
          <a:off x="450168" y="2303685"/>
          <a:ext cx="218168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Logical 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333403"/>
              </p:ext>
            </p:extLst>
          </p:nvPr>
        </p:nvGraphicFramePr>
        <p:xfrm>
          <a:off x="9420757" y="3655745"/>
          <a:ext cx="2286576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Bitwise</a:t>
                      </a:r>
                      <a:r>
                        <a:rPr lang="en-US" sz="1400" baseline="0" dirty="0"/>
                        <a:t> Operators</a:t>
                      </a:r>
                      <a:endParaRPr lang="en-US" sz="14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Bitwise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Bitwise</a:t>
                      </a:r>
                      <a:r>
                        <a:rPr lang="en-US" sz="1600" baseline="0" dirty="0"/>
                        <a:t> 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Exclusive</a:t>
                      </a:r>
                      <a:r>
                        <a:rPr lang="en-US" sz="1600" baseline="0" dirty="0"/>
                        <a:t> 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Toggle</a:t>
                      </a:r>
                      <a:r>
                        <a:rPr lang="en-US" sz="1600" baseline="0" dirty="0"/>
                        <a:t> (flip) bits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Left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4570" y="5694581"/>
            <a:ext cx="4666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Augmented assignment operators also available</a:t>
            </a:r>
            <a:br>
              <a:rPr lang="en-US" dirty="0"/>
            </a:br>
            <a:r>
              <a:rPr lang="en-US" dirty="0"/>
              <a:t>for bitwise operations</a:t>
            </a:r>
          </a:p>
        </p:txBody>
      </p:sp>
      <p:sp>
        <p:nvSpPr>
          <p:cNvPr id="6" name="Oval 5"/>
          <p:cNvSpPr/>
          <p:nvPr/>
        </p:nvSpPr>
        <p:spPr>
          <a:xfrm>
            <a:off x="433441" y="4547981"/>
            <a:ext cx="2181685" cy="32601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81841" y="4417326"/>
            <a:ext cx="4989346" cy="32601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81840" y="4743342"/>
            <a:ext cx="4989347" cy="32601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295884" y="3931733"/>
            <a:ext cx="2515054" cy="32601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8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5000" y="1645030"/>
            <a:ext cx="10515600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Entity Structure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01000" y="1265600"/>
            <a:ext cx="5462337" cy="4993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Preprocessor commands</a:t>
            </a:r>
          </a:p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and include statements */</a:t>
            </a:r>
          </a:p>
          <a:p>
            <a:r>
              <a:rPr lang="en-US" sz="14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//Global variables and interface definitions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n);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Functions/Subroutines</a:t>
            </a:r>
          </a:p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“main” is a special procedure</a:t>
            </a:r>
          </a:p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 C/C++ corresponding to the </a:t>
            </a:r>
          </a:p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“main program” */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sub1(&amp;n);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”void” means return nothing, like a Fortran </a:t>
            </a:r>
          </a:p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subroutine */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*n=0;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ight Brace 12"/>
          <p:cNvSpPr/>
          <p:nvPr/>
        </p:nvSpPr>
        <p:spPr>
          <a:xfrm flipH="1">
            <a:off x="5996732" y="1311276"/>
            <a:ext cx="347921" cy="80494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070" y="2210951"/>
            <a:ext cx="493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Preprocessor statements (Header file declarations)</a:t>
            </a:r>
          </a:p>
        </p:txBody>
      </p:sp>
      <p:sp>
        <p:nvSpPr>
          <p:cNvPr id="15" name="Right Brace 14"/>
          <p:cNvSpPr/>
          <p:nvPr/>
        </p:nvSpPr>
        <p:spPr>
          <a:xfrm flipH="1">
            <a:off x="5996730" y="2179721"/>
            <a:ext cx="347921" cy="75030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90198" y="2580600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Declarations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785739" y="3430351"/>
            <a:ext cx="15152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94379" y="3007347"/>
            <a:ext cx="3266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C++ Class declarations go here</a:t>
            </a:r>
          </a:p>
          <a:p>
            <a:r>
              <a:rPr lang="en-US" dirty="0"/>
              <a:t>(will cover examples in more</a:t>
            </a:r>
            <a:br>
              <a:rPr lang="en-US" dirty="0"/>
            </a:br>
            <a:r>
              <a:rPr lang="en-US" dirty="0"/>
              <a:t>detail with OO programming)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28437" y="478490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Functions</a:t>
            </a:r>
          </a:p>
        </p:txBody>
      </p:sp>
      <p:grpSp>
        <p:nvGrpSpPr>
          <p:cNvPr id="2" name="Group 1"/>
          <p:cNvGrpSpPr/>
          <p:nvPr/>
        </p:nvGrpSpPr>
        <p:grpSpPr>
          <a:xfrm flipH="1">
            <a:off x="5167133" y="3680435"/>
            <a:ext cx="1189829" cy="2578269"/>
            <a:chOff x="5706085" y="3680435"/>
            <a:chExt cx="1189829" cy="2578269"/>
          </a:xfrm>
        </p:grpSpPr>
        <p:sp>
          <p:nvSpPr>
            <p:cNvPr id="17" name="Right Brace 16"/>
            <p:cNvSpPr/>
            <p:nvPr/>
          </p:nvSpPr>
          <p:spPr>
            <a:xfrm>
              <a:off x="5708244" y="3680435"/>
              <a:ext cx="347921" cy="117699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5706085" y="3680436"/>
              <a:ext cx="1189829" cy="2578268"/>
            </a:xfrm>
            <a:prstGeom prst="rightBrace">
              <a:avLst>
                <a:gd name="adj1" fmla="val 6274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5706085" y="5154235"/>
              <a:ext cx="347921" cy="1096639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23879" y="5517888"/>
            <a:ext cx="263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functions (optional)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12183" y="4081687"/>
            <a:ext cx="435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program (only define once in program)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9185766" y="5478716"/>
            <a:ext cx="2898775" cy="447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 example</a:t>
            </a:r>
          </a:p>
        </p:txBody>
      </p:sp>
      <p:cxnSp>
        <p:nvCxnSpPr>
          <p:cNvPr id="5" name="Straight Connector 4"/>
          <p:cNvCxnSpPr>
            <a:endCxn id="14" idx="3"/>
          </p:cNvCxnSpPr>
          <p:nvPr/>
        </p:nvCxnSpPr>
        <p:spPr>
          <a:xfrm flipH="1">
            <a:off x="5543369" y="1712440"/>
            <a:ext cx="423727" cy="68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1"/>
            <a:endCxn id="16" idx="3"/>
          </p:cNvCxnSpPr>
          <p:nvPr/>
        </p:nvCxnSpPr>
        <p:spPr>
          <a:xfrm flipH="1">
            <a:off x="5500235" y="2554874"/>
            <a:ext cx="496495" cy="210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9639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Header Files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7054516" cy="39889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Header files are used to define variables and interfaces</a:t>
            </a:r>
          </a:p>
          <a:p>
            <a:pPr lvl="1"/>
            <a:r>
              <a:rPr lang="en-US" dirty="0"/>
              <a:t>Generally each source file has a corresponding header file, especially in C++</a:t>
            </a:r>
          </a:p>
          <a:p>
            <a:r>
              <a:rPr lang="en-US" dirty="0"/>
              <a:t>The header data is appended to the top of the source code files by the compiler when an #</a:t>
            </a:r>
            <a:r>
              <a:rPr lang="en-US" dirty="0">
                <a:latin typeface="Courier New"/>
                <a:cs typeface="Courier New"/>
              </a:rPr>
              <a:t>include “</a:t>
            </a:r>
            <a:r>
              <a:rPr lang="en-US" dirty="0" err="1">
                <a:latin typeface="Courier New"/>
                <a:cs typeface="Courier New"/>
              </a:rPr>
              <a:t>header.h</a:t>
            </a:r>
            <a:r>
              <a:rPr lang="en-US" dirty="0">
                <a:latin typeface="Courier New"/>
                <a:cs typeface="Courier New"/>
              </a:rPr>
              <a:t>”</a:t>
            </a:r>
            <a:r>
              <a:rPr lang="en-US" dirty="0"/>
              <a:t> statement is present.</a:t>
            </a:r>
          </a:p>
          <a:p>
            <a:r>
              <a:rPr lang="en-US" dirty="0"/>
              <a:t>Header files allow compilers to “resolve dependencies” in your program.</a:t>
            </a:r>
          </a:p>
          <a:p>
            <a:r>
              <a:rPr lang="en-US" dirty="0"/>
              <a:t>In C++ header files:</a:t>
            </a:r>
          </a:p>
          <a:p>
            <a:pPr lvl="1"/>
            <a:r>
              <a:rPr lang="en-US" dirty="0"/>
              <a:t>Variables are declared not only as a specific type but also public or private</a:t>
            </a:r>
          </a:p>
          <a:p>
            <a:pPr lvl="2"/>
            <a:r>
              <a:rPr lang="en-US" dirty="0"/>
              <a:t>Public: any function has access to read, use, and change this data</a:t>
            </a:r>
          </a:p>
          <a:p>
            <a:pPr lvl="2"/>
            <a:r>
              <a:rPr lang="en-US" dirty="0"/>
              <a:t>Private: only the object that owns the data can manipulate it</a:t>
            </a:r>
          </a:p>
          <a:p>
            <a:pPr lvl="1"/>
            <a:r>
              <a:rPr lang="en-US" dirty="0"/>
              <a:t>Methods of a class are defined by name, type of returned data, and types of all of the input data</a:t>
            </a:r>
          </a:p>
          <a:p>
            <a:pPr lvl="1"/>
            <a:r>
              <a:rPr lang="en-US" dirty="0"/>
              <a:t>GOOD practice: “namespace” </a:t>
            </a:r>
            <a:r>
              <a:rPr lang="en-US" dirty="0" err="1"/>
              <a:t>entitites</a:t>
            </a:r>
            <a:r>
              <a:rPr lang="en-US" dirty="0"/>
              <a:t> in your header files.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7892716" y="1973178"/>
            <a:ext cx="4071679" cy="2173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ners590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timer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tic();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toc();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totalTime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052266" y="1485524"/>
            <a:ext cx="3752578" cy="447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2575" indent="-282575" algn="l" rtl="0" eaLnBrk="1" fontAlgn="base" hangingPunct="1">
              <a:spcBef>
                <a:spcPts val="2000"/>
              </a:spcBef>
              <a:spcAft>
                <a:spcPct val="0"/>
              </a:spcAft>
              <a:buFont typeface="Calisto MT" pitchFamily="18" charset="0"/>
              <a:buChar char="•"/>
              <a:defRPr sz="2400"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77850" indent="-2952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76F4"/>
              </a:buClr>
              <a:buFont typeface="Calisto MT" pitchFamily="18" charset="0"/>
              <a:buChar char="•"/>
              <a:defRPr sz="2200"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860425" indent="-282575" algn="l" rtl="0" eaLnBrk="1" fontAlgn="base" hangingPunct="1">
              <a:spcBef>
                <a:spcPts val="600"/>
              </a:spcBef>
              <a:spcAft>
                <a:spcPct val="0"/>
              </a:spcAft>
              <a:buFont typeface="Calisto MT" pitchFamily="18" charset="0"/>
              <a:buChar char="•"/>
              <a:defRPr sz="2000"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143000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76F4"/>
              </a:buClr>
              <a:buFont typeface="Calisto MT" pitchFamily="18" charset="0"/>
              <a:buChar char="•"/>
              <a:defRPr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425575" indent="-282575" algn="l" rtl="0" eaLnBrk="1" fontAlgn="base" hangingPunct="1">
              <a:spcBef>
                <a:spcPts val="600"/>
              </a:spcBef>
              <a:spcAft>
                <a:spcPct val="0"/>
              </a:spcAft>
              <a:buFont typeface="Calisto MT" pitchFamily="18" charset="0"/>
              <a:buChar char="•"/>
              <a:defRPr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711325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002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290763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5717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C++ example header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892716" y="4526759"/>
            <a:ext cx="4071679" cy="16735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“ners590_timer.hpp”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//Declare variable “t” as a ners590 //timer, other headers might define //classes named timer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ners590::timer t;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052266" y="4146757"/>
            <a:ext cx="3752578" cy="447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2575" indent="-282575" algn="l" rtl="0" eaLnBrk="1" fontAlgn="base" hangingPunct="1">
              <a:spcBef>
                <a:spcPts val="2000"/>
              </a:spcBef>
              <a:spcAft>
                <a:spcPct val="0"/>
              </a:spcAft>
              <a:buFont typeface="Calisto MT" pitchFamily="18" charset="0"/>
              <a:buChar char="•"/>
              <a:defRPr sz="2400"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77850" indent="-2952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76F4"/>
              </a:buClr>
              <a:buFont typeface="Calisto MT" pitchFamily="18" charset="0"/>
              <a:buChar char="•"/>
              <a:defRPr sz="2200"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860425" indent="-282575" algn="l" rtl="0" eaLnBrk="1" fontAlgn="base" hangingPunct="1">
              <a:spcBef>
                <a:spcPts val="600"/>
              </a:spcBef>
              <a:spcAft>
                <a:spcPct val="0"/>
              </a:spcAft>
              <a:buFont typeface="Calisto MT" pitchFamily="18" charset="0"/>
              <a:buChar char="•"/>
              <a:defRPr sz="2000"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143000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76F4"/>
              </a:buClr>
              <a:buFont typeface="Calisto MT" pitchFamily="18" charset="0"/>
              <a:buChar char="•"/>
              <a:defRPr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425575" indent="-282575" algn="l" rtl="0" eaLnBrk="1" fontAlgn="base" hangingPunct="1">
              <a:spcBef>
                <a:spcPts val="600"/>
              </a:spcBef>
              <a:spcAft>
                <a:spcPct val="0"/>
              </a:spcAft>
              <a:buFont typeface="Calisto MT" pitchFamily="18" charset="0"/>
              <a:buChar char="•"/>
              <a:defRPr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711325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002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290763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5717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36092349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 Control Constructs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IF/ELSE</a:t>
            </a:r>
          </a:p>
          <a:p>
            <a:pPr lvl="1"/>
            <a:r>
              <a:rPr lang="en-US" dirty="0"/>
              <a:t>Followed by curly braces { }, executes code within braces depending on result of conditional checks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if (condition) { }</a:t>
            </a:r>
          </a:p>
          <a:p>
            <a:r>
              <a:rPr lang="en-US" dirty="0"/>
              <a:t>Switch</a:t>
            </a:r>
          </a:p>
          <a:p>
            <a:pPr lvl="1"/>
            <a:r>
              <a:rPr lang="en-US" dirty="0"/>
              <a:t>A logical branch, achieves the same logical result as IF/ELSE with much  simpler syntax in some cases, and a different sequence of logical checks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switch(variable):</a:t>
            </a:r>
          </a:p>
          <a:p>
            <a:pPr lvl="3"/>
            <a:r>
              <a:rPr lang="en-US" dirty="0">
                <a:latin typeface="Courier New"/>
                <a:cs typeface="Courier New"/>
              </a:rPr>
              <a:t>case(value1)</a:t>
            </a:r>
          </a:p>
          <a:p>
            <a:pPr lvl="3"/>
            <a:r>
              <a:rPr lang="en-US" dirty="0">
                <a:latin typeface="Courier New"/>
                <a:cs typeface="Courier New"/>
              </a:rPr>
              <a:t>case(value2)</a:t>
            </a:r>
          </a:p>
          <a:p>
            <a:r>
              <a:rPr lang="en-US" dirty="0">
                <a:latin typeface="Courier New"/>
                <a:cs typeface="Courier New"/>
              </a:rPr>
              <a:t>for(initialization, condition, step) {}</a:t>
            </a:r>
          </a:p>
          <a:p>
            <a:pPr lvl="1"/>
            <a:r>
              <a:rPr lang="en-US" dirty="0"/>
              <a:t>Repeat code and execute step (usually increment/decrement) after each loop until the condition is no longer met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951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 and C++ I/O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Routines are defined in “standard library”, accessible through header files.</a:t>
            </a:r>
          </a:p>
          <a:p>
            <a:pPr lvl="1"/>
            <a:r>
              <a:rPr lang="en-US" dirty="0"/>
              <a:t>Primary library: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/>
          </a:p>
          <a:p>
            <a:r>
              <a:rPr lang="en-US" dirty="0"/>
              <a:t>Some useful routines: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C++ I/O libraries: 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fstream</a:t>
            </a:r>
            <a:r>
              <a:rPr lang="en-US" dirty="0">
                <a:latin typeface="Courier New"/>
                <a:cs typeface="Courier New"/>
              </a:rPr>
              <a:t>&gt;, &lt;</a:t>
            </a:r>
            <a:r>
              <a:rPr lang="en-US" dirty="0" err="1">
                <a:latin typeface="Courier New"/>
                <a:cs typeface="Courier New"/>
              </a:rPr>
              <a:t>iostream</a:t>
            </a:r>
            <a:r>
              <a:rPr lang="en-US" dirty="0">
                <a:latin typeface="Courier New"/>
                <a:cs typeface="Courier New"/>
              </a:rPr>
              <a:t>&gt;</a:t>
            </a:r>
            <a:endParaRPr lang="en-US" dirty="0"/>
          </a:p>
          <a:p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 &lt;&lt; “Hello, world!” &lt;&lt; </a:t>
            </a:r>
            <a:r>
              <a:rPr lang="en-US" dirty="0" err="1">
                <a:latin typeface="Courier New"/>
                <a:cs typeface="Courier New"/>
              </a:rPr>
              <a:t>endl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dirty="0"/>
              <a:t>Hello, world!</a:t>
            </a:r>
          </a:p>
          <a:p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/>
              <a:t> outputs to screen, is in standard namespace</a:t>
            </a:r>
            <a:br>
              <a:rPr lang="en-US" dirty="0"/>
            </a:br>
            <a:r>
              <a:rPr lang="en-US" dirty="0"/>
              <a:t>(e.g. equivalent to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“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/>
              <a:t>” is implied)</a:t>
            </a:r>
          </a:p>
          <a:p>
            <a:r>
              <a:rPr lang="en-US" dirty="0" err="1">
                <a:latin typeface="Courier New"/>
                <a:cs typeface="Courier New"/>
              </a:rPr>
              <a:t>cin</a:t>
            </a:r>
            <a:r>
              <a:rPr lang="en-US" dirty="0">
                <a:latin typeface="Courier New"/>
                <a:cs typeface="Courier New"/>
              </a:rPr>
              <a:t> &lt;&lt; </a:t>
            </a:r>
            <a:r>
              <a:rPr lang="en-US" dirty="0"/>
              <a:t>waits for input from the keyboard</a:t>
            </a:r>
          </a:p>
        </p:txBody>
      </p:sp>
    </p:spTree>
    <p:extLst>
      <p:ext uri="{BB962C8B-B14F-4D97-AF65-F5344CB8AC3E}">
        <p14:creationId xmlns:p14="http://schemas.microsoft.com/office/powerpoint/2010/main" val="2940542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Library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7410224" cy="398892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Different for C and C++</a:t>
            </a:r>
          </a:p>
          <a:p>
            <a:r>
              <a:rPr lang="en-US" b="1" i="1" dirty="0"/>
              <a:t>A HUGE advantage over Fortran</a:t>
            </a:r>
          </a:p>
          <a:p>
            <a:r>
              <a:rPr lang="en-US" dirty="0"/>
              <a:t>Contains many useful types and functions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 dynamic data container class with many methods for accessing more effectively than a standard array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.at()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.size()</a:t>
            </a:r>
          </a:p>
          <a:p>
            <a:pPr lvl="1"/>
            <a:r>
              <a:rPr lang="en-US" dirty="0"/>
              <a:t>Dynamic memory management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dmalloc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Random number generator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RAND_MAX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abs()</a:t>
            </a:r>
            <a:r>
              <a:rPr lang="en-US" dirty="0"/>
              <a:t> – absolute value</a:t>
            </a:r>
          </a:p>
          <a:p>
            <a:r>
              <a:rPr lang="en-US" dirty="0"/>
              <a:t>Many other useful C libraries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93769" y="3032212"/>
            <a:ext cx="3378222" cy="7376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&lt;vector&gt;</a:t>
            </a:r>
            <a:endParaRPr lang="en-US" sz="1400" dirty="0">
              <a:solidFill>
                <a:srgbClr val="CC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“ners590_timer.hpp”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stCxn id="7" idx="2"/>
          </p:cNvCxnSpPr>
          <p:nvPr/>
        </p:nvCxnSpPr>
        <p:spPr>
          <a:xfrm>
            <a:off x="10093161" y="2177802"/>
            <a:ext cx="38718" cy="949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4331" y="1531471"/>
            <a:ext cx="3157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Angled brackets imply header is</a:t>
            </a:r>
            <a:br>
              <a:rPr lang="en-US" dirty="0"/>
            </a:br>
            <a:r>
              <a:rPr lang="en-US" dirty="0"/>
              <a:t>supplied by system or compiler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48424" y="4541538"/>
            <a:ext cx="3711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Quotes imply header file is source file</a:t>
            </a:r>
          </a:p>
          <a:p>
            <a:r>
              <a:rPr lang="en-US" dirty="0"/>
              <a:t>defined by programmer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9413421" y="3477986"/>
            <a:ext cx="690896" cy="1063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984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Further Reading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b="1" u="sng" dirty="0"/>
              <a:t>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The Language</a:t>
            </a:r>
            <a:endParaRPr lang="en-US" dirty="0">
              <a:hlinkClick r:id="" action="ppaction://noaction"/>
            </a:endParaRPr>
          </a:p>
          <a:p>
            <a:r>
              <a:rPr lang="en-US" dirty="0">
                <a:hlinkClick r:id="rId3"/>
              </a:rPr>
              <a:t>Standard Library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b="1" u="sng" dirty="0"/>
              <a:t>C++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The Language</a:t>
            </a:r>
            <a:endParaRPr lang="en-US" dirty="0"/>
          </a:p>
          <a:p>
            <a:r>
              <a:rPr lang="en-US" dirty="0">
                <a:hlinkClick r:id="rId5"/>
              </a:rPr>
              <a:t>Standard Library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358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Counted Pointers (RCP)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Also known as a smart pointer.</a:t>
            </a:r>
          </a:p>
          <a:p>
            <a:pPr lvl="1"/>
            <a:r>
              <a:rPr lang="en-US" dirty="0"/>
              <a:t>Automates “garbage cleanup” e.g. frees unused memory</a:t>
            </a:r>
          </a:p>
          <a:p>
            <a:r>
              <a:rPr lang="en-US" dirty="0"/>
              <a:t>Keeps track of (e.g. counts) how many pointers are referencing a particular block of memory</a:t>
            </a:r>
          </a:p>
          <a:p>
            <a:pPr lvl="1"/>
            <a:r>
              <a:rPr lang="en-US" dirty="0"/>
              <a:t>When no more pointers are referencing the block of memory, it can be automatically freed.</a:t>
            </a:r>
          </a:p>
          <a:p>
            <a:pPr lvl="1"/>
            <a:r>
              <a:rPr lang="en-US" dirty="0"/>
              <a:t>Useful machinery for helping to prevent memory leaks in C++</a:t>
            </a:r>
          </a:p>
          <a:p>
            <a:pPr lvl="1"/>
            <a:endParaRPr lang="en-US" dirty="0"/>
          </a:p>
          <a:p>
            <a:r>
              <a:rPr lang="en-US" dirty="0"/>
              <a:t>Part of C++11 Standard: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Other implementations available from third party libraries: boost, </a:t>
            </a:r>
            <a:r>
              <a:rPr lang="en-US" dirty="0" err="1"/>
              <a:t>Trilinos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86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Templating (C++)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7"/>
            <a:ext cx="5473700" cy="2018908"/>
          </a:xfrm>
        </p:spPr>
        <p:txBody>
          <a:bodyPr>
            <a:normAutofit fontScale="85000" lnSpcReduction="10000"/>
          </a:bodyPr>
          <a:lstStyle/>
          <a:p>
            <a:r>
              <a:rPr lang="en-US" b="1" i="1" dirty="0"/>
              <a:t>Very powerful</a:t>
            </a:r>
            <a:r>
              <a:rPr lang="en-US" dirty="0"/>
              <a:t> feature in C++</a:t>
            </a:r>
          </a:p>
          <a:p>
            <a:pPr lvl="1"/>
            <a:r>
              <a:rPr lang="en-US" dirty="0"/>
              <a:t>Idea is like meta-programming.</a:t>
            </a:r>
          </a:p>
          <a:p>
            <a:r>
              <a:rPr lang="en-US" dirty="0"/>
              <a:t>Write a program for a “template” type.</a:t>
            </a:r>
          </a:p>
          <a:p>
            <a:r>
              <a:rPr lang="en-US" dirty="0"/>
              <a:t>Compiler generates machine code for all data types matching the template.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802105" y="4328304"/>
            <a:ext cx="5293895" cy="1820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multiply(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y);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::multiply(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x*y; } 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::add(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 {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83800" y="1856554"/>
            <a:ext cx="5749562" cy="3222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&lt;class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multiply(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&gt;::multiply(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x*y;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&gt;::add(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100" dirty="0">
                <a:solidFill>
                  <a:schemeClr val="tx1"/>
                </a:solidFill>
              </a:rPr>
              <a:t> 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88668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http://www.cprogramming.com/tutorial/templates.html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11900" y="5094560"/>
            <a:ext cx="5493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Template means you have written this routine</a:t>
            </a:r>
          </a:p>
          <a:p>
            <a:r>
              <a:rPr lang="en-US" dirty="0"/>
              <a:t>once for integers, floats, doubles, bools, and any classes</a:t>
            </a:r>
          </a:p>
          <a:p>
            <a:r>
              <a:rPr lang="en-US" dirty="0"/>
              <a:t>of the templated type!</a:t>
            </a:r>
          </a:p>
        </p:txBody>
      </p:sp>
    </p:spTree>
    <p:extLst>
      <p:ext uri="{BB962C8B-B14F-4D97-AF65-F5344CB8AC3E}">
        <p14:creationId xmlns:p14="http://schemas.microsoft.com/office/powerpoint/2010/main" val="8132812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Fortran and C/C++ together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6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Says…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2018</a:t>
            </a: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30799ED3-C77A-4AF7-B98D-3F4C812F1997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722563"/>
          <a:ext cx="5183188" cy="356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722563"/>
          <a:ext cx="5157787" cy="356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1639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Interoperable Intrinsic Datatypes</a:t>
            </a:r>
            <a:br>
              <a:rPr lang="en-US" dirty="0"/>
            </a:br>
            <a:r>
              <a:rPr lang="en-US" dirty="0"/>
              <a:t>(Fortran 2003 and later)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47074"/>
              </p:ext>
            </p:extLst>
          </p:nvPr>
        </p:nvGraphicFramePr>
        <p:xfrm>
          <a:off x="1058779" y="2526679"/>
          <a:ext cx="981776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7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449"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Fortran type 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 type declaration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49">
                <a:tc>
                  <a:txBody>
                    <a:bodyPr/>
                    <a:lstStyle/>
                    <a:p>
                      <a:r>
                        <a:rPr lang="en-US" sz="1400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CHARACTER(LEN=1,KIND=C_CHAR)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49">
                <a:tc>
                  <a:txBody>
                    <a:bodyPr/>
                    <a:lstStyle/>
                    <a:p>
                      <a:r>
                        <a:rPr lang="en-US" sz="1400" dirty="0"/>
                        <a:t>True/False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LOGICAL(C_BOOL)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49">
                <a:tc>
                  <a:txBody>
                    <a:bodyPr/>
                    <a:lstStyle/>
                    <a:p>
                      <a:r>
                        <a:rPr lang="en-US" sz="1400" dirty="0"/>
                        <a:t>default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INTEGER(C_INT)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49">
                <a:tc>
                  <a:txBody>
                    <a:bodyPr/>
                    <a:lstStyle/>
                    <a:p>
                      <a:r>
                        <a:rPr lang="en-US" sz="1400" dirty="0"/>
                        <a:t>floating point (32-bit)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REAL(C_FLOAT)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49">
                <a:tc>
                  <a:txBody>
                    <a:bodyPr/>
                    <a:lstStyle/>
                    <a:p>
                      <a:r>
                        <a:rPr lang="en-US" sz="1400" dirty="0"/>
                        <a:t>double</a:t>
                      </a:r>
                      <a:r>
                        <a:rPr lang="en-US" sz="1400" baseline="0" dirty="0"/>
                        <a:t> precision (64-bit)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REAL(C_DOUBLE)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49"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  <a:r>
                        <a:rPr lang="en-US" sz="1400" baseline="0" dirty="0"/>
                        <a:t> 8-bit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INTEGER(C_INT8_T)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449">
                <a:tc>
                  <a:txBody>
                    <a:bodyPr/>
                    <a:lstStyle/>
                    <a:p>
                      <a:r>
                        <a:rPr lang="en-US" sz="1400" dirty="0"/>
                        <a:t>Integer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INTEGER(C_INT16_T)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49">
                <a:tc>
                  <a:txBody>
                    <a:bodyPr/>
                    <a:lstStyle/>
                    <a:p>
                      <a:r>
                        <a:rPr lang="en-US" sz="1400" dirty="0"/>
                        <a:t>Integer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INTEGER(C_INT32_T)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49">
                <a:tc>
                  <a:txBody>
                    <a:bodyPr/>
                    <a:lstStyle/>
                    <a:p>
                      <a:r>
                        <a:rPr lang="en-US" sz="1400" dirty="0"/>
                        <a:t>Integer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INTEGER(C_INT64_T)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449">
                <a:tc>
                  <a:txBody>
                    <a:bodyPr/>
                    <a:lstStyle/>
                    <a:p>
                      <a:r>
                        <a:rPr lang="en-US" sz="1400" dirty="0"/>
                        <a:t>Long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INTEGER(C_LONG)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449">
                <a:tc>
                  <a:txBody>
                    <a:bodyPr/>
                    <a:lstStyle/>
                    <a:p>
                      <a:r>
                        <a:rPr lang="en-US" sz="1400" dirty="0"/>
                        <a:t>Long </a:t>
                      </a:r>
                      <a:r>
                        <a:rPr lang="en-US" sz="1400" dirty="0" err="1"/>
                        <a:t>long</a:t>
                      </a:r>
                      <a:r>
                        <a:rPr lang="en-US" sz="1400" dirty="0"/>
                        <a:t>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INTEGER(C_LONG)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0316" y="6352674"/>
            <a:ext cx="696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documentation for ISO_FORTRAN_ENV module for complete listing.</a:t>
            </a:r>
          </a:p>
        </p:txBody>
      </p:sp>
    </p:spTree>
    <p:extLst>
      <p:ext uri="{BB962C8B-B14F-4D97-AF65-F5344CB8AC3E}">
        <p14:creationId xmlns:p14="http://schemas.microsoft.com/office/powerpoint/2010/main" val="8244437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Modules and Headers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6070600" cy="39889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Fortran modules are like compiler generated header files</a:t>
            </a:r>
          </a:p>
          <a:p>
            <a:pPr lvl="1"/>
            <a:r>
              <a:rPr lang="en-US" dirty="0"/>
              <a:t>Makes Fortran a little bit more tricky to compile because modules must be compiled in the correct order to resolve dependencies.</a:t>
            </a:r>
          </a:p>
          <a:p>
            <a:pPr lvl="1"/>
            <a:r>
              <a:rPr lang="en-US" dirty="0"/>
              <a:t>Makes C/C++ a little more cumbersome because you are always having to create header files.</a:t>
            </a:r>
          </a:p>
          <a:p>
            <a:r>
              <a:rPr lang="en-US" dirty="0"/>
              <a:t>Header files are portable.</a:t>
            </a:r>
          </a:p>
          <a:p>
            <a:r>
              <a:rPr lang="en-US" i="1" dirty="0"/>
              <a:t>Compiled</a:t>
            </a:r>
            <a:r>
              <a:rPr lang="en-US" dirty="0"/>
              <a:t> module files are not.</a:t>
            </a:r>
          </a:p>
          <a:p>
            <a:r>
              <a:rPr lang="en-US" dirty="0"/>
              <a:t>Fortran can also include “header files”, but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dirty="0"/>
              <a:t> keyword in Fortran implies a direct insertion (e.g. copy-paste) of the contents of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dirty="0" err="1"/>
              <a:t>d</a:t>
            </a:r>
            <a:r>
              <a:rPr lang="en-US" dirty="0"/>
              <a:t> file.</a:t>
            </a:r>
          </a:p>
          <a:p>
            <a:pPr lvl="1"/>
            <a:r>
              <a:rPr lang="en-US" dirty="0"/>
              <a:t>Contents must be valid Fortran code</a:t>
            </a:r>
          </a:p>
          <a:p>
            <a:pPr lvl="1"/>
            <a:r>
              <a:rPr lang="en-US" dirty="0"/>
              <a:t>Typically used for defining types or global variables, sort of deprecated as a bad programming practice.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88083" y="1712764"/>
            <a:ext cx="3867580" cy="22977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module1</a:t>
            </a: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module2</a:t>
            </a:r>
          </a:p>
          <a:p>
            <a:endParaRPr lang="en-US" sz="16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‘file1.h’</a:t>
            </a:r>
          </a:p>
          <a:p>
            <a:endParaRPr lang="en-US" sz="16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!Rest of program</a:t>
            </a:r>
          </a:p>
          <a:p>
            <a:endParaRPr lang="en-US" sz="16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4587" y="4010526"/>
            <a:ext cx="4096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Modules “module1” and “module2” must</a:t>
            </a:r>
          </a:p>
          <a:p>
            <a:r>
              <a:rPr lang="en-US" dirty="0"/>
              <a:t>have been compiled prior to compiling</a:t>
            </a:r>
          </a:p>
          <a:p>
            <a:r>
              <a:rPr lang="en-US" dirty="0"/>
              <a:t>the program.</a:t>
            </a:r>
          </a:p>
        </p:txBody>
      </p:sp>
    </p:spTree>
    <p:extLst>
      <p:ext uri="{BB962C8B-B14F-4D97-AF65-F5344CB8AC3E}">
        <p14:creationId xmlns:p14="http://schemas.microsoft.com/office/powerpoint/2010/main" val="19820551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Things to keep in mind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13595"/>
              </p:ext>
            </p:extLst>
          </p:nvPr>
        </p:nvGraphicFramePr>
        <p:xfrm>
          <a:off x="1243262" y="2240585"/>
          <a:ext cx="8849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9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Case Sensitive variable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Statements</a:t>
                      </a:r>
                      <a:r>
                        <a:rPr lang="en-US" baseline="0" dirty="0"/>
                        <a:t> end with “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baseline="0" dirty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Assumed Starting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Multi-dimensional array ordering 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 length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 with null character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376343"/>
              </p:ext>
            </p:extLst>
          </p:nvPr>
        </p:nvGraphicFramePr>
        <p:xfrm>
          <a:off x="2009158" y="5030700"/>
          <a:ext cx="2604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i,j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19304" y="46613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4358" y="50307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24104" y="4846034"/>
            <a:ext cx="5374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554436" y="5668737"/>
            <a:ext cx="5374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52731"/>
              </p:ext>
            </p:extLst>
          </p:nvPr>
        </p:nvGraphicFramePr>
        <p:xfrm>
          <a:off x="7652085" y="5030700"/>
          <a:ext cx="2604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][j]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962231" y="46613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47285" y="50307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267031" y="4846034"/>
            <a:ext cx="5374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7197363" y="5668737"/>
            <a:ext cx="5374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7055" y="5081476"/>
            <a:ext cx="87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Fortran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50652" y="5030700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C/C++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28797" y="4412590"/>
            <a:ext cx="424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layout of multi-dimensional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23727134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things you’ll encounter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Programming Language Extensions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Includes things like</a:t>
            </a:r>
          </a:p>
          <a:p>
            <a:pPr lvl="1"/>
            <a:r>
              <a:rPr lang="en-US" dirty="0"/>
              <a:t>Syntax or Semantics not defined in the standard</a:t>
            </a:r>
          </a:p>
          <a:p>
            <a:pPr lvl="2"/>
            <a:r>
              <a:rPr lang="en-US" dirty="0"/>
              <a:t>An example is Co-array Fortran</a:t>
            </a:r>
          </a:p>
          <a:p>
            <a:pPr lvl="3"/>
            <a:r>
              <a:rPr lang="en-US" dirty="0"/>
              <a:t>Until Fortran 2008 standard</a:t>
            </a:r>
          </a:p>
          <a:p>
            <a:pPr lvl="1"/>
            <a:r>
              <a:rPr lang="en-US" dirty="0"/>
              <a:t>Additional functions</a:t>
            </a:r>
          </a:p>
          <a:p>
            <a:pPr lvl="2"/>
            <a:r>
              <a:rPr lang="en-US" dirty="0"/>
              <a:t>Interfaces to OS</a:t>
            </a:r>
          </a:p>
          <a:p>
            <a:r>
              <a:rPr lang="en-US" dirty="0"/>
              <a:t>BEWARE</a:t>
            </a:r>
          </a:p>
          <a:p>
            <a:pPr lvl="1"/>
            <a:r>
              <a:rPr lang="en-US" dirty="0"/>
              <a:t>Extensions are usually not portable between compilers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Directives and Preprocessor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Primarily applicable to high level languages with compilers</a:t>
            </a:r>
          </a:p>
          <a:p>
            <a:r>
              <a:rPr lang="en-US" dirty="0"/>
              <a:t>Preprocessor</a:t>
            </a:r>
          </a:p>
          <a:p>
            <a:pPr lvl="1"/>
            <a:r>
              <a:rPr lang="en-US" dirty="0"/>
              <a:t>Happens before compilation</a:t>
            </a:r>
          </a:p>
          <a:p>
            <a:pPr lvl="1"/>
            <a:r>
              <a:rPr lang="en-US" dirty="0"/>
              <a:t>Can control what source code is compiled</a:t>
            </a:r>
          </a:p>
          <a:p>
            <a:pPr lvl="1"/>
            <a:r>
              <a:rPr lang="en-US" dirty="0"/>
              <a:t>Mechanism for portability</a:t>
            </a:r>
          </a:p>
          <a:p>
            <a:r>
              <a:rPr lang="en-US" dirty="0"/>
              <a:t>Directives</a:t>
            </a:r>
          </a:p>
          <a:p>
            <a:pPr lvl="1"/>
            <a:r>
              <a:rPr lang="en-US" dirty="0"/>
              <a:t>can appear as comments or preprocessor commands</a:t>
            </a:r>
          </a:p>
          <a:p>
            <a:pPr lvl="1"/>
            <a:r>
              <a:rPr lang="en-US" dirty="0"/>
              <a:t>Allows for safe compilation when feature is not available.</a:t>
            </a:r>
          </a:p>
        </p:txBody>
      </p:sp>
    </p:spTree>
    <p:extLst>
      <p:ext uri="{BB962C8B-B14F-4D97-AF65-F5344CB8AC3E}">
        <p14:creationId xmlns:p14="http://schemas.microsoft.com/office/powerpoint/2010/main" val="344653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Says…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2018</a:t>
            </a:r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860AE5B3-618F-443D-BD72-6CD4042BB178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722563"/>
          <a:ext cx="5183188" cy="356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722563"/>
          <a:ext cx="5157787" cy="356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777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Says…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2018</a:t>
            </a:r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9C99C716-9D36-468A-875D-666843013091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722563"/>
          <a:ext cx="5183188" cy="356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722563"/>
          <a:ext cx="5157787" cy="356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2357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Survey Says…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2018</a:t>
            </a:r>
          </a:p>
        </p:txBody>
      </p:sp>
      <p:graphicFrame>
        <p:nvGraphicFramePr>
          <p:cNvPr id="10" name="Content Placeholder 15">
            <a:extLst>
              <a:ext uri="{FF2B5EF4-FFF2-40B4-BE49-F238E27FC236}">
                <a16:creationId xmlns:a16="http://schemas.microsoft.com/office/drawing/2014/main" id="{27AF9CA2-1A19-4801-9B4A-7DF28FFBCCB3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722563"/>
          <a:ext cx="5183188" cy="356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0000000-0008-0000-0600-00000300000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722563"/>
          <a:ext cx="5157787" cy="356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603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DF0F4E3-E324-9044-A918-68FB77BFEAAC}" vid="{DB0AFACA-7674-CA43-9CBA-C85C536E7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 PPTemplate-1</Template>
  <TotalTime>849</TotalTime>
  <Words>5401</Words>
  <Application>Microsoft Office PowerPoint</Application>
  <PresentationFormat>Widescreen</PresentationFormat>
  <Paragraphs>1144</Paragraphs>
  <Slides>63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Calibri Light</vt:lpstr>
      <vt:lpstr>Calisto MT</vt:lpstr>
      <vt:lpstr>Courier</vt:lpstr>
      <vt:lpstr>Courier New</vt:lpstr>
      <vt:lpstr>Garamond</vt:lpstr>
      <vt:lpstr>Times New Roman</vt:lpstr>
      <vt:lpstr>Office Theme</vt:lpstr>
      <vt:lpstr>Lecture 2 VI iMproved &amp; Programming Languages</vt:lpstr>
      <vt:lpstr>Outline</vt:lpstr>
      <vt:lpstr>Survey Results</vt:lpstr>
      <vt:lpstr>Survey Says…</vt:lpstr>
      <vt:lpstr>Survey Says…</vt:lpstr>
      <vt:lpstr>Survey Says…</vt:lpstr>
      <vt:lpstr>Survey Says…</vt:lpstr>
      <vt:lpstr>Survey Says…</vt:lpstr>
      <vt:lpstr>Survey Says…</vt:lpstr>
      <vt:lpstr>Survey Says...</vt:lpstr>
      <vt:lpstr>Survey Says...</vt:lpstr>
      <vt:lpstr>Survey Says..</vt:lpstr>
      <vt:lpstr>Survey Says…</vt:lpstr>
      <vt:lpstr>Survey Says...</vt:lpstr>
      <vt:lpstr>Survey Says…</vt:lpstr>
      <vt:lpstr>Are You already working with software in your research?</vt:lpstr>
      <vt:lpstr>Survey Says...</vt:lpstr>
      <vt:lpstr>What do I want out of this course?</vt:lpstr>
      <vt:lpstr>VIM Tutorial</vt:lpstr>
      <vt:lpstr>Beyond the Tutorial</vt:lpstr>
      <vt:lpstr>Programming Languages</vt:lpstr>
      <vt:lpstr>What defines a programming language?</vt:lpstr>
      <vt:lpstr>Motivation (1)</vt:lpstr>
      <vt:lpstr>Most Popular Programming Languages 2018</vt:lpstr>
      <vt:lpstr>Programming Languages in HPC</vt:lpstr>
      <vt:lpstr>Programming language needs continue to evolve</vt:lpstr>
      <vt:lpstr>Types of Programming Languages</vt:lpstr>
      <vt:lpstr>Things a programming language should do</vt:lpstr>
      <vt:lpstr>Pointers</vt:lpstr>
      <vt:lpstr>Fortran</vt:lpstr>
      <vt:lpstr>A Brief History of Fortran (1)</vt:lpstr>
      <vt:lpstr>A Brief History of Fortran (2)</vt:lpstr>
      <vt:lpstr>Fortran 77</vt:lpstr>
      <vt:lpstr>Fortran 90/95</vt:lpstr>
      <vt:lpstr>Fortran 2003 &amp; 2008</vt:lpstr>
      <vt:lpstr>Data Types</vt:lpstr>
      <vt:lpstr>Declaration &amp; Attributes</vt:lpstr>
      <vt:lpstr>Operators &amp; Special Characters</vt:lpstr>
      <vt:lpstr>Program Entity Structures</vt:lpstr>
      <vt:lpstr>Execution Control Constructs</vt:lpstr>
      <vt:lpstr>Fortran I/O</vt:lpstr>
      <vt:lpstr>Fortran 2003 &amp; 2008 Examples</vt:lpstr>
      <vt:lpstr>Fortran Compilers</vt:lpstr>
      <vt:lpstr>Further Reading</vt:lpstr>
      <vt:lpstr>C and C++</vt:lpstr>
      <vt:lpstr>History of C/C++</vt:lpstr>
      <vt:lpstr>C and C++ standards</vt:lpstr>
      <vt:lpstr>Data Types</vt:lpstr>
      <vt:lpstr>C/C++ Variable Declaration</vt:lpstr>
      <vt:lpstr>C Operators &amp; Special Characters</vt:lpstr>
      <vt:lpstr>Program Entity Structure</vt:lpstr>
      <vt:lpstr>Header Files</vt:lpstr>
      <vt:lpstr>Execution Control Constructs</vt:lpstr>
      <vt:lpstr>C and C++ I/O</vt:lpstr>
      <vt:lpstr>Standard Library</vt:lpstr>
      <vt:lpstr>Further Reading</vt:lpstr>
      <vt:lpstr>Reference Counted Pointers (RCP)</vt:lpstr>
      <vt:lpstr>Templating (C++)</vt:lpstr>
      <vt:lpstr>Working with Fortran and C/C++ together</vt:lpstr>
      <vt:lpstr>Interoperable Intrinsic Datatypes (Fortran 2003 and later)</vt:lpstr>
      <vt:lpstr>Modules and Headers</vt:lpstr>
      <vt:lpstr>Other Things to keep in mind</vt:lpstr>
      <vt:lpstr>Other things you’ll encounter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Kochunas, Brendan</cp:lastModifiedBy>
  <cp:revision>41</cp:revision>
  <dcterms:created xsi:type="dcterms:W3CDTF">2017-07-31T16:39:40Z</dcterms:created>
  <dcterms:modified xsi:type="dcterms:W3CDTF">2019-09-09T19:44:46Z</dcterms:modified>
</cp:coreProperties>
</file>