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87" r:id="rId25"/>
    <p:sldId id="286" r:id="rId26"/>
    <p:sldId id="260" r:id="rId27"/>
    <p:sldId id="262" r:id="rId28"/>
    <p:sldId id="261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40945-3B79-421B-BC1B-2F2C98150F85}">
          <p14:sldIdLst>
            <p14:sldId id="257"/>
            <p14:sldId id="258"/>
          </p14:sldIdLst>
        </p14:section>
        <p14:section name="LaTeX" id="{75B545BE-A6B5-4C0E-8A04-5434583D2A06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ython" id="{3C53C053-2ADA-49C1-9F0A-087420E4743E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Overview" id="{BC710677-A7FC-4C0F-9D0D-B079C38358AC}">
          <p14:sldIdLst>
            <p14:sldId id="287"/>
            <p14:sldId id="286"/>
            <p14:sldId id="260"/>
            <p14:sldId id="262"/>
            <p14:sldId id="261"/>
          </p14:sldIdLst>
        </p14:section>
        <p14:section name="Configuring" id="{0BA2FE06-1D54-4DD7-B334-AE65B100972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mpiling" id="{A1CB908E-1649-4DB5-B550-E5B695E54E5F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Linking" id="{B60BC1C8-7F29-40C8-AC45-202C0FD40032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3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6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7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5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6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uYrc0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upyter-notebook-beginner-guide.readthedocs.io/" TargetMode="External"/><Relationship Id="rId5" Type="http://schemas.openxmlformats.org/officeDocument/2006/relationships/hyperlink" Target="https://www.sololearn.com/Course/Python/" TargetMode="External"/><Relationship Id="rId4" Type="http://schemas.openxmlformats.org/officeDocument/2006/relationships/hyperlink" Target="https://search.lib.umich.edu/articles/record/FETCH-LOGICAL-a20226-f73b8557ff448d247627a886c1ffc2c90a965f101c963ddd998713efc6af3957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xkcd.com/1341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latex.com/" TargetMode="External"/><Relationship Id="rId2" Type="http://schemas.openxmlformats.org/officeDocument/2006/relationships/hyperlink" Target="https://v2.overleaf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relatex.com/project/57d858d53414e8de018b3643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harelatex.com/blog/2013/02/16/using-latexdiff-for-marking-changes-to-tex-documents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Elements of Development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9/16/2019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2016 Introduction to Python Workshop</a:t>
            </a:r>
            <a:br>
              <a:rPr lang="en-US" dirty="0"/>
            </a:br>
            <a:r>
              <a:rPr lang="en-US" dirty="0">
                <a:hlinkClick r:id="rId2"/>
              </a:rPr>
              <a:t>https://goo.gl/uYrc0e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for Intro to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What is Python and where does it fit?</a:t>
            </a:r>
          </a:p>
          <a:p>
            <a:pPr fontAlgn="base"/>
            <a:r>
              <a:rPr lang="en-US" dirty="0"/>
              <a:t>Syntax and arithmetic</a:t>
            </a:r>
          </a:p>
          <a:p>
            <a:pPr fontAlgn="base"/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and else</a:t>
            </a:r>
          </a:p>
          <a:p>
            <a:pPr fontAlgn="base"/>
            <a:r>
              <a:rPr lang="en-US" dirty="0"/>
              <a:t>Sequences and for loops</a:t>
            </a:r>
          </a:p>
          <a:p>
            <a:pPr fontAlgn="base"/>
            <a:r>
              <a:rPr lang="en-US" dirty="0"/>
              <a:t>Data processing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Plotting</a:t>
            </a:r>
          </a:p>
          <a:p>
            <a:pPr fontAlgn="base"/>
            <a:r>
              <a:rPr lang="en-US" dirty="0"/>
              <a:t>Workflow options</a:t>
            </a:r>
          </a:p>
          <a:p>
            <a:pPr fontAlgn="base"/>
            <a:r>
              <a:rPr lang="en-US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0624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Programming Languages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Fortran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bash</a:t>
            </a:r>
          </a:p>
          <a:p>
            <a:r>
              <a:rPr lang="en-US" dirty="0"/>
              <a:t>C shell</a:t>
            </a:r>
          </a:p>
          <a:p>
            <a:r>
              <a:rPr lang="en-US" dirty="0"/>
              <a:t>Perl</a:t>
            </a:r>
          </a:p>
          <a:p>
            <a:r>
              <a:rPr lang="en-US" dirty="0"/>
              <a:t>make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R</a:t>
            </a:r>
          </a:p>
          <a:p>
            <a:r>
              <a:rPr lang="en-US" dirty="0"/>
              <a:t>SPSS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723020"/>
            <a:ext cx="2159000" cy="21537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2733" y="4506100"/>
            <a:ext cx="3146778" cy="168021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47211" y="3221078"/>
            <a:ext cx="100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Scripting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1614" y="4976873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Scientific Calculation</a:t>
            </a:r>
          </a:p>
        </p:txBody>
      </p:sp>
    </p:spTree>
    <p:extLst>
      <p:ext uri="{BB962C8B-B14F-4D97-AF65-F5344CB8AC3E}">
        <p14:creationId xmlns:p14="http://schemas.microsoft.com/office/powerpoint/2010/main" val="124669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Interpreted Languages for Scientific Calculations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Based somewhat on Fortran</a:t>
            </a:r>
          </a:p>
          <a:p>
            <a:pPr lvl="1"/>
            <a:r>
              <a:rPr lang="en-US" dirty="0"/>
              <a:t>syntax is very much like C.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Free for students</a:t>
            </a:r>
          </a:p>
          <a:p>
            <a:pPr lvl="1"/>
            <a:r>
              <a:rPr lang="en-US" dirty="0"/>
              <a:t>$2150 for regular people</a:t>
            </a:r>
          </a:p>
          <a:p>
            <a:pPr lvl="1"/>
            <a:r>
              <a:rPr lang="en-US" dirty="0"/>
              <a:t>+$1000 for each add on package</a:t>
            </a:r>
          </a:p>
          <a:p>
            <a:pPr lvl="2"/>
            <a:r>
              <a:rPr lang="en-US" dirty="0"/>
              <a:t>Simulink</a:t>
            </a:r>
          </a:p>
          <a:p>
            <a:pPr lvl="2"/>
            <a:r>
              <a:rPr lang="en-US" dirty="0"/>
              <a:t>statistical toolbox</a:t>
            </a:r>
          </a:p>
          <a:p>
            <a:pPr lvl="2"/>
            <a:r>
              <a:rPr lang="en-US" dirty="0"/>
              <a:t>parallel computing,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Based on C/C++</a:t>
            </a:r>
          </a:p>
          <a:p>
            <a:r>
              <a:rPr lang="en-US" dirty="0"/>
              <a:t>$0!</a:t>
            </a:r>
          </a:p>
          <a:p>
            <a:pPr lvl="1"/>
            <a:r>
              <a:rPr lang="en-US" dirty="0"/>
              <a:t>Comes with most </a:t>
            </a:r>
            <a:r>
              <a:rPr lang="en-US" dirty="0" err="1"/>
              <a:t>linux</a:t>
            </a:r>
            <a:r>
              <a:rPr lang="en-US" dirty="0"/>
              <a:t> distributions and Mac.</a:t>
            </a:r>
          </a:p>
          <a:p>
            <a:pPr lvl="1"/>
            <a:r>
              <a:rPr lang="en-US" dirty="0"/>
              <a:t>Some distributions offer add </a:t>
            </a:r>
            <a:r>
              <a:rPr lang="en-US" dirty="0" err="1"/>
              <a:t>ons</a:t>
            </a:r>
            <a:r>
              <a:rPr lang="en-US" dirty="0"/>
              <a:t> and support for $$$</a:t>
            </a:r>
          </a:p>
          <a:p>
            <a:r>
              <a:rPr lang="en-US" dirty="0"/>
              <a:t>Python v3 not compatible with Python v2 :(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__future__</a:t>
            </a:r>
            <a:r>
              <a:rPr lang="en-US" dirty="0"/>
              <a:t> package to help transition</a:t>
            </a:r>
          </a:p>
        </p:txBody>
      </p:sp>
    </p:spTree>
    <p:extLst>
      <p:ext uri="{BB962C8B-B14F-4D97-AF65-F5344CB8AC3E}">
        <p14:creationId xmlns:p14="http://schemas.microsoft.com/office/powerpoint/2010/main" val="350929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Executing 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Interactively</a:t>
            </a:r>
          </a:p>
          <a:p>
            <a:pPr lvl="1"/>
            <a:r>
              <a:rPr lang="en-US" dirty="0"/>
              <a:t>Start a python “shell”: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r>
              <a:rPr lang="en-US" dirty="0"/>
              <a:t>Run a script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myscript.py</a:t>
            </a:r>
          </a:p>
          <a:p>
            <a:r>
              <a:rPr lang="en-US" dirty="0"/>
              <a:t>Run a script interactively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myscript.py</a:t>
            </a:r>
          </a:p>
        </p:txBody>
      </p:sp>
    </p:spTree>
    <p:extLst>
      <p:ext uri="{BB962C8B-B14F-4D97-AF65-F5344CB8AC3E}">
        <p14:creationId xmlns:p14="http://schemas.microsoft.com/office/powerpoint/2010/main" val="39771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 and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903220"/>
            <a:ext cx="2941831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10.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+ 5.)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- 4.)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* 2.)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/ 3.)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** 2.)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(x^2 in MATLAB)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7575" y="2899551"/>
            <a:ext cx="3079689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comparison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== 15.)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&lt;= 12.)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 != 5.)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print(not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print(True and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print(True or False)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3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Intrinsic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“dynamic typing”</a:t>
            </a:r>
          </a:p>
          <a:p>
            <a:pPr lvl="1"/>
            <a:r>
              <a:rPr lang="en-US" dirty="0"/>
              <a:t>No need to explicitly declare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Types are </a:t>
            </a:r>
            <a:r>
              <a:rPr lang="en-US" i="1" u="sng" dirty="0"/>
              <a:t>implied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 variables anywhere!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295" y="3703695"/>
            <a:ext cx="4733988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10.           #implied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1             #implied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True          #implied bool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“Hello World” #implied 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5450" y="3682056"/>
            <a:ext cx="3355406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#Python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2/3 ==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2./3. == 0.66667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#Python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2/3 == 2./3. == 0.66667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2//3 == 0</a:t>
            </a:r>
          </a:p>
        </p:txBody>
      </p:sp>
    </p:spTree>
    <p:extLst>
      <p:ext uri="{BB962C8B-B14F-4D97-AF65-F5344CB8AC3E}">
        <p14:creationId xmlns:p14="http://schemas.microsoft.com/office/powerpoint/2010/main" val="43834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Control Constructs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If-Else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903220"/>
            <a:ext cx="3355406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indentation required: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condition1: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other statements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condition3: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other statements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alt statements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2876973"/>
            <a:ext cx="3079689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1, ..., n-1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iterate through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sequence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4, 8]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338120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6762045" cy="3988927"/>
          </a:xfrm>
        </p:spPr>
        <p:txBody>
          <a:bodyPr/>
          <a:lstStyle/>
          <a:p>
            <a:r>
              <a:rPr lang="en-US" dirty="0"/>
              <a:t>Effectively the implementation of arrays</a:t>
            </a:r>
          </a:p>
          <a:p>
            <a:pPr lvl="1"/>
            <a:r>
              <a:rPr lang="en-US" dirty="0"/>
              <a:t>Can be mixed “types”</a:t>
            </a:r>
          </a:p>
          <a:p>
            <a:r>
              <a:rPr lang="en-US" dirty="0"/>
              <a:t>But these arrays are fancy</a:t>
            </a:r>
          </a:p>
          <a:p>
            <a:pPr lvl="1"/>
            <a:r>
              <a:rPr lang="en-US" dirty="0"/>
              <a:t>Can function like the classical data structure definitions of stacks, queues, or decks</a:t>
            </a:r>
          </a:p>
          <a:p>
            <a:r>
              <a:rPr lang="en-US" dirty="0"/>
              <a:t>Operations on lists are very easy compared to other languages.</a:t>
            </a:r>
          </a:p>
          <a:p>
            <a:r>
              <a:rPr lang="en-US" dirty="0"/>
              <a:t>Not very fast...</a:t>
            </a:r>
          </a:p>
          <a:p>
            <a:pPr lvl="1"/>
            <a:r>
              <a:rPr lang="en-US" dirty="0"/>
              <a:t>For speed you want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0245" y="2903220"/>
            <a:ext cx="3079689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VY0 = [2., 3., 4.]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print(VY0)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print(VY0[0],VY0[-1])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(VY0))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VY0.append(5.)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VY0[2] = "cat"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print(VY0)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VY0.pop(0)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print(VY0)</a:t>
            </a:r>
          </a:p>
        </p:txBody>
      </p:sp>
    </p:spTree>
    <p:extLst>
      <p:ext uri="{BB962C8B-B14F-4D97-AF65-F5344CB8AC3E}">
        <p14:creationId xmlns:p14="http://schemas.microsoft.com/office/powerpoint/2010/main" val="318568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For Scientific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is designed for general computing, but it has modules to facilitate scientific computing.</a:t>
            </a:r>
          </a:p>
          <a:p>
            <a:r>
              <a:rPr lang="en-US" dirty="0"/>
              <a:t>The </a:t>
            </a:r>
            <a:r>
              <a:rPr lang="en-US" b="1" dirty="0" err="1"/>
              <a:t>numpy</a:t>
            </a:r>
            <a:r>
              <a:rPr lang="en-US" dirty="0"/>
              <a:t> and </a:t>
            </a:r>
            <a:r>
              <a:rPr lang="en-US" b="1" dirty="0" err="1"/>
              <a:t>scipy</a:t>
            </a:r>
            <a:r>
              <a:rPr lang="en-US" dirty="0"/>
              <a:t> modules are designed for</a:t>
            </a:r>
          </a:p>
          <a:p>
            <a:pPr lvl="1"/>
            <a:r>
              <a:rPr lang="en-US" dirty="0"/>
              <a:t>large N-dimensional numeric arrays</a:t>
            </a:r>
          </a:p>
          <a:p>
            <a:pPr lvl="1"/>
            <a:r>
              <a:rPr lang="en-US" dirty="0"/>
              <a:t>efficient loop operations using compiled code (BLAS and LAPACK)</a:t>
            </a:r>
          </a:p>
          <a:p>
            <a:pPr lvl="1"/>
            <a:r>
              <a:rPr lang="en-US" dirty="0"/>
              <a:t>transcendental functions, optimization, signal processing, ...</a:t>
            </a:r>
          </a:p>
          <a:p>
            <a:pPr lvl="1"/>
            <a:endParaRPr lang="en-US" dirty="0"/>
          </a:p>
          <a:p>
            <a:r>
              <a:rPr lang="en-US" dirty="0" err="1"/>
              <a:t>Trilinos</a:t>
            </a:r>
            <a:r>
              <a:rPr lang="en-US" dirty="0"/>
              <a:t> also offers python interfaces in </a:t>
            </a:r>
            <a:r>
              <a:rPr lang="en-US" dirty="0" err="1"/>
              <a:t>pyTrilinos</a:t>
            </a:r>
            <a:endParaRPr lang="en-US" dirty="0"/>
          </a:p>
          <a:p>
            <a:r>
              <a:rPr lang="en-US" dirty="0"/>
              <a:t>In fact, it is fairly easy to generate python interfaces to compiled code using SWIG.</a:t>
            </a:r>
          </a:p>
          <a:p>
            <a:pPr lvl="1"/>
            <a:r>
              <a:rPr lang="en-US" dirty="0"/>
              <a:t>Basically anything that can provide a C interface can be called from another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419430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(?) Linear Regression Analysis</a:t>
            </a:r>
          </a:p>
          <a:p>
            <a:r>
              <a:rPr lang="en-US" dirty="0"/>
              <a:t>(?) Python</a:t>
            </a:r>
          </a:p>
          <a:p>
            <a:r>
              <a:rPr lang="en-US" dirty="0"/>
              <a:t>(?) LaTeX </a:t>
            </a:r>
          </a:p>
          <a:p>
            <a:endParaRPr lang="en-US" dirty="0"/>
          </a:p>
          <a:p>
            <a:r>
              <a:rPr lang="en-US" dirty="0"/>
              <a:t>Elements of Development</a:t>
            </a:r>
          </a:p>
          <a:p>
            <a:pPr lvl="1"/>
            <a:r>
              <a:rPr lang="en-US" dirty="0"/>
              <a:t>Configuring</a:t>
            </a:r>
          </a:p>
          <a:p>
            <a:pPr lvl="1"/>
            <a:r>
              <a:rPr lang="en-US" dirty="0"/>
              <a:t>Compiling</a:t>
            </a:r>
          </a:p>
          <a:p>
            <a:pPr lvl="1"/>
            <a:r>
              <a:rPr lang="en-US" dirty="0"/>
              <a:t>Linking</a:t>
            </a:r>
          </a:p>
          <a:p>
            <a:endParaRPr lang="en-US" dirty="0"/>
          </a:p>
          <a:p>
            <a:r>
              <a:rPr lang="en-US" dirty="0"/>
              <a:t>Program Design, Infrastructure, Testing, Debugging will be covered in other lectures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little more about packages...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7258752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how C has the C standard library, python has packages</a:t>
            </a:r>
          </a:p>
          <a:p>
            <a:pPr lvl="1"/>
            <a:r>
              <a:rPr lang="en-US" dirty="0"/>
              <a:t>Except they are not “standard”</a:t>
            </a:r>
          </a:p>
          <a:p>
            <a:pPr lvl="1"/>
            <a:r>
              <a:rPr lang="en-US" dirty="0"/>
              <a:t>You have to install them in addition to python</a:t>
            </a:r>
          </a:p>
          <a:p>
            <a:r>
              <a:rPr lang="en-US" dirty="0"/>
              <a:t>Some distributions for python include a bunch of packages</a:t>
            </a:r>
          </a:p>
          <a:p>
            <a:pPr lvl="1"/>
            <a:r>
              <a:rPr lang="en-US" dirty="0"/>
              <a:t>e.g. anaconda, canopy, etc.</a:t>
            </a:r>
          </a:p>
          <a:p>
            <a:r>
              <a:rPr lang="en-US" dirty="0"/>
              <a:t>Common packages for scientific computing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– plotting tools</a:t>
            </a:r>
          </a:p>
          <a:p>
            <a:pPr lvl="1" fontAlgn="base"/>
            <a:r>
              <a:rPr lang="en-US" dirty="0" err="1"/>
              <a:t>numpy</a:t>
            </a:r>
            <a:r>
              <a:rPr lang="en-US" dirty="0"/>
              <a:t> - operations on bulk data</a:t>
            </a:r>
          </a:p>
          <a:p>
            <a:pPr lvl="2" fontAlgn="base"/>
            <a:r>
              <a:rPr lang="en-US" dirty="0"/>
              <a:t>Compiled C libraries (fast)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– statistics, analysis, curve fitting</a:t>
            </a:r>
          </a:p>
          <a:p>
            <a:pPr lvl="1"/>
            <a:r>
              <a:rPr lang="en-US" dirty="0"/>
              <a:t>h5py – HDF5 interface for python</a:t>
            </a:r>
          </a:p>
          <a:p>
            <a:pPr lvl="1"/>
            <a:r>
              <a:rPr lang="en-US" dirty="0"/>
              <a:t>mpi4py – MPI interface for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6952" y="2698131"/>
            <a:ext cx="3514104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specific items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sin, pi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print(sin(pi))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and rename items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choice as 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print(c([1, 5, 7]))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(&amp; rename) package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subpackage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3284" y="2236466"/>
            <a:ext cx="268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Importing packages</a:t>
            </a:r>
          </a:p>
        </p:txBody>
      </p:sp>
    </p:spTree>
    <p:extLst>
      <p:ext uri="{BB962C8B-B14F-4D97-AF65-F5344CB8AC3E}">
        <p14:creationId xmlns:p14="http://schemas.microsoft.com/office/powerpoint/2010/main" val="343224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race! (or why you want </a:t>
            </a:r>
            <a:r>
              <a:rPr lang="en-US" dirty="0" err="1"/>
              <a:t>numpy</a:t>
            </a:r>
            <a:r>
              <a:rPr lang="en-US" dirty="0"/>
              <a:t>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5269089" cy="3988927"/>
          </a:xfrm>
        </p:spPr>
        <p:txBody>
          <a:bodyPr/>
          <a:lstStyle/>
          <a:p>
            <a:r>
              <a:rPr lang="en-US" dirty="0"/>
              <a:t>This demonstrates problems of overhead with interpreted languages.</a:t>
            </a:r>
          </a:p>
          <a:p>
            <a:pPr lvl="1"/>
            <a:r>
              <a:rPr lang="en-US" dirty="0"/>
              <a:t>e.g. having another run time system on top of the operating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7289" y="3251289"/>
            <a:ext cx="2440092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(1e7)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= N * [1.]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= N * [0.]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x2[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x1[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**2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print('done with x2')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6323" y="2813470"/>
            <a:ext cx="200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Native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73752" y="3251289"/>
            <a:ext cx="2440092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x3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x4 = x3 **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print('done with x4')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8229" y="2789624"/>
            <a:ext cx="111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Numpy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1746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833600"/>
            <a:ext cx="3514104" cy="28931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(0,np.pi,100)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 are very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 similar to MATLAB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Basic idea: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(‘sin(x)’)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0125"/>
            <a:ext cx="4621169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3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https://docs.scipy.org/doc/</a:t>
            </a:r>
            <a:r>
              <a:rPr lang="en-US" dirty="0"/>
              <a:t> </a:t>
            </a:r>
          </a:p>
          <a:p>
            <a:r>
              <a:rPr lang="en-US" dirty="0"/>
              <a:t>Gorelick and </a:t>
            </a:r>
            <a:r>
              <a:rPr lang="en-US" dirty="0" err="1"/>
              <a:t>Ozsvald</a:t>
            </a:r>
            <a:r>
              <a:rPr lang="en-US" dirty="0"/>
              <a:t>, “High Performance Python,” O’Reilly Media, 2014.</a:t>
            </a:r>
          </a:p>
          <a:p>
            <a:pPr lvl="1"/>
            <a:r>
              <a:rPr lang="en-US" dirty="0">
                <a:hlinkClick r:id="rId4"/>
              </a:rPr>
              <a:t>https://search.lib.umich.edu/articles/record/FETCH-LOGICAL-a20226-f73b8557ff448d247627a886c1ffc2c90a965f101c963ddd998713efc6af39573</a:t>
            </a:r>
            <a:r>
              <a:rPr lang="en-US" dirty="0"/>
              <a:t> </a:t>
            </a:r>
          </a:p>
          <a:p>
            <a:r>
              <a:rPr lang="en-US" dirty="0"/>
              <a:t>MOOC: </a:t>
            </a:r>
            <a:r>
              <a:rPr lang="en-US" dirty="0">
                <a:hlinkClick r:id="rId5"/>
              </a:rPr>
              <a:t>https://www.sololearn.com/Course/Python/</a:t>
            </a:r>
            <a:r>
              <a:rPr lang="en-US" dirty="0"/>
              <a:t> </a:t>
            </a:r>
          </a:p>
          <a:p>
            <a:r>
              <a:rPr lang="en-US" dirty="0"/>
              <a:t>A great new tool for productivity is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>
                <a:hlinkClick r:id="rId6"/>
              </a:rPr>
              <a:t>https://jupyter-notebook-beginner-guide.readthedocs.io</a:t>
            </a:r>
            <a:r>
              <a:rPr lang="en-US" dirty="0"/>
              <a:t> </a:t>
            </a:r>
          </a:p>
          <a:p>
            <a:r>
              <a:rPr lang="en-US" dirty="0"/>
              <a:t>Scientific computing distributions of Python</a:t>
            </a:r>
          </a:p>
          <a:p>
            <a:pPr lvl="1"/>
            <a:r>
              <a:rPr lang="en-US" dirty="0"/>
              <a:t>Anaconda and </a:t>
            </a:r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Canopy/Enthought</a:t>
            </a:r>
          </a:p>
        </p:txBody>
      </p:sp>
    </p:spTree>
    <p:extLst>
      <p:ext uri="{BB962C8B-B14F-4D97-AF65-F5344CB8AC3E}">
        <p14:creationId xmlns:p14="http://schemas.microsoft.com/office/powerpoint/2010/main" val="292716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DEC0-4B34-408E-9DDD-4A107CE1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CC46-3C15-442D-9E3B-FA4873B9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skill to solve your own problems</a:t>
            </a:r>
          </a:p>
          <a:p>
            <a:pPr lvl="1"/>
            <a:r>
              <a:rPr lang="en-US" dirty="0"/>
              <a:t>not fully dependent on “tech support”</a:t>
            </a:r>
          </a:p>
          <a:p>
            <a:pPr lvl="1"/>
            <a:endParaRPr lang="en-US" dirty="0"/>
          </a:p>
          <a:p>
            <a:r>
              <a:rPr lang="en-US" dirty="0"/>
              <a:t>Helps you be more adept at using software distributed by others</a:t>
            </a:r>
          </a:p>
          <a:p>
            <a:endParaRPr lang="en-US" dirty="0"/>
          </a:p>
          <a:p>
            <a:r>
              <a:rPr lang="en-US" dirty="0"/>
              <a:t>Automate developer workflow</a:t>
            </a:r>
          </a:p>
        </p:txBody>
      </p:sp>
    </p:spTree>
    <p:extLst>
      <p:ext uri="{BB962C8B-B14F-4D97-AF65-F5344CB8AC3E}">
        <p14:creationId xmlns:p14="http://schemas.microsoft.com/office/powerpoint/2010/main" val="322954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843D-B544-4228-8DFA-C291FC3F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F011-9606-430B-BCCC-488A5ADF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difference between configuring, compiling, and linking</a:t>
            </a:r>
          </a:p>
          <a:p>
            <a:r>
              <a:rPr lang="en-US" dirty="0"/>
              <a:t>Understand the subtleties in these steps which you will need to know to complete homework 1.</a:t>
            </a:r>
          </a:p>
          <a:p>
            <a:r>
              <a:rPr lang="en-US" i="1" dirty="0"/>
              <a:t>Really</a:t>
            </a:r>
            <a:r>
              <a:rPr lang="en-US" dirty="0"/>
              <a:t> understand how a compiler works</a:t>
            </a:r>
          </a:p>
          <a:p>
            <a:pPr lvl="1"/>
            <a:r>
              <a:rPr lang="en-US" dirty="0"/>
              <a:t>e.g. We are “going to learn how the sausage is made”</a:t>
            </a:r>
          </a:p>
          <a:p>
            <a:pPr lvl="1"/>
            <a:r>
              <a:rPr lang="en-US" dirty="0"/>
              <a:t>Should give you everything you need to know for homework 1</a:t>
            </a:r>
          </a:p>
        </p:txBody>
      </p:sp>
    </p:spTree>
    <p:extLst>
      <p:ext uri="{BB962C8B-B14F-4D97-AF65-F5344CB8AC3E}">
        <p14:creationId xmlns:p14="http://schemas.microsoft.com/office/powerpoint/2010/main" val="226310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to Development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14608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 Design, Testing, and Debugging are all integral parts of development.</a:t>
            </a:r>
          </a:p>
          <a:p>
            <a:pPr lvl="1"/>
            <a:r>
              <a:rPr lang="en-US" dirty="0"/>
              <a:t>They each will get their own lecture later in the semester.</a:t>
            </a:r>
          </a:p>
          <a:p>
            <a:r>
              <a:rPr lang="en-US" dirty="0"/>
              <a:t>This lecture is focused on the tools and steps needed to build software:  </a:t>
            </a:r>
          </a:p>
        </p:txBody>
      </p:sp>
      <p:sp>
        <p:nvSpPr>
          <p:cNvPr id="4" name="Oval 3"/>
          <p:cNvSpPr/>
          <p:nvPr/>
        </p:nvSpPr>
        <p:spPr>
          <a:xfrm>
            <a:off x="2219192" y="3716165"/>
            <a:ext cx="1703821" cy="75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8" name="Oval 7"/>
          <p:cNvSpPr/>
          <p:nvPr/>
        </p:nvSpPr>
        <p:spPr>
          <a:xfrm>
            <a:off x="4671769" y="3716165"/>
            <a:ext cx="1703821" cy="75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9" name="Oval 8"/>
          <p:cNvSpPr/>
          <p:nvPr/>
        </p:nvSpPr>
        <p:spPr>
          <a:xfrm>
            <a:off x="7124346" y="3716165"/>
            <a:ext cx="1703821" cy="75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10" name="Oval 9"/>
          <p:cNvSpPr/>
          <p:nvPr/>
        </p:nvSpPr>
        <p:spPr>
          <a:xfrm>
            <a:off x="9576922" y="3716165"/>
            <a:ext cx="1703821" cy="75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1" name="Oval 10"/>
          <p:cNvSpPr/>
          <p:nvPr/>
        </p:nvSpPr>
        <p:spPr>
          <a:xfrm>
            <a:off x="9576922" y="5410322"/>
            <a:ext cx="1703821" cy="75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</a:t>
            </a:r>
          </a:p>
        </p:txBody>
      </p: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3923013" y="4095393"/>
            <a:ext cx="748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6375590" y="4095393"/>
            <a:ext cx="748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0" idx="2"/>
          </p:cNvCxnSpPr>
          <p:nvPr/>
        </p:nvCxnSpPr>
        <p:spPr>
          <a:xfrm>
            <a:off x="8828167" y="4095393"/>
            <a:ext cx="7487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  <a:endCxn id="11" idx="0"/>
          </p:cNvCxnSpPr>
          <p:nvPr/>
        </p:nvCxnSpPr>
        <p:spPr>
          <a:xfrm>
            <a:off x="10428833" y="4474621"/>
            <a:ext cx="0" cy="9357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50169" y="5053091"/>
            <a:ext cx="4472763" cy="978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 and</a:t>
            </a:r>
            <a:br>
              <a:rPr lang="en-US" dirty="0"/>
            </a:br>
            <a:r>
              <a:rPr lang="en-US" dirty="0"/>
              <a:t>Program Construction</a:t>
            </a:r>
            <a:br>
              <a:rPr lang="en-US" dirty="0"/>
            </a:br>
            <a:r>
              <a:rPr lang="en-US" dirty="0"/>
              <a:t>(e.g. writing source code)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131" y="4777947"/>
            <a:ext cx="1339703" cy="341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28" name="Left Arrow 27"/>
          <p:cNvSpPr/>
          <p:nvPr/>
        </p:nvSpPr>
        <p:spPr>
          <a:xfrm rot="10800000">
            <a:off x="9594834" y="4800738"/>
            <a:ext cx="746890" cy="29062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-Turn Arrow 28"/>
          <p:cNvSpPr/>
          <p:nvPr/>
        </p:nvSpPr>
        <p:spPr>
          <a:xfrm rot="16200000">
            <a:off x="669077" y="3970966"/>
            <a:ext cx="1829566" cy="1532617"/>
          </a:xfrm>
          <a:prstGeom prst="uturnArrow">
            <a:avLst>
              <a:gd name="adj1" fmla="val 15750"/>
              <a:gd name="adj2" fmla="val 19912"/>
              <a:gd name="adj3" fmla="val 31019"/>
              <a:gd name="adj4" fmla="val 43750"/>
              <a:gd name="adj5" fmla="val 9118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045834" y="4722716"/>
            <a:ext cx="1651591" cy="4891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125021" y="4715676"/>
            <a:ext cx="1651591" cy="4891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29620" y="4996268"/>
            <a:ext cx="4837198" cy="10911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890078" y="4942471"/>
            <a:ext cx="5116283" cy="1198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1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“Toolchain”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tools (e.g. programs and their libraries) typically used by the developer that are needed to take your source files (as input) and produce executables.</a:t>
            </a:r>
          </a:p>
          <a:p>
            <a:r>
              <a:rPr lang="en-US" dirty="0"/>
              <a:t>Frequently the definition of a tool chain will also include:</a:t>
            </a:r>
          </a:p>
          <a:p>
            <a:pPr lvl="1"/>
            <a:r>
              <a:rPr lang="en-US" dirty="0"/>
              <a:t>a program for “configuring”</a:t>
            </a:r>
          </a:p>
          <a:p>
            <a:pPr lvl="1"/>
            <a:r>
              <a:rPr lang="en-US" dirty="0"/>
              <a:t>a “make” script and program</a:t>
            </a:r>
          </a:p>
          <a:p>
            <a:pPr lvl="1"/>
            <a:r>
              <a:rPr lang="en-US" dirty="0"/>
              <a:t>a distribution of MPI</a:t>
            </a:r>
          </a:p>
          <a:p>
            <a:r>
              <a:rPr lang="en-US" dirty="0"/>
              <a:t>Third Party Libraries (TPLs) are typically not considered part of the “toolchain”</a:t>
            </a:r>
          </a:p>
          <a:p>
            <a:pPr lvl="1"/>
            <a:r>
              <a:rPr lang="en-US" dirty="0"/>
              <a:t>MPI is sort of the exception to this</a:t>
            </a:r>
          </a:p>
          <a:p>
            <a:r>
              <a:rPr lang="en-US" dirty="0"/>
              <a:t>Toolchains represent part of the “Minimum Requirements” for a software package.</a:t>
            </a:r>
          </a:p>
          <a:p>
            <a:pPr lvl="1"/>
            <a:r>
              <a:rPr lang="en-US" dirty="0"/>
              <a:t>Software packages can also support multiple toolchains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CASL project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2.8.11</a:t>
            </a:r>
          </a:p>
          <a:p>
            <a:pPr lvl="1"/>
            <a:r>
              <a:rPr lang="en-US" dirty="0"/>
              <a:t>autoconf-2.69 (auto tools)</a:t>
            </a:r>
          </a:p>
          <a:p>
            <a:pPr lvl="1"/>
            <a:r>
              <a:rPr lang="en-US" dirty="0"/>
              <a:t>gnu-4.8.3 compilers</a:t>
            </a:r>
          </a:p>
          <a:p>
            <a:pPr lvl="1"/>
            <a:r>
              <a:rPr lang="en-US" dirty="0"/>
              <a:t>mpich-3.1.3 (MPI library)</a:t>
            </a:r>
          </a:p>
          <a:p>
            <a:pPr lvl="1"/>
            <a:r>
              <a:rPr lang="en-US" dirty="0"/>
              <a:t>Assumes GNU Make or Make is available on the system</a:t>
            </a:r>
          </a:p>
          <a:p>
            <a:pPr lvl="2"/>
            <a:r>
              <a:rPr lang="en-US" dirty="0"/>
              <a:t>Almost always available on </a:t>
            </a:r>
            <a:r>
              <a:rPr lang="en-US" dirty="0" err="1"/>
              <a:t>linux</a:t>
            </a:r>
            <a:r>
              <a:rPr lang="en-US" dirty="0"/>
              <a:t> since it may be needed to install (parts of) the OS</a:t>
            </a:r>
          </a:p>
          <a:p>
            <a:r>
              <a:rPr lang="en-US" dirty="0"/>
              <a:t>Other examples</a:t>
            </a:r>
          </a:p>
          <a:p>
            <a:pPr lvl="1"/>
            <a:r>
              <a:rPr lang="en-US" dirty="0" err="1"/>
              <a:t>Trilinos</a:t>
            </a:r>
            <a:r>
              <a:rPr lang="en-US" dirty="0"/>
              <a:t> – supports many</a:t>
            </a:r>
          </a:p>
          <a:p>
            <a:pPr lvl="1"/>
            <a:r>
              <a:rPr lang="en-US" dirty="0" err="1"/>
              <a:t>PETSc</a:t>
            </a:r>
            <a:r>
              <a:rPr lang="en-US" dirty="0"/>
              <a:t> – supports many</a:t>
            </a:r>
          </a:p>
          <a:p>
            <a:pPr lvl="1"/>
            <a:r>
              <a:rPr lang="en-US" dirty="0" err="1"/>
              <a:t>xSDK</a:t>
            </a:r>
            <a:r>
              <a:rPr lang="en-US" dirty="0"/>
              <a:t> – being defined for future computational science and engineering applications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95799" y="1698272"/>
            <a:ext cx="7571019" cy="574154"/>
            <a:chOff x="3217782" y="274823"/>
            <a:chExt cx="9786198" cy="742142"/>
          </a:xfrm>
        </p:grpSpPr>
        <p:sp>
          <p:nvSpPr>
            <p:cNvPr id="7" name="Oval 6"/>
            <p:cNvSpPr/>
            <p:nvPr/>
          </p:nvSpPr>
          <p:spPr>
            <a:xfrm>
              <a:off x="3217782" y="274823"/>
              <a:ext cx="1654718" cy="742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Configure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49525" y="274823"/>
              <a:ext cx="1654718" cy="742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Compile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297395" y="274823"/>
              <a:ext cx="1654718" cy="742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Link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323235" y="274823"/>
              <a:ext cx="1654718" cy="742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1349262" y="274823"/>
              <a:ext cx="1654718" cy="742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Install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8" idx="2"/>
            </p:cNvCxnSpPr>
            <p:nvPr/>
          </p:nvCxnSpPr>
          <p:spPr>
            <a:xfrm>
              <a:off x="4872500" y="645894"/>
              <a:ext cx="37702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6904243" y="645894"/>
              <a:ext cx="39315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10" idx="2"/>
            </p:cNvCxnSpPr>
            <p:nvPr/>
          </p:nvCxnSpPr>
          <p:spPr>
            <a:xfrm>
              <a:off x="8952113" y="645894"/>
              <a:ext cx="37112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6"/>
              <a:endCxn id="11" idx="2"/>
            </p:cNvCxnSpPr>
            <p:nvPr/>
          </p:nvCxnSpPr>
          <p:spPr>
            <a:xfrm>
              <a:off x="10977953" y="645894"/>
              <a:ext cx="37131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59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Terminology about “Time”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configure-time</a:t>
            </a:r>
            <a:r>
              <a:rPr lang="en-US" dirty="0"/>
              <a:t> – when you are configuring</a:t>
            </a:r>
          </a:p>
          <a:p>
            <a:r>
              <a:rPr lang="en-US" i="1" dirty="0"/>
              <a:t>compile-time</a:t>
            </a:r>
            <a:r>
              <a:rPr lang="en-US" dirty="0"/>
              <a:t>/</a:t>
            </a:r>
            <a:r>
              <a:rPr lang="en-US" i="1" dirty="0"/>
              <a:t>build-time</a:t>
            </a:r>
            <a:r>
              <a:rPr lang="en-US" dirty="0"/>
              <a:t> – when you are compiling</a:t>
            </a:r>
          </a:p>
          <a:p>
            <a:r>
              <a:rPr lang="en-US" i="1" dirty="0"/>
              <a:t>link-time</a:t>
            </a:r>
            <a:r>
              <a:rPr lang="en-US" dirty="0"/>
              <a:t> – when you are linking (very last step in “compiling”)</a:t>
            </a:r>
          </a:p>
          <a:p>
            <a:r>
              <a:rPr lang="en-US" i="1" dirty="0"/>
              <a:t>run-time</a:t>
            </a:r>
            <a:r>
              <a:rPr lang="en-US" dirty="0"/>
              <a:t> – when you are running the executable</a:t>
            </a:r>
          </a:p>
          <a:p>
            <a:r>
              <a:rPr lang="en-US" dirty="0"/>
              <a:t>Important for communicating “when things went wrong”</a:t>
            </a:r>
          </a:p>
        </p:txBody>
      </p:sp>
    </p:spTree>
    <p:extLst>
      <p:ext uri="{BB962C8B-B14F-4D97-AF65-F5344CB8AC3E}">
        <p14:creationId xmlns:p14="http://schemas.microsoft.com/office/powerpoint/2010/main" val="229402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Configuring?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 Scientific Software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Purpose is to probe the system for to determine</a:t>
            </a:r>
          </a:p>
          <a:p>
            <a:pPr lvl="1"/>
            <a:r>
              <a:rPr lang="en-US" dirty="0"/>
              <a:t>the computer architecture (e.g. x86, AIX, etc.)</a:t>
            </a:r>
          </a:p>
          <a:p>
            <a:pPr lvl="1"/>
            <a:r>
              <a:rPr lang="en-US" dirty="0"/>
              <a:t>what compilers are installed, and where they are installed</a:t>
            </a:r>
          </a:p>
          <a:p>
            <a:pPr lvl="1"/>
            <a:r>
              <a:rPr lang="en-US" dirty="0"/>
              <a:t>what additional system software is installed</a:t>
            </a:r>
          </a:p>
          <a:p>
            <a:pPr lvl="1"/>
            <a:r>
              <a:rPr lang="en-US" dirty="0"/>
              <a:t>what third party libraries are available</a:t>
            </a:r>
          </a:p>
          <a:p>
            <a:r>
              <a:rPr lang="en-US" dirty="0"/>
              <a:t>Basically creates “</a:t>
            </a:r>
            <a:r>
              <a:rPr lang="en-US" dirty="0" err="1"/>
              <a:t>Makefiles</a:t>
            </a:r>
            <a:r>
              <a:rPr lang="en-US" dirty="0"/>
              <a:t>” for a specific computer and environment for use in compiling (the next step)</a:t>
            </a:r>
          </a:p>
          <a:p>
            <a:r>
              <a:rPr lang="en-US" dirty="0"/>
              <a:t>Specialized programs exist to perform the “configure” step.</a:t>
            </a:r>
          </a:p>
          <a:p>
            <a:pPr lvl="1"/>
            <a:r>
              <a:rPr lang="en-US" dirty="0" err="1"/>
              <a:t>autotools</a:t>
            </a:r>
            <a:r>
              <a:rPr lang="en-US" dirty="0"/>
              <a:t> (</a:t>
            </a:r>
            <a:r>
              <a:rPr lang="en-US" dirty="0" err="1"/>
              <a:t>autoconf</a:t>
            </a:r>
            <a:r>
              <a:rPr lang="en-US" dirty="0"/>
              <a:t>/</a:t>
            </a:r>
            <a:r>
              <a:rPr lang="en-US" dirty="0" err="1"/>
              <a:t>automake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configure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CMake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Most difficult part to establishing complex software systems.</a:t>
            </a:r>
          </a:p>
          <a:p>
            <a:r>
              <a:rPr lang="en-US" dirty="0">
                <a:sym typeface="Wingdings" panose="05000000000000000000" pitchFamily="2" charset="2"/>
              </a:rPr>
              <a:t>Considered part software infrastructure</a:t>
            </a:r>
          </a:p>
          <a:p>
            <a:r>
              <a:rPr lang="en-US" dirty="0">
                <a:sym typeface="Wingdings" panose="05000000000000000000" pitchFamily="2" charset="2"/>
              </a:rPr>
              <a:t>AUTOMATE as much as possible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Imperfect Cooking Analogy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Look around and find all the necessary ingredients and cookware (pots, pans, knives) to make dinner</a:t>
            </a:r>
          </a:p>
          <a:p>
            <a:pPr lvl="1"/>
            <a:r>
              <a:rPr lang="en-US" dirty="0"/>
              <a:t>Your stomach</a:t>
            </a:r>
          </a:p>
          <a:p>
            <a:pPr lvl="1"/>
            <a:r>
              <a:rPr lang="en-US" dirty="0"/>
              <a:t>Appliances</a:t>
            </a:r>
          </a:p>
          <a:p>
            <a:pPr lvl="1"/>
            <a:r>
              <a:rPr lang="en-US" dirty="0"/>
              <a:t>Spatula, spoon and knives</a:t>
            </a:r>
          </a:p>
          <a:p>
            <a:pPr lvl="1"/>
            <a:r>
              <a:rPr lang="en-US" dirty="0"/>
              <a:t>Salt, Pepper, Spices and Sauces</a:t>
            </a:r>
          </a:p>
          <a:p>
            <a:r>
              <a:rPr lang="en-US" dirty="0"/>
              <a:t>Detailed instructions to cook in your kitchen</a:t>
            </a:r>
          </a:p>
          <a:p>
            <a:r>
              <a:rPr lang="en-US" dirty="0"/>
              <a:t>Cookbooks</a:t>
            </a:r>
          </a:p>
          <a:p>
            <a:endParaRPr lang="en-US" dirty="0"/>
          </a:p>
          <a:p>
            <a:r>
              <a:rPr lang="en-US" dirty="0"/>
              <a:t>Writing your own cookbook for others</a:t>
            </a:r>
          </a:p>
          <a:p>
            <a:pPr lvl="1"/>
            <a:endParaRPr lang="en-US" dirty="0"/>
          </a:p>
          <a:p>
            <a:r>
              <a:rPr lang="en-US" dirty="0"/>
              <a:t>It’s a part of life</a:t>
            </a:r>
          </a:p>
          <a:p>
            <a:r>
              <a:rPr lang="en-US" dirty="0"/>
              <a:t>Use pre-packaged frozen meals</a:t>
            </a:r>
          </a:p>
        </p:txBody>
      </p:sp>
    </p:spTree>
    <p:extLst>
      <p:ext uri="{BB962C8B-B14F-4D97-AF65-F5344CB8AC3E}">
        <p14:creationId xmlns:p14="http://schemas.microsoft.com/office/powerpoint/2010/main" val="15722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Configuring Can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 the libraries and executables produced from compilation are installed</a:t>
            </a:r>
          </a:p>
          <a:p>
            <a:r>
              <a:rPr lang="en-US" dirty="0"/>
              <a:t>Compiler options:</a:t>
            </a:r>
          </a:p>
          <a:p>
            <a:pPr lvl="1"/>
            <a:r>
              <a:rPr lang="en-US" dirty="0"/>
              <a:t>e.g. whether the libraries and executables are “debug” (slow) or “release” (fast)</a:t>
            </a:r>
          </a:p>
          <a:p>
            <a:pPr lvl="1"/>
            <a:r>
              <a:rPr lang="en-US" dirty="0"/>
              <a:t>e.g. whether the compilation produces “dynamic” or “static” binaries</a:t>
            </a:r>
          </a:p>
          <a:p>
            <a:r>
              <a:rPr lang="en-US" dirty="0"/>
              <a:t>What features of the library are enabled</a:t>
            </a:r>
          </a:p>
          <a:p>
            <a:pPr lvl="1"/>
            <a:r>
              <a:rPr lang="en-US" dirty="0"/>
              <a:t>e.g. with HDF5 you can specify whether you want the compiled library to include Fortran interfaces or just C interfaces.</a:t>
            </a:r>
          </a:p>
          <a:p>
            <a:pPr lvl="1"/>
            <a:r>
              <a:rPr lang="en-US" dirty="0"/>
              <a:t>e.g. what third party libraries to include (often provide additional capability in the software package</a:t>
            </a:r>
          </a:p>
          <a:p>
            <a:pPr lvl="2"/>
            <a:r>
              <a:rPr lang="en-US" dirty="0"/>
              <a:t>In HDF5 the “Z” library can be included to provide data compression.</a:t>
            </a:r>
          </a:p>
          <a:p>
            <a:r>
              <a:rPr lang="en-US" dirty="0"/>
              <a:t>Various other options that would be specific to the software package.</a:t>
            </a:r>
          </a:p>
        </p:txBody>
      </p:sp>
    </p:spTree>
    <p:extLst>
      <p:ext uri="{BB962C8B-B14F-4D97-AF65-F5344CB8AC3E}">
        <p14:creationId xmlns:p14="http://schemas.microsoft.com/office/powerpoint/2010/main" val="596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The Cliff’s Notes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Depends on the tool!</a:t>
            </a:r>
          </a:p>
          <a:p>
            <a:r>
              <a:rPr lang="en-US" dirty="0"/>
              <a:t>You will </a:t>
            </a:r>
            <a:r>
              <a:rPr lang="en-US" i="1" u="sng" dirty="0"/>
              <a:t>always have to read documentation</a:t>
            </a:r>
          </a:p>
          <a:p>
            <a:pPr lvl="1"/>
            <a:r>
              <a:rPr lang="en-US" dirty="0"/>
              <a:t>Usually files are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README</a:t>
            </a:r>
          </a:p>
          <a:p>
            <a:r>
              <a:rPr lang="en-US" dirty="0"/>
              <a:t>Hopefully libraries and programs you work with are well documented</a:t>
            </a:r>
          </a:p>
          <a:p>
            <a:r>
              <a:rPr lang="en-US" dirty="0"/>
              <a:t>Make sure you document your configuration steps well (or make them “robust”) in software you produce</a:t>
            </a:r>
          </a:p>
          <a:p>
            <a:pPr lvl="1"/>
            <a:r>
              <a:rPr lang="en-US" dirty="0"/>
              <a:t>People won’t use your software if it is difficult to install or build.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“Common” Usage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Autotools</a:t>
            </a:r>
            <a:r>
              <a:rPr lang="en-US" dirty="0"/>
              <a:t> (</a:t>
            </a:r>
            <a:r>
              <a:rPr lang="en-US" dirty="0" err="1"/>
              <a:t>autoconf</a:t>
            </a:r>
            <a:r>
              <a:rPr lang="en-US" dirty="0"/>
              <a:t>/</a:t>
            </a:r>
            <a:r>
              <a:rPr lang="en-US" dirty="0" err="1"/>
              <a:t>automake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[options]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--prefix=&lt;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path_to_install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CC=&lt;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c_compiler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FC=&lt;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fortran_compiler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path_source_dir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-DCMAKE_BUILD_TYPE=“Release”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-DCMAKE_C_COMPILER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-DCMAKE_CXX_COMPILER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DCMAKE_Fortran_COMPILER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9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Troubleshooting the Configure Step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 Scientific Software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 configure failed! What do I do?</a:t>
            </a:r>
          </a:p>
          <a:p>
            <a:pPr lvl="1"/>
            <a:r>
              <a:rPr lang="en-US" dirty="0"/>
              <a:t>Uh oh... Usually difficult to resolve</a:t>
            </a:r>
          </a:p>
          <a:p>
            <a:r>
              <a:rPr lang="en-US" dirty="0"/>
              <a:t>At best, problem is solved by modifying your environment.</a:t>
            </a:r>
          </a:p>
          <a:p>
            <a:r>
              <a:rPr lang="en-US" dirty="0"/>
              <a:t>At worst, may require some other software be installed</a:t>
            </a:r>
          </a:p>
          <a:p>
            <a:pPr lvl="1"/>
            <a:r>
              <a:rPr lang="en-US" dirty="0"/>
              <a:t>And you may not have privileges to do so!</a:t>
            </a:r>
          </a:p>
          <a:p>
            <a:pPr lvl="1"/>
            <a:r>
              <a:rPr lang="en-US" dirty="0"/>
              <a:t>In this case you’re likely</a:t>
            </a:r>
          </a:p>
          <a:p>
            <a:pPr lvl="1"/>
            <a:r>
              <a:rPr lang="en-US" dirty="0"/>
              <a:t>…unless you’re willing to put in way more time than is appropriate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 Cooking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can’t find everything I need to cook dinner!</a:t>
            </a:r>
          </a:p>
          <a:p>
            <a:pPr lvl="1"/>
            <a:r>
              <a:rPr lang="en-US" dirty="0"/>
              <a:t>I’m hungry now, but I need to grill this steak!</a:t>
            </a:r>
          </a:p>
          <a:p>
            <a:r>
              <a:rPr lang="en-US" dirty="0"/>
              <a:t>Ask your neighbor for a cup of sugar and some eggs or a melon baller</a:t>
            </a:r>
          </a:p>
          <a:p>
            <a:r>
              <a:rPr lang="en-US" dirty="0"/>
              <a:t>You mean I need an grill!?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But I live in an apartment!</a:t>
            </a:r>
          </a:p>
          <a:p>
            <a:pPr lvl="1"/>
            <a:r>
              <a:rPr lang="en-US" dirty="0"/>
              <a:t>Guess you’ll go hungry</a:t>
            </a:r>
          </a:p>
          <a:p>
            <a:pPr lvl="1"/>
            <a:r>
              <a:rPr lang="en-US" dirty="0"/>
              <a:t>…unless I can make friends with someone who has a grill</a:t>
            </a:r>
          </a:p>
        </p:txBody>
      </p:sp>
      <p:pic>
        <p:nvPicPr>
          <p:cNvPr id="1026" name="Picture 2" descr="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55231" y="4984638"/>
            <a:ext cx="1905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Configuration Scripts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2283833"/>
            <a:ext cx="5157787" cy="411480"/>
          </a:xfrm>
        </p:spPr>
        <p:txBody>
          <a:bodyPr>
            <a:normAutofit lnSpcReduction="10000"/>
          </a:bodyPr>
          <a:lstStyle/>
          <a:p>
            <a:r>
              <a:rPr lang="en-US" b="1" u="sng" dirty="0" err="1"/>
              <a:t>CMake</a:t>
            </a:r>
            <a:r>
              <a:rPr lang="en-US" b="1" u="sng" dirty="0"/>
              <a:t> (CMakeLists.txt) for METIS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err="1"/>
              <a:t>Autoconf</a:t>
            </a:r>
            <a:r>
              <a:rPr lang="en-US" b="1" u="sng" dirty="0"/>
              <a:t> (configure.in) for PAPI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513" y="2695307"/>
            <a:ext cx="4777564" cy="3902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cmake_minimum_required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(VERSION 2.8)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project(METIS)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set(GKLIB_PATH "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GKlib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CACHE PATH "path to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GKlib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set(SHARED FALSE CACHE BOOL "build a shared library")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if(MSVC)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set(METIS_INSTALL FALSE)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else()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set(METIS_INSTALL TRUE)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endif()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libmetis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library.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if(SHARED)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set(METIS_LIBRARY_TYPE SHARED)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else()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set(METIS_LIBRARY_TYPE STATIC)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endif(SHARED)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include(${GKLIB_PATH}/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GKlibSystem.cmake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include directories.</a:t>
            </a:r>
          </a:p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include_directories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(${GKLIB_PATH})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Recursively look for CMakeLists.txt in subdirs.</a:t>
            </a:r>
          </a:p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add_subdirectory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("include")</a:t>
            </a:r>
          </a:p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add_subdirectory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libmetis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add_subdirectory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("programs")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583" y="2708081"/>
            <a:ext cx="6502398" cy="35612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AC_PREREQ(2.59)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AC_INIT(PAPI, 5.5.0.0, ptools-perfapi@eecs.utk.edu)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AC_CONFIG_SRCDIR([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papi.c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AC_CONFIG_HEADER([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AC_MSG_CHECKING(for architecture)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AC_ARG_WITH(arch,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[  --with-arch=&lt;arch&gt;   Specify architecture 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-m)],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[arch=$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withval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[arch=`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-m`])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AC_MSG_RESULT($arch)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AC_ARG_WITH(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bitmode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[  --with-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bitmode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=&lt;32,64&gt;  Specify bit mode of library],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[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bitmode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withval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AC_MSG_CHECKING(for OS)</a:t>
            </a:r>
          </a:p>
        </p:txBody>
      </p:sp>
    </p:spTree>
    <p:extLst>
      <p:ext uri="{BB962C8B-B14F-4D97-AF65-F5344CB8AC3E}">
        <p14:creationId xmlns:p14="http://schemas.microsoft.com/office/powerpoint/2010/main" val="2280544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Autotools</a:t>
            </a:r>
            <a:r>
              <a:rPr lang="en-US" dirty="0"/>
              <a:t> Configure Example Cont.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3CEE0-1501-4612-BA4D-17A7B05B51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 user you typically will not run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as a developer you might</a:t>
            </a:r>
          </a:p>
          <a:p>
            <a:r>
              <a:rPr lang="en-US" dirty="0"/>
              <a:t>As a user you will run configure shell script produced by </a:t>
            </a:r>
            <a:r>
              <a:rPr lang="en-US" dirty="0" err="1"/>
              <a:t>autoconf</a:t>
            </a:r>
            <a:r>
              <a:rPr lang="en-US" dirty="0"/>
              <a:t>.</a:t>
            </a:r>
          </a:p>
          <a:p>
            <a:r>
              <a:rPr lang="en-US" dirty="0"/>
              <a:t>Conventional wisdom for developers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&gt;&gt; </a:t>
            </a:r>
            <a:r>
              <a:rPr lang="en-US" strike="sngStrike" dirty="0" err="1"/>
              <a:t>Autohell</a:t>
            </a:r>
            <a:r>
              <a:rPr lang="en-US" dirty="0"/>
              <a:t> </a:t>
            </a:r>
            <a:r>
              <a:rPr lang="en-US" dirty="0" err="1"/>
              <a:t>Autotools</a:t>
            </a:r>
            <a:endParaRPr lang="en-US" dirty="0"/>
          </a:p>
          <a:p>
            <a:r>
              <a:rPr lang="en-US" b="1" dirty="0"/>
              <a:t>If starting new, start with </a:t>
            </a:r>
            <a:r>
              <a:rPr lang="en-US" b="1" dirty="0" err="1"/>
              <a:t>CMake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9486" y="2306247"/>
            <a:ext cx="5852714" cy="39920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Guess values for system-dependent variables and create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Generated by GNU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Autoconf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2.59 for PAPI 5.5.0.0.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Identity of this package.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PACKAGE_NAME='PAPI'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PACKAGE_TARNAME='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PACKAGE_VERSION='5.5.0.0'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PACKAGE_STRING='PAPI 5.5.0.0'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PACKAGE_BUGREPORT='ptools-perfapi@eecs.utk.edu'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ac_unique_file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papi.c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Factoring default headers for most tests.</a:t>
            </a:r>
          </a:p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ac_includes_default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="\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STDC_HEADERS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HAVE_STDLIB_H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include 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16968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Compiler?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a program written by people</a:t>
            </a:r>
          </a:p>
          <a:p>
            <a:pPr lvl="1"/>
            <a:r>
              <a:rPr lang="en-US" dirty="0"/>
              <a:t>so it has bugs</a:t>
            </a:r>
          </a:p>
          <a:p>
            <a:pPr lvl="1"/>
            <a:r>
              <a:rPr lang="en-US" dirty="0"/>
              <a:t>And different versions and the behavior between versions can vary significantly.</a:t>
            </a:r>
          </a:p>
          <a:p>
            <a:r>
              <a:rPr lang="en-US" dirty="0"/>
              <a:t>Translates a high-level programming language (suitable for humans) into a low level machine language required by the computer.</a:t>
            </a:r>
          </a:p>
          <a:p>
            <a:r>
              <a:rPr lang="en-US" dirty="0"/>
              <a:t>Typically have several common features</a:t>
            </a:r>
          </a:p>
          <a:p>
            <a:pPr lvl="1"/>
            <a:r>
              <a:rPr lang="en-US" dirty="0"/>
              <a:t>Checking for syntax and programming errors</a:t>
            </a:r>
          </a:p>
          <a:p>
            <a:pPr lvl="1"/>
            <a:r>
              <a:rPr lang="en-US" dirty="0"/>
              <a:t>Supply debugging information</a:t>
            </a:r>
          </a:p>
          <a:p>
            <a:pPr lvl="1"/>
            <a:r>
              <a:rPr lang="en-US" dirty="0"/>
              <a:t>Perform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20738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Modern Compiler Program Architectures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4294967295"/>
          </p:nvPr>
        </p:nvSpPr>
        <p:spPr>
          <a:xfrm>
            <a:off x="433152" y="3913521"/>
            <a:ext cx="4024313" cy="24161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Lexical Analysis</a:t>
            </a:r>
          </a:p>
          <a:p>
            <a:pPr lvl="1"/>
            <a:r>
              <a:rPr lang="en-US" dirty="0"/>
              <a:t>Read and parse text in source files into </a:t>
            </a:r>
            <a:r>
              <a:rPr lang="en-US" i="1" dirty="0"/>
              <a:t>tokens</a:t>
            </a:r>
          </a:p>
          <a:p>
            <a:r>
              <a:rPr lang="en-US" dirty="0"/>
              <a:t>Syntax Analysis</a:t>
            </a:r>
          </a:p>
          <a:p>
            <a:pPr lvl="1"/>
            <a:r>
              <a:rPr lang="en-US" dirty="0"/>
              <a:t>Arrange tokens in syntax tree to reflect program structure</a:t>
            </a:r>
          </a:p>
          <a:p>
            <a:r>
              <a:rPr lang="en-US" dirty="0"/>
              <a:t>Type checking</a:t>
            </a:r>
          </a:p>
          <a:p>
            <a:pPr lvl="1"/>
            <a:r>
              <a:rPr lang="en-US" dirty="0"/>
              <a:t>Checks syntax tree for mistakes (e.g. undefined variables)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7744" y="2713413"/>
            <a:ext cx="1559442" cy="591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0324" y="2713413"/>
            <a:ext cx="957304" cy="591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</a:t>
            </a:r>
          </a:p>
          <a:p>
            <a:pPr algn="ctr"/>
            <a:r>
              <a:rPr lang="en-US" dirty="0"/>
              <a:t>Part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026" y="2713413"/>
            <a:ext cx="1559442" cy="591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7" name="Oval 6"/>
          <p:cNvSpPr/>
          <p:nvPr/>
        </p:nvSpPr>
        <p:spPr>
          <a:xfrm>
            <a:off x="9334264" y="2505510"/>
            <a:ext cx="1850065" cy="9994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and/or</a:t>
            </a:r>
          </a:p>
          <a:p>
            <a:pPr algn="ctr"/>
            <a:r>
              <a:rPr lang="en-US" dirty="0"/>
              <a:t>Executables</a:t>
            </a:r>
          </a:p>
        </p:txBody>
      </p:sp>
      <p:sp>
        <p:nvSpPr>
          <p:cNvPr id="8" name="Oval 7"/>
          <p:cNvSpPr/>
          <p:nvPr/>
        </p:nvSpPr>
        <p:spPr>
          <a:xfrm>
            <a:off x="1396036" y="2566343"/>
            <a:ext cx="1516912" cy="8860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33466" y="2764816"/>
            <a:ext cx="729728" cy="4890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569468" y="2760691"/>
            <a:ext cx="729728" cy="4890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5903328" y="126586"/>
            <a:ext cx="460744" cy="48745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  <a:stCxn id="4" idx="3"/>
            <a:endCxn id="5" idx="1"/>
          </p:cNvCxnSpPr>
          <p:nvPr/>
        </p:nvCxnSpPr>
        <p:spPr>
          <a:xfrm>
            <a:off x="5237186" y="3009365"/>
            <a:ext cx="4331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3"/>
            <a:endCxn id="6" idx="1"/>
          </p:cNvCxnSpPr>
          <p:nvPr/>
        </p:nvCxnSpPr>
        <p:spPr>
          <a:xfrm>
            <a:off x="6627628" y="3009365"/>
            <a:ext cx="3823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2983" y="200819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9" name="Left Brace 18"/>
          <p:cNvSpPr/>
          <p:nvPr/>
        </p:nvSpPr>
        <p:spPr>
          <a:xfrm rot="16200000">
            <a:off x="4227095" y="2778633"/>
            <a:ext cx="460744" cy="15594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5918604" y="3041133"/>
            <a:ext cx="460744" cy="9573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7568142" y="2722023"/>
            <a:ext cx="460744" cy="15769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0" idx="0"/>
            <a:endCxn id="19" idx="1"/>
          </p:cNvCxnSpPr>
          <p:nvPr/>
        </p:nvCxnSpPr>
        <p:spPr>
          <a:xfrm flipV="1">
            <a:off x="2445309" y="3788726"/>
            <a:ext cx="2012159" cy="124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5" idx="0"/>
            <a:endCxn id="23" idx="1"/>
          </p:cNvCxnSpPr>
          <p:nvPr/>
        </p:nvCxnSpPr>
        <p:spPr>
          <a:xfrm flipV="1">
            <a:off x="6003698" y="3750157"/>
            <a:ext cx="145278" cy="460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27" idx="0"/>
            <a:endCxn id="24" idx="1"/>
          </p:cNvCxnSpPr>
          <p:nvPr/>
        </p:nvCxnSpPr>
        <p:spPr>
          <a:xfrm flipH="1" flipV="1">
            <a:off x="7798514" y="3740883"/>
            <a:ext cx="1913280" cy="46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4549730D-E645-401D-ACAD-3B3DECDBE1E3}"/>
              </a:ext>
            </a:extLst>
          </p:cNvPr>
          <p:cNvSpPr txBox="1">
            <a:spLocks/>
          </p:cNvSpPr>
          <p:nvPr/>
        </p:nvSpPr>
        <p:spPr>
          <a:xfrm>
            <a:off x="4333173" y="4210902"/>
            <a:ext cx="3341049" cy="2193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Intermediate coded generation</a:t>
            </a:r>
          </a:p>
          <a:p>
            <a:pPr lvl="1"/>
            <a:r>
              <a:rPr lang="en-US" dirty="0"/>
              <a:t>Translation to simple machine independent language</a:t>
            </a:r>
          </a:p>
          <a:p>
            <a:pPr lvl="1"/>
            <a:r>
              <a:rPr lang="en-US" dirty="0"/>
              <a:t>Typically will vary between compilers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Apply algorithms for optimization to intermediate language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6B283EFA-E564-4FA8-B3C1-7EEC0379DB77}"/>
              </a:ext>
            </a:extLst>
          </p:cNvPr>
          <p:cNvSpPr txBox="1">
            <a:spLocks/>
          </p:cNvSpPr>
          <p:nvPr/>
        </p:nvSpPr>
        <p:spPr>
          <a:xfrm>
            <a:off x="7699637" y="4201629"/>
            <a:ext cx="4024313" cy="2128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 allocation</a:t>
            </a:r>
          </a:p>
          <a:p>
            <a:pPr lvl="1"/>
            <a:r>
              <a:rPr lang="en-US" dirty="0"/>
              <a:t>Translate variables to machine registers (memory locations)</a:t>
            </a:r>
          </a:p>
          <a:p>
            <a:r>
              <a:rPr lang="en-US" dirty="0"/>
              <a:t>Machine code generation</a:t>
            </a:r>
          </a:p>
          <a:p>
            <a:pPr lvl="1"/>
            <a:r>
              <a:rPr lang="en-US" dirty="0"/>
              <a:t>Translate intermediate language to machine code (assembly)</a:t>
            </a:r>
          </a:p>
          <a:p>
            <a:r>
              <a:rPr lang="en-US" dirty="0"/>
              <a:t>Assembly and linking</a:t>
            </a:r>
          </a:p>
          <a:p>
            <a:pPr lvl="1"/>
            <a:r>
              <a:rPr lang="en-US" dirty="0"/>
              <a:t>Convert assembly to binary and resolve addresses for variables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2856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19" grpId="0" animBg="1"/>
      <p:bldP spid="23" grpId="0" animBg="1"/>
      <p:bldP spid="24" grpId="0" animBg="1"/>
      <p:bldP spid="25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a compiler does (sort of)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7728751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Preprocess (separate program executed by compiler during compilation, “</a:t>
            </a:r>
            <a:r>
              <a:rPr lang="en-US" b="1" dirty="0" err="1"/>
              <a:t>cpp</a:t>
            </a:r>
            <a:r>
              <a:rPr lang="en-US" dirty="0"/>
              <a:t>”)</a:t>
            </a:r>
          </a:p>
          <a:p>
            <a:pPr lvl="1"/>
            <a:r>
              <a:rPr lang="en-US" b="1" i="1" dirty="0"/>
              <a:t>Modifies source files</a:t>
            </a:r>
            <a:endParaRPr lang="en-US" dirty="0"/>
          </a:p>
          <a:p>
            <a:pPr lvl="1"/>
            <a:r>
              <a:rPr lang="en-US" dirty="0"/>
              <a:t>A part of C, but can be used in the compilation of C++ &amp; Fortran</a:t>
            </a:r>
          </a:p>
          <a:p>
            <a:pPr lvl="2"/>
            <a:r>
              <a:rPr lang="en-US" dirty="0"/>
              <a:t>In Fortran file extensions control default behavior:</a:t>
            </a:r>
          </a:p>
          <a:p>
            <a:pPr lvl="2"/>
            <a:r>
              <a:rPr lang="en-US" dirty="0"/>
              <a:t>*.F, *.F90 are automatically preprocessed, and *.f, *.f90 are not</a:t>
            </a:r>
          </a:p>
          <a:p>
            <a:pPr lvl="1"/>
            <a:r>
              <a:rPr lang="en-US" dirty="0"/>
              <a:t>Based on “directives”, start with “#” in first column.</a:t>
            </a:r>
          </a:p>
          <a:p>
            <a:pPr lvl="2"/>
            <a:r>
              <a:rPr lang="en-US" dirty="0"/>
              <a:t>Include files, macro expansion, conditional compilation</a:t>
            </a:r>
          </a:p>
          <a:p>
            <a:pPr lvl="1"/>
            <a:r>
              <a:rPr lang="en-US" dirty="0"/>
              <a:t>Compilers will predefine some symbols for you</a:t>
            </a:r>
          </a:p>
          <a:p>
            <a:r>
              <a:rPr lang="en-US" dirty="0"/>
              <a:t>Link (separate program executed by compiler during compilation, “</a:t>
            </a:r>
            <a:r>
              <a:rPr lang="en-US" b="1" dirty="0" err="1"/>
              <a:t>ld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We’ll discuss linking in a few slides…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2179" y="1733356"/>
            <a:ext cx="1098697" cy="602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9476736" y="3536776"/>
            <a:ext cx="1169581" cy="74427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51435" y="5435797"/>
            <a:ext cx="2020187" cy="552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&lt;preprocessed file&gt;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9461074" y="2936322"/>
            <a:ext cx="120090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16200000" flipH="1">
            <a:off x="9484157" y="4858425"/>
            <a:ext cx="115474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23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Preprocessor Examples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u="sng" dirty="0"/>
              <a:t>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u="sng" dirty="0"/>
              <a:t>Fortran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171" y="2782337"/>
            <a:ext cx="5434614" cy="2237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//Define macros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3.14159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RADTODEG(x) ((x) * 57.29578)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x;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x=RADTODEG(PI*0.5);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("PI/2 radians in degrees is %.6f\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171" y="5036323"/>
            <a:ext cx="5434614" cy="12318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x;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x=((3.14159*0.5) * 57.29578);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("PI/2 radians in degrees is %.6f\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2723020"/>
            <a:ext cx="5661623" cy="19074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main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__GFORTRAN__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WRITE(0,'(a,i2,a)') 'File: "'//__FILE__//'", line ',__LINE__, &amp;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 was compiled with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WRITE(0,'(a,i2,a)') 'File: "'//__FILE__//'", line ',__LINE__, &amp;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 was NOT compiled with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199" y="4685449"/>
            <a:ext cx="5661623" cy="1582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main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WRITE(0,'(a,i2,a)') 'File: "'//"hello.F90"//'", line ',4, &amp;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 was compiled with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ENDPROGRAM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3219478" y="5020279"/>
            <a:ext cx="0" cy="16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2"/>
            <a:endCxn id="11" idx="0"/>
          </p:cNvCxnSpPr>
          <p:nvPr/>
        </p:nvCxnSpPr>
        <p:spPr>
          <a:xfrm flipH="1">
            <a:off x="9003011" y="4630500"/>
            <a:ext cx="1" cy="549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9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options for debugging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31582"/>
              </p:ext>
            </p:extLst>
          </p:nvPr>
        </p:nvGraphicFramePr>
        <p:xfrm>
          <a:off x="502257" y="2207289"/>
          <a:ext cx="1118748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GCC compiler</a:t>
                      </a:r>
                      <a:r>
                        <a:rPr lang="en-US" baseline="0" dirty="0"/>
                        <a:t> 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en-US" sz="16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debugging information in the operating system's native format (stabs, COFF, XCOFF, or DWARF). GDB can work with this debugging information.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=&lt;opt&gt;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AddressSanitizer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 fast memory error detector.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fbounds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additional code to check that indices used to access arrays are within the declared range during run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fcheck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-pointer-bounds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memory reference is instrumented with checks of the pointer used for memory access against bounds associated with that pointer.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code to verify that you do not go beyond the boundary of the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1034" y="5386809"/>
            <a:ext cx="1029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Pretty much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</a:t>
            </a:r>
            <a:r>
              <a:rPr lang="en-US" sz="2400" dirty="0"/>
              <a:t> is important.</a:t>
            </a:r>
          </a:p>
          <a:p>
            <a:r>
              <a:rPr lang="en-US" sz="2400" dirty="0"/>
              <a:t>For the other run-time checks, significant overhead in run time may be observed.</a:t>
            </a:r>
          </a:p>
        </p:txBody>
      </p:sp>
    </p:spTree>
    <p:extLst>
      <p:ext uri="{BB962C8B-B14F-4D97-AF65-F5344CB8AC3E}">
        <p14:creationId xmlns:p14="http://schemas.microsoft.com/office/powerpoint/2010/main" val="25669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little bit about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LaTeX</a:t>
            </a:r>
            <a:r>
              <a:rPr lang="en-US" dirty="0"/>
              <a:t> (</a:t>
            </a:r>
            <a:r>
              <a:rPr lang="en-US" dirty="0" err="1"/>
              <a:t>Lamport</a:t>
            </a:r>
            <a:r>
              <a:rPr lang="en-US" dirty="0"/>
              <a:t> </a:t>
            </a:r>
            <a:r>
              <a:rPr lang="en-US" dirty="0" err="1"/>
              <a:t>TeX</a:t>
            </a:r>
            <a:r>
              <a:rPr lang="en-US" dirty="0"/>
              <a:t>) is document preparation software with automated typesetting</a:t>
            </a:r>
          </a:p>
          <a:p>
            <a:r>
              <a:rPr lang="en-US" dirty="0"/>
              <a:t>Widely used for the publication of scientific documents</a:t>
            </a:r>
          </a:p>
          <a:p>
            <a:pPr lvl="1"/>
            <a:r>
              <a:rPr lang="en-US" dirty="0"/>
              <a:t>It allows the writer to follow a template with minimal effort</a:t>
            </a:r>
          </a:p>
          <a:p>
            <a:pPr lvl="1"/>
            <a:r>
              <a:rPr lang="en-US" dirty="0"/>
              <a:t>Very straightforward expression of mathematical expressions and equations</a:t>
            </a:r>
          </a:p>
          <a:p>
            <a:pPr lvl="1"/>
            <a:r>
              <a:rPr lang="en-US" dirty="0"/>
              <a:t>Easy management of citations and cross-references</a:t>
            </a:r>
          </a:p>
          <a:p>
            <a:pPr lvl="1"/>
            <a:r>
              <a:rPr lang="en-US" dirty="0"/>
              <a:t>Portable across many platforms</a:t>
            </a:r>
          </a:p>
          <a:p>
            <a:r>
              <a:rPr lang="en-US" dirty="0"/>
              <a:t>Many packages available for specific symbols or layouts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Hyper-references</a:t>
            </a:r>
          </a:p>
          <a:p>
            <a:pPr lvl="1"/>
            <a:r>
              <a:rPr lang="en-US" dirty="0"/>
              <a:t>Extensions for basic packages like math, tables, etc.</a:t>
            </a:r>
          </a:p>
          <a:p>
            <a:r>
              <a:rPr lang="en-US" dirty="0"/>
              <a:t>User can define useful shortcuts for commands that are used frequently</a:t>
            </a:r>
          </a:p>
          <a:p>
            <a:r>
              <a:rPr lang="en-US" dirty="0"/>
              <a:t>Basically a programming language all its own.</a:t>
            </a:r>
          </a:p>
        </p:txBody>
      </p:sp>
    </p:spTree>
    <p:extLst>
      <p:ext uri="{BB962C8B-B14F-4D97-AF65-F5344CB8AC3E}">
        <p14:creationId xmlns:p14="http://schemas.microsoft.com/office/powerpoint/2010/main" val="1638768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440836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compiler options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21605"/>
              </p:ext>
            </p:extLst>
          </p:nvPr>
        </p:nvGraphicFramePr>
        <p:xfrm>
          <a:off x="587839" y="1997465"/>
          <a:ext cx="1065129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2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5">
                <a:tc>
                  <a:txBody>
                    <a:bodyPr/>
                    <a:lstStyle/>
                    <a:p>
                      <a:r>
                        <a:rPr lang="en-US" dirty="0"/>
                        <a:t>GCC compiler</a:t>
                      </a:r>
                      <a:r>
                        <a:rPr lang="en-US" baseline="0" dirty="0"/>
                        <a:t> 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</a:t>
                      </a:r>
                      <a:r>
                        <a:rPr lang="en-US" baseline="0" dirty="0"/>
                        <a:t> without linking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</a:t>
                      </a:r>
                      <a:r>
                        <a:rPr lang="en-US" baseline="0" dirty="0"/>
                        <a:t> output file.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path for included</a:t>
                      </a:r>
                      <a:r>
                        <a:rPr lang="en-US" baseline="0" dirty="0"/>
                        <a:t> header files (there are predefined system paths)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r>
                        <a:rPr lang="en-US" baseline="0" dirty="0"/>
                        <a:t> path for libraries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 name to link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</a:t>
                      </a:r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&lt;symbol&gt;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preprocessor symbol </a:t>
                      </a:r>
                      <a:r>
                        <a:rPr lang="en-US" sz="14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&lt;symbol&gt;</a:t>
                      </a:r>
                      <a:r>
                        <a:rPr lang="en-US" dirty="0"/>
                        <a:t> during</a:t>
                      </a:r>
                      <a:r>
                        <a:rPr lang="en-US" baseline="0" dirty="0"/>
                        <a:t> compilation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preprocessed source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assembly from compilation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osition </a:t>
                      </a:r>
                      <a:r>
                        <a:rPr lang="en-US" b="1" dirty="0"/>
                        <a:t>I</a:t>
                      </a:r>
                      <a:r>
                        <a:rPr lang="en-US" dirty="0"/>
                        <a:t>ndependent </a:t>
                      </a:r>
                      <a:r>
                        <a:rPr lang="en-US" b="1" dirty="0"/>
                        <a:t>C</a:t>
                      </a:r>
                      <a:r>
                        <a:rPr lang="en-US" dirty="0"/>
                        <a:t>ode (necessary for shared objects)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fopenmp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r>
                        <a:rPr lang="en-US" dirty="0" err="1"/>
                        <a:t>OpenMP</a:t>
                      </a:r>
                      <a:r>
                        <a:rPr lang="en-US" dirty="0"/>
                        <a:t> directives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profiling information during run time for profiling analysis tools (e.g.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gprof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ftest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</a:t>
                      </a:r>
                      <a:r>
                        <a:rPr lang="en-US" baseline="0" dirty="0"/>
                        <a:t> coverage information during run time for coverage analysis tools (e.g.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gcov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25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code &amp; Binary output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876495" cy="3988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Compiling a source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source.F90</a:t>
            </a:r>
            <a:r>
              <a:rPr lang="en-US" dirty="0"/>
              <a:t> (e.g. –c) produces an object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Object files are </a:t>
            </a:r>
            <a:r>
              <a:rPr lang="en-US" i="1" dirty="0"/>
              <a:t>relocatable</a:t>
            </a:r>
            <a:r>
              <a:rPr lang="en-US" dirty="0"/>
              <a:t> machine code.</a:t>
            </a:r>
          </a:p>
          <a:p>
            <a:pPr lvl="1"/>
            <a:r>
              <a:rPr lang="en-US" dirty="0"/>
              <a:t>Typical object file format for </a:t>
            </a:r>
            <a:r>
              <a:rPr lang="en-US" dirty="0" err="1"/>
              <a:t>linux</a:t>
            </a:r>
            <a:r>
              <a:rPr lang="en-US" dirty="0"/>
              <a:t> is ELF.</a:t>
            </a:r>
          </a:p>
          <a:p>
            <a:pPr lvl="1"/>
            <a:r>
              <a:rPr lang="en-US" dirty="0"/>
              <a:t>Cannot view object files in text editors</a:t>
            </a:r>
          </a:p>
          <a:p>
            <a:r>
              <a:rPr lang="en-US" dirty="0"/>
              <a:t>ELF files contain</a:t>
            </a:r>
          </a:p>
          <a:p>
            <a:pPr lvl="1"/>
            <a:r>
              <a:rPr lang="en-US" dirty="0"/>
              <a:t>Program header table describing 0 or more segments</a:t>
            </a:r>
          </a:p>
          <a:p>
            <a:pPr lvl="2"/>
            <a:r>
              <a:rPr lang="en-US" dirty="0"/>
              <a:t>Contains run-time information</a:t>
            </a:r>
          </a:p>
          <a:p>
            <a:pPr lvl="1"/>
            <a:r>
              <a:rPr lang="en-US" dirty="0"/>
              <a:t>Section header table describing 0 or more sections</a:t>
            </a:r>
          </a:p>
          <a:p>
            <a:pPr lvl="2"/>
            <a:r>
              <a:rPr lang="en-US" dirty="0"/>
              <a:t>Contains link-time information</a:t>
            </a:r>
          </a:p>
          <a:p>
            <a:pPr lvl="1"/>
            <a:r>
              <a:rPr lang="en-US" dirty="0"/>
              <a:t>Data referred to by segments and sections</a:t>
            </a:r>
          </a:p>
          <a:p>
            <a:r>
              <a:rPr lang="en-US" dirty="0"/>
              <a:t>How can you inspect ELF files/object code/object files?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9987" y="1940116"/>
            <a:ext cx="4133137" cy="435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^?ELF^B^A^A^@^@^@^@^@^@^@^@^@^A^@&gt;^@^A^@^@^@^@^@^@^@^@^@^@^@^@^@^@^@^@^@^@^@¸^B^@^@^@^@^@^@^@^@^@^@@^@^@^@^@^@@^@^M^@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^@UH&lt;89&gt;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åH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&lt;81&gt;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ìà^A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^@^@HÇ&lt;85&gt;(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^@^@^@^@Ç&lt;85&gt;0þÿÿ^E^@^@^@HÇ&lt;85&gt;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hþÿÿ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^@^@^@^@Ç&lt;85&gt;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pþÿÿ^H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^@^@^@Ç&lt;85&gt;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^@^P^@^@Ç&lt;85&gt;$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^@^@^@^@H&lt;8d&gt;&lt;85&gt;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Çè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^@^@^@^@H&lt;8d&gt;&lt;85&gt;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º^X^@^@^@¾^@^@^@^@H&lt;89&gt;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Çè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^@^@^@^@H&lt;8d&gt;&lt;85&gt;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º^D^@^@^@¾^@^@^@^@H&lt;89&gt;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Çè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^@^@^@^@H&lt;8d&gt;&lt;85&gt;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º^\^@^@^@¾^@^@^@^@H&lt;89&gt;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Çè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^@^@^@^@H&lt;8d&gt;&lt;85&gt;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þÿÿH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Çè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^@^@^@^@ÉÃUH&lt;89&gt;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åH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&lt;83&gt;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ì^P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&lt;89&gt;}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üH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uðH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&lt;8b&gt;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Uð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&lt;8b&gt;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EüH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&lt;89&gt;Ö&lt;89&gt;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Çè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^@^@^@^@¾^@^@^@^@¿^H^@^@^@è^@^@^@^@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è^Xÿÿÿ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¸^@^@^@^@ÉÃ^@^@^@^@^@^@^@^@^@^@^@^@^@^@^@^@^@hello.F90^@(a,i2,a)File: "hello.F90", line ^@^@^D^@^@^@ was compiled with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!^@^@^@^@^@^@^@^@^@^@^@^@^@^@^@^@^@^@^@^@D^@^@^@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ÿ^A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^@^@^@^@^@^@^@^@^@^@^@^@^@^@^A^@^@^@^@^@^@^@^A^@^@^@^@GCC: (Ubuntu/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Linaro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4.6.4-1ubuntu1~12.04) 4.6.4^@^@^@^@^@^@^@^@^T^@^@^@^@^@^@^@^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Ax^P^A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^[^L^G^H&lt;90&gt;^A^@^@^\^@^@^@^\^@^@^@^@^@^@^@´^@^@^@^@A^N^P&lt;86&gt;^BC^M^F^B¯^L^G^H^@^@^\^@^@^@&lt;^@^@^@^@^@^@^@;^@^@^@^@A^N^P&lt;86&gt;^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BC^M^Fv^L^G^H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^@^@^@^@.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^@.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^@.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shstrtab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^@.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rela.text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^@.data^@.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^@.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^@.comment^@.note.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7705" y="1340574"/>
            <a:ext cx="263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Snippet of object file from</a:t>
            </a:r>
            <a:br>
              <a:rPr lang="en-US" dirty="0"/>
            </a:br>
            <a:r>
              <a:rPr lang="en-US" dirty="0"/>
              <a:t>program on slide 15 in vi</a:t>
            </a:r>
          </a:p>
        </p:txBody>
      </p:sp>
    </p:spTree>
    <p:extLst>
      <p:ext uri="{BB962C8B-B14F-4D97-AF65-F5344CB8AC3E}">
        <p14:creationId xmlns:p14="http://schemas.microsoft.com/office/powerpoint/2010/main" val="3203327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47376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Inspecting Object Files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348377" y="2159096"/>
            <a:ext cx="5437188" cy="447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877935" y="2355322"/>
            <a:ext cx="5438775" cy="4476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nm</a:t>
            </a:r>
            <a:r>
              <a:rPr lang="en-US" dirty="0"/>
              <a:t> </a:t>
            </a:r>
            <a:r>
              <a:rPr lang="en-US" dirty="0" err="1"/>
              <a:t>source.o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27910" y="2746775"/>
            <a:ext cx="4696429" cy="18577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t MAIN__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gfortran_set_args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gfortran_set_options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gfortran_st_write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gfortran_st_write_done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gfortran_transfer_character_write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gfortran_transfer_integer_write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00000000000000b4 T main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0000000000000060 r options.1.1538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848" y="2571131"/>
            <a:ext cx="7320692" cy="3449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 table '.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contains 18 entries: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Value          Size Type    Bind   Vis     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Ndx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0: 0000000000000000     0 NOTYPE  LOCAL  DEFAULT  UND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1: 0000000000000000     0 FILE    LOCAL  DEFAULT  ABS hello.F90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2: 0000000000000000     0 SECTION LOCAL  DEFAULT    1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3: 0000000000000000     0 SECTION LOCAL  DEFAULT    3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4: 0000000000000000     0 SECTION LOCAL  DEFAULT    4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5: 0000000000000000     0 SECTION LOCAL  DEFAULT    5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6: 0000000000000000   180 FUNC    LOCAL  DEFAULT    1 MAIN__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7: 0000000000000060    32 OBJECT  LOCAL  DEFAULT    5 options.1.1538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8: 0000000000000000     0 SECTION LOCAL  DEFAULT    7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9: 0000000000000000     0 SECTION LOCAL  DEFAULT    8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10: 0000000000000000     0 SECTION LOCAL  DEFAULT    6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11: 0000000000000000     0 NOTYPE  GLOBAL DEFAULT  UND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gfortran_st_write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12: 0000000000000000     0 NOTYPE  GLOBAL DEFAULT  UND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gfortran_transfer_charac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13: 0000000000000000     0 NOTYPE  GLOBAL DEFAULT  UND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gfortran_transfer_intege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14: 0000000000000000     0 NOTYPE  GLOBAL DEFAULT  UND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gfortran_st_write_done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15: 00000000000000b4    59 FUNC    GLOBAL DEFAULT    1 main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16: 0000000000000000     0 NOTYPE  GLOBAL DEFAULT  UND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gfortran_set_args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17: 0000000000000000     0 NOTYPE  GLOBAL DEFAULT  UND _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gfortran_set_options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7571" y="5910418"/>
            <a:ext cx="750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Wait… Why do I need to know what’s in my object files?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848" y="6234973"/>
            <a:ext cx="887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97% of the time you don’t need to know. However, this can be useful in resolving link errors and multi-language programs</a:t>
            </a:r>
          </a:p>
        </p:txBody>
      </p:sp>
    </p:spTree>
    <p:extLst>
      <p:ext uri="{BB962C8B-B14F-4D97-AF65-F5344CB8AC3E}">
        <p14:creationId xmlns:p14="http://schemas.microsoft.com/office/powerpoint/2010/main" val="471108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Mangling (Fortran)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Fortran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6758217" cy="3091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symbol name is different from high level programming language name</a:t>
            </a:r>
          </a:p>
          <a:p>
            <a:r>
              <a:rPr lang="en-US" dirty="0"/>
              <a:t>Variants:</a:t>
            </a:r>
          </a:p>
          <a:p>
            <a:pPr lvl="1"/>
            <a:r>
              <a:rPr lang="en-US" dirty="0"/>
              <a:t>Lower, Lower_, Lower__</a:t>
            </a:r>
          </a:p>
          <a:p>
            <a:pPr lvl="1"/>
            <a:r>
              <a:rPr lang="en-US" dirty="0"/>
              <a:t>Upper, Upper_, Upper__</a:t>
            </a:r>
          </a:p>
          <a:p>
            <a:r>
              <a:rPr lang="en-US" dirty="0"/>
              <a:t>Used to be critical for calling Fortran from C.</a:t>
            </a:r>
          </a:p>
          <a:p>
            <a:pPr lvl="1"/>
            <a:r>
              <a:rPr lang="en-US" dirty="0"/>
              <a:t>Now the Fortran standard provides features that give programmer more control over name mangling.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4997" y="2382602"/>
            <a:ext cx="2340019" cy="635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ENDSUBROUTINE</a:t>
            </a:r>
          </a:p>
        </p:txBody>
      </p:sp>
      <p:sp>
        <p:nvSpPr>
          <p:cNvPr id="10" name="Diamond 9"/>
          <p:cNvSpPr/>
          <p:nvPr/>
        </p:nvSpPr>
        <p:spPr>
          <a:xfrm>
            <a:off x="8993262" y="3412274"/>
            <a:ext cx="2043486" cy="9064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</a:t>
            </a: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10015005" y="3017859"/>
            <a:ext cx="2" cy="39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44995" y="4723584"/>
            <a:ext cx="2340019" cy="635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T </a:t>
            </a: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83074" y="2513689"/>
            <a:ext cx="120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3074" y="48565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File</a:t>
            </a:r>
          </a:p>
        </p:txBody>
      </p:sp>
      <p:cxnSp>
        <p:nvCxnSpPr>
          <p:cNvPr id="17" name="Straight Arrow Connector 16"/>
          <p:cNvCxnSpPr>
            <a:stCxn id="10" idx="2"/>
            <a:endCxn id="13" idx="0"/>
          </p:cNvCxnSpPr>
          <p:nvPr/>
        </p:nvCxnSpPr>
        <p:spPr>
          <a:xfrm>
            <a:off x="10015005" y="4318723"/>
            <a:ext cx="0" cy="404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8014" y="5445367"/>
            <a:ext cx="2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example is “Lower_”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338" y="5572552"/>
            <a:ext cx="3436647" cy="635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BIND(C,NAME=“Sub1”)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ENDSUBROUTINE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386044" y="5746201"/>
            <a:ext cx="761093" cy="2879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12196" y="5572551"/>
            <a:ext cx="2340019" cy="635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T </a:t>
            </a: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</p:spTree>
    <p:extLst>
      <p:ext uri="{BB962C8B-B14F-4D97-AF65-F5344CB8AC3E}">
        <p14:creationId xmlns:p14="http://schemas.microsoft.com/office/powerpoint/2010/main" val="1254614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Mangling (C++)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FEFFD-0E0C-4DD3-8C8E-D7B8F73B4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9263" y="2305389"/>
            <a:ext cx="5850384" cy="14886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Shows up with templating</a:t>
            </a:r>
          </a:p>
          <a:p>
            <a:pPr lvl="1"/>
            <a:r>
              <a:rPr lang="en-US" dirty="0"/>
              <a:t>Have to produce different binary code for each templated type</a:t>
            </a:r>
          </a:p>
          <a:p>
            <a:pPr lvl="1"/>
            <a:r>
              <a:rPr lang="en-US" dirty="0"/>
              <a:t>Necessary for linking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298" y="2305389"/>
            <a:ext cx="4563905" cy="3965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"Max(</a:t>
            </a:r>
            <a:r>
              <a:rPr lang="en-US" altLang="en-US" sz="11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j): "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13.5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f2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20.7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"Max(f1, f2): "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f2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"Max(s1, s2): "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1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rgbClr val="3131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38" y="6480483"/>
            <a:ext cx="746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from: https://www.tutorialspoint.com/cplusplus/cpp_templates.htm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19373" y="3794019"/>
            <a:ext cx="6726804" cy="2581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00000000000001c6 t _Z41__static_initialization_and_destruction_0ii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_ZNKSs7compareERKSs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_ZNSaIcEC1Ev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_ZNSaIcED1Ev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alt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ZNSolsEPFRSoS_E</a:t>
            </a:r>
            <a:endParaRPr lang="en-US" alt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alt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ZNSolsEd</a:t>
            </a:r>
            <a:endParaRPr lang="en-US" alt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</a:t>
            </a:r>
            <a:r>
              <a:rPr lang="en-US" alt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ZNSolsEi</a:t>
            </a:r>
            <a:endParaRPr lang="en-US" alt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_ZNSsC1EPKcRKSaIcE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_ZNSt8ios_base4InitC1Ev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_ZNSt8ios_base4InitD1Ev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_ZSt4cout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_ZSt4endlIcSt11char_traitsIcEERSt13basic_ostreamIT_T0_ES6_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b _ZStL8__ioinit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U _ZStlsISt11char_traitsIcEERSt13basic_ostreamIcT_ES5_PKc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W _ZStltIcSt11char_traitsIcESaIcEEbRKSbIT_T0_T1_ES8_</a:t>
            </a:r>
          </a:p>
        </p:txBody>
      </p:sp>
      <p:sp>
        <p:nvSpPr>
          <p:cNvPr id="21" name="Bent-Up Arrow 20"/>
          <p:cNvSpPr/>
          <p:nvPr/>
        </p:nvSpPr>
        <p:spPr>
          <a:xfrm flipV="1">
            <a:off x="5097203" y="2942424"/>
            <a:ext cx="565345" cy="867927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Linking?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272" y="2309396"/>
            <a:ext cx="8389398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Linking is the process of combining the various objects and libraries output from compilation into a single executable (or library or object).</a:t>
            </a:r>
          </a:p>
          <a:p>
            <a:pPr lvl="1"/>
            <a:r>
              <a:rPr lang="en-US" dirty="0"/>
              <a:t>May also include binaries (e.g. libraries) already installed on the system</a:t>
            </a:r>
          </a:p>
          <a:p>
            <a:r>
              <a:rPr lang="en-US" dirty="0"/>
              <a:t>Sometimes performed by external program called by compiler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/>
              <a:t>)</a:t>
            </a:r>
          </a:p>
          <a:p>
            <a:r>
              <a:rPr lang="en-US" dirty="0"/>
              <a:t>Sometimes part of compiler (depends on the vendor)</a:t>
            </a:r>
          </a:p>
          <a:p>
            <a:r>
              <a:rPr lang="en-US" dirty="0"/>
              <a:t>Key steps in linking are</a:t>
            </a:r>
          </a:p>
          <a:p>
            <a:pPr lvl="1"/>
            <a:r>
              <a:rPr lang="en-US" i="1" dirty="0"/>
              <a:t>Resolving external symbols </a:t>
            </a:r>
            <a:r>
              <a:rPr lang="en-US" dirty="0"/>
              <a:t>that the linker uses</a:t>
            </a:r>
            <a:br>
              <a:rPr lang="en-US" dirty="0"/>
            </a:br>
            <a:r>
              <a:rPr lang="en-US" dirty="0"/>
              <a:t>to figure out how to piece together the executable</a:t>
            </a:r>
          </a:p>
          <a:p>
            <a:pPr lvl="1"/>
            <a:r>
              <a:rPr lang="en-US" i="1" dirty="0"/>
              <a:t>Relocating load addresses </a:t>
            </a:r>
            <a:r>
              <a:rPr lang="en-US" dirty="0"/>
              <a:t>of various program parts (e.g. function addresses and variable addresses) to reflect the assigned addresses in the whole program.</a:t>
            </a:r>
          </a:p>
          <a:p>
            <a:r>
              <a:rPr lang="en-US" dirty="0"/>
              <a:t>Linking can produce targets </a:t>
            </a:r>
            <a:r>
              <a:rPr lang="en-US" dirty="0" err="1"/>
              <a:t>thatare</a:t>
            </a:r>
            <a:br>
              <a:rPr lang="en-US" dirty="0"/>
            </a:br>
            <a:r>
              <a:rPr lang="en-US" b="1" i="1" dirty="0"/>
              <a:t>statically</a:t>
            </a:r>
            <a:r>
              <a:rPr lang="en-US" dirty="0"/>
              <a:t> linked or </a:t>
            </a:r>
            <a:r>
              <a:rPr lang="en-US" b="1" i="1" dirty="0"/>
              <a:t>dynamically</a:t>
            </a:r>
            <a:r>
              <a:rPr lang="en-US" dirty="0"/>
              <a:t> linked</a:t>
            </a:r>
          </a:p>
        </p:txBody>
      </p:sp>
      <p:pic>
        <p:nvPicPr>
          <p:cNvPr id="4" name="Picture 2" descr="https://upload.wikimedia.org/wikipedia/commons/thumb/b/b1/Linker.svg/220px-Link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191" y="2358222"/>
            <a:ext cx="2493332" cy="30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07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Linking vs. Static Linking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Static Linking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Probably what you think of when you think “linking”</a:t>
            </a:r>
          </a:p>
          <a:p>
            <a:r>
              <a:rPr lang="en-US" dirty="0"/>
              <a:t>Copy all binary code from all libraries and objects then package into a single executable image</a:t>
            </a:r>
          </a:p>
          <a:p>
            <a:pPr lvl="1"/>
            <a:r>
              <a:rPr lang="en-US" dirty="0"/>
              <a:t>Usually results in larger executable file sizes</a:t>
            </a:r>
          </a:p>
          <a:p>
            <a:r>
              <a:rPr lang="en-US" dirty="0"/>
              <a:t>A little more portable since all the binary code is packaged together</a:t>
            </a:r>
          </a:p>
          <a:p>
            <a:r>
              <a:rPr lang="en-US" dirty="0"/>
              <a:t>Requires all libraries that are linked to be static libraries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/>
              <a:t>)</a:t>
            </a:r>
          </a:p>
          <a:p>
            <a:r>
              <a:rPr lang="en-US" dirty="0"/>
              <a:t>Sometimes a requirement on large clusters</a:t>
            </a:r>
          </a:p>
          <a:p>
            <a:pPr lvl="1"/>
            <a:r>
              <a:rPr lang="en-US" dirty="0"/>
              <a:t>Compute nodes and login nodes are different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Dynamic Linking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Symbol resolution is delayed until executable is run</a:t>
            </a:r>
          </a:p>
          <a:p>
            <a:pPr lvl="1"/>
            <a:r>
              <a:rPr lang="en-US" dirty="0"/>
              <a:t>Executable code has undefined symbols</a:t>
            </a:r>
          </a:p>
          <a:p>
            <a:pPr lvl="1"/>
            <a:r>
              <a:rPr lang="en-US" dirty="0"/>
              <a:t>Requires all libraries that are linked to be dynamic libraries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r>
              <a:rPr lang="en-US" dirty="0"/>
              <a:t>)</a:t>
            </a:r>
          </a:p>
          <a:p>
            <a:r>
              <a:rPr lang="en-US" dirty="0"/>
              <a:t>Some advantages</a:t>
            </a:r>
          </a:p>
          <a:p>
            <a:pPr lvl="1"/>
            <a:r>
              <a:rPr lang="en-US" dirty="0"/>
              <a:t>For system libraries used by every program, no need to copy into every executable (e.g.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there is a bug in a library, and a new version of the library that fixes the bug is installed, all programs benefit. </a:t>
            </a:r>
          </a:p>
          <a:p>
            <a:pPr lvl="2"/>
            <a:r>
              <a:rPr lang="en-US" dirty="0"/>
              <a:t>Statically linked executables need to be re-linked</a:t>
            </a:r>
          </a:p>
          <a:p>
            <a:r>
              <a:rPr lang="en-US" dirty="0"/>
              <a:t>Some disadvantages</a:t>
            </a:r>
          </a:p>
          <a:p>
            <a:pPr lvl="1"/>
            <a:r>
              <a:rPr lang="en-US" dirty="0"/>
              <a:t>Libraries that are updated that break backwards compatibility, might break your executable.</a:t>
            </a:r>
          </a:p>
          <a:p>
            <a:pPr lvl="1"/>
            <a:r>
              <a:rPr lang="en-US" dirty="0"/>
              <a:t>Need to have the correct environment.</a:t>
            </a:r>
          </a:p>
          <a:p>
            <a:pPr lvl="1"/>
            <a:r>
              <a:rPr lang="en-US" dirty="0"/>
              <a:t>Not necessarily portable, OS and environment need to consistent.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78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link errors look like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Static Link Error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Dynamic Link Error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080" y="2723020"/>
            <a:ext cx="3479698" cy="1513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hello_main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WRITE(*,*) "Hello World!"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some_undefined_routine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081" y="4555936"/>
            <a:ext cx="4438788" cy="138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hello.F90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hello.exe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`MAIN__':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hello.F90:(.text+0x71):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reference to `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some_undefined_routine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collect2: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1 exit status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70781" y="2723020"/>
            <a:ext cx="5084607" cy="86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./some_mpi_program.exe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./mpi_program.exe: error while loading shared libraries: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libmpi.so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open shared object file: No such file or directory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194" y="5940992"/>
            <a:ext cx="8017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command given to the linker did not include the library or object</a:t>
            </a:r>
            <a:br>
              <a:rPr lang="en-US" sz="2000" dirty="0"/>
            </a:br>
            <a:r>
              <a:rPr lang="en-US" sz="2000" dirty="0"/>
              <a:t>(or the correct path to the library or object) that defines the named symbol.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59225" y="3652053"/>
            <a:ext cx="430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attempted to run the executable,</a:t>
            </a:r>
          </a:p>
          <a:p>
            <a:r>
              <a:rPr lang="en-US" dirty="0"/>
              <a:t>The OS could not find the library using the </a:t>
            </a:r>
          </a:p>
          <a:p>
            <a:r>
              <a:rPr lang="en-US" dirty="0"/>
              <a:t>information in your current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361785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trouble shoot link errors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Static Link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likely you are missing the correct entries on the following options passed to the linker:</a:t>
            </a:r>
          </a:p>
          <a:p>
            <a:pPr lvl="1"/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library_name_with_symbol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path_to_library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Could also be a typo in your source code</a:t>
            </a:r>
          </a:p>
          <a:p>
            <a:r>
              <a:rPr lang="en-US" dirty="0"/>
              <a:t>Generally easy to resolve</a:t>
            </a:r>
          </a:p>
          <a:p>
            <a:pPr lvl="1"/>
            <a:r>
              <a:rPr lang="en-US" dirty="0"/>
              <a:t>If you know where the missing library is located.</a:t>
            </a:r>
          </a:p>
          <a:p>
            <a:r>
              <a:rPr lang="en-US" dirty="0"/>
              <a:t>Can be difficult if you have no idea why the symbol is trying to be linked (where is it used, where is it defined</a:t>
            </a:r>
          </a:p>
          <a:p>
            <a:pPr lvl="1"/>
            <a:r>
              <a:rPr lang="en-US" dirty="0"/>
              <a:t>More likely to happen when you are linking third party libraries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Dynamic Link Error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723019"/>
            <a:ext cx="5183188" cy="23706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likely your environment is not the same as when you compiled</a:t>
            </a:r>
          </a:p>
          <a:p>
            <a:pPr lvl="1"/>
            <a:r>
              <a:rPr lang="en-US" dirty="0"/>
              <a:t>Check your environment</a:t>
            </a:r>
          </a:p>
          <a:p>
            <a:pPr lvl="1"/>
            <a:r>
              <a:rPr lang="en-US" dirty="0"/>
              <a:t>Environment variable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</a:p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Shows you </a:t>
            </a:r>
            <a:r>
              <a:rPr lang="en-US" i="1" dirty="0"/>
              <a:t>exactly</a:t>
            </a:r>
            <a:r>
              <a:rPr lang="en-US" dirty="0"/>
              <a:t> what libraries are dynamically linked to your executable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5212" y="5093641"/>
            <a:ext cx="5375658" cy="112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./some_mpi_program.exe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linux-vdso.so.1 =&gt;  (0x00007ffcf2be8000)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libmpi.so =&gt; not found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libc.so.6 =&gt; /lib/x86_64-linux-gnu/libc.so.6 (0x00007f4d12878000)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/lib64/ld-linux-x86-64.so.2 (0x00007f4d12c38000)</a:t>
            </a:r>
          </a:p>
        </p:txBody>
      </p:sp>
    </p:spTree>
    <p:extLst>
      <p:ext uri="{BB962C8B-B14F-4D97-AF65-F5344CB8AC3E}">
        <p14:creationId xmlns:p14="http://schemas.microsoft.com/office/powerpoint/2010/main" val="2993587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b="1" i="1" u="sng" dirty="0"/>
              <a:t>Loading</a:t>
            </a:r>
            <a:r>
              <a:rPr lang="en-US" dirty="0"/>
              <a:t>: Linking in code at run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7"/>
            <a:ext cx="10515600" cy="19873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Start your executable </a:t>
            </a:r>
            <a:r>
              <a:rPr lang="en-US" i="1" dirty="0"/>
              <a:t>then load a library</a:t>
            </a:r>
            <a:r>
              <a:rPr lang="en-US" dirty="0"/>
              <a:t> into memory.</a:t>
            </a:r>
          </a:p>
          <a:p>
            <a:pPr lvl="1"/>
            <a:r>
              <a:rPr lang="en-US" dirty="0"/>
              <a:t>Use case is “plugins”. An example might be linking proprietary correlations for material properties.</a:t>
            </a:r>
          </a:p>
          <a:p>
            <a:pPr lvl="1"/>
            <a:r>
              <a:rPr lang="en-US" dirty="0"/>
              <a:t>Can be done interactively. User could specify library name and function name as an input.</a:t>
            </a:r>
          </a:p>
          <a:p>
            <a:pPr lvl="1"/>
            <a:r>
              <a:rPr lang="en-US" dirty="0"/>
              <a:t>Challenging to list “available symbols” in library, although this can be done. But basically need to know what routine you want to call</a:t>
            </a:r>
          </a:p>
          <a:p>
            <a:r>
              <a:rPr lang="en-US" dirty="0"/>
              <a:t>In Linux</a:t>
            </a:r>
            <a:br>
              <a:rPr lang="en-US" dirty="0"/>
            </a:br>
            <a:r>
              <a:rPr lang="en-US" dirty="0"/>
              <a:t>requires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lang="en-US" dirty="0"/>
              <a:t>” library.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1"/>
            <a:ext cx="463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https://en.wikipedia.org/wiki/Dynamic_loading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7392" y="3492322"/>
            <a:ext cx="7729501" cy="2910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dlfcn.h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sdl_library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("libSDL.so", RTLD_LAZY);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sdl_library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report error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initializer =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(sdl_library,"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//extract library contents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(initializer == NULL)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report error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cast initializer to its proper type and use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sdl_init_function_type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)(void);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sdl_init_function_type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init_func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sdl_init_function_type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initializer;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44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Downsides of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LaTeX</a:t>
            </a:r>
            <a:r>
              <a:rPr lang="en-US" dirty="0"/>
              <a:t> compilers and packages required</a:t>
            </a:r>
          </a:p>
          <a:p>
            <a:pPr lvl="1"/>
            <a:r>
              <a:rPr lang="en-US" dirty="0"/>
              <a:t>Working on different machines may make it difficult to keep packages/documents consistent</a:t>
            </a:r>
          </a:p>
          <a:p>
            <a:r>
              <a:rPr lang="en-US" dirty="0"/>
              <a:t>Not a WYSIWYG (what you see is what you get) language</a:t>
            </a:r>
          </a:p>
          <a:p>
            <a:pPr lvl="1"/>
            <a:r>
              <a:rPr lang="en-US" dirty="0"/>
              <a:t>Need to “compile” a “code” just to generate a document</a:t>
            </a:r>
          </a:p>
          <a:p>
            <a:pPr lvl="1"/>
            <a:r>
              <a:rPr lang="en-US" dirty="0"/>
              <a:t>It can sometimes be REALLY annoying to do something that you think is trivial</a:t>
            </a:r>
          </a:p>
          <a:p>
            <a:pPr lvl="2"/>
            <a:r>
              <a:rPr lang="en-US" dirty="0"/>
              <a:t>Usually not an issue unless you want some sort of very special/unique formatting</a:t>
            </a:r>
          </a:p>
          <a:p>
            <a:pPr lvl="2"/>
            <a:r>
              <a:rPr lang="en-US" dirty="0"/>
              <a:t>A lot of commands/packages are black boxes that can be difficult to understand/modify</a:t>
            </a:r>
          </a:p>
          <a:p>
            <a:pPr lvl="2"/>
            <a:r>
              <a:rPr lang="en-US" dirty="0"/>
              <a:t>e.g., trying get figures to sit exactly where you want them may require many trials and an absurd amount of Googling</a:t>
            </a:r>
          </a:p>
        </p:txBody>
      </p:sp>
    </p:spTree>
    <p:extLst>
      <p:ext uri="{BB962C8B-B14F-4D97-AF65-F5344CB8AC3E}">
        <p14:creationId xmlns:p14="http://schemas.microsoft.com/office/powerpoint/2010/main" val="3131901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Multi-language Programs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key is linking!</a:t>
            </a:r>
          </a:p>
          <a:p>
            <a:pPr lvl="1"/>
            <a:r>
              <a:rPr lang="en-US" dirty="0"/>
              <a:t>Linker does not care what high-level language produced your object code. It could have been generated from Fortran or C or C++.</a:t>
            </a:r>
          </a:p>
          <a:p>
            <a:pPr lvl="2"/>
            <a:r>
              <a:rPr lang="en-US" dirty="0"/>
              <a:t>Linker just has to resolve symbols in object code.</a:t>
            </a:r>
          </a:p>
          <a:p>
            <a:pPr lvl="1"/>
            <a:r>
              <a:rPr lang="en-US" dirty="0"/>
              <a:t>Well one subtlety, you must have a compatible application binary interface (ABI)</a:t>
            </a:r>
          </a:p>
          <a:p>
            <a:pPr lvl="2"/>
            <a:r>
              <a:rPr lang="en-US" dirty="0"/>
              <a:t>Usually not an issue unless you are compiling on one machine and linking on another.</a:t>
            </a:r>
          </a:p>
          <a:p>
            <a:r>
              <a:rPr lang="en-US" dirty="0"/>
              <a:t>If a programming language or environment (e.g. Python) supports linking of C interfaces than you can link any code that provides a C interface</a:t>
            </a:r>
          </a:p>
          <a:p>
            <a:pPr lvl="1"/>
            <a:r>
              <a:rPr lang="en-US" dirty="0"/>
              <a:t>Most languages support C interfaces (because they were probably</a:t>
            </a:r>
            <a:br>
              <a:rPr lang="en-US" dirty="0"/>
            </a:br>
            <a:r>
              <a:rPr lang="en-US" dirty="0"/>
              <a:t>implemented in C or the compiler was)</a:t>
            </a:r>
          </a:p>
          <a:p>
            <a:pPr lvl="1"/>
            <a:r>
              <a:rPr lang="en-US" dirty="0"/>
              <a:t>Therefore, </a:t>
            </a:r>
            <a:r>
              <a:rPr lang="en-US" i="1" u="sng" dirty="0"/>
              <a:t>C is the de-factor language of interoperability</a:t>
            </a:r>
            <a:r>
              <a:rPr lang="en-US" dirty="0"/>
              <a:t>.</a:t>
            </a:r>
          </a:p>
          <a:p>
            <a:r>
              <a:rPr lang="en-US" dirty="0"/>
              <a:t>By “C interface” I mean a binary symbol that is producible from the C high-level language and a C compiler.</a:t>
            </a:r>
          </a:p>
        </p:txBody>
      </p:sp>
    </p:spTree>
    <p:extLst>
      <p:ext uri="{BB962C8B-B14F-4D97-AF65-F5344CB8AC3E}">
        <p14:creationId xmlns:p14="http://schemas.microsoft.com/office/powerpoint/2010/main" val="3677484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Using the Toolchain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CC404AE-E219-470E-825A-0CF989AD1C92}"/>
              </a:ext>
            </a:extLst>
          </p:cNvPr>
          <p:cNvGrpSpPr/>
          <p:nvPr/>
        </p:nvGrpSpPr>
        <p:grpSpPr>
          <a:xfrm>
            <a:off x="1826074" y="3686138"/>
            <a:ext cx="8954325" cy="574154"/>
            <a:chOff x="1881494" y="3686138"/>
            <a:chExt cx="8954325" cy="574154"/>
          </a:xfrm>
        </p:grpSpPr>
        <p:sp>
          <p:nvSpPr>
            <p:cNvPr id="5" name="Oval 4"/>
            <p:cNvSpPr/>
            <p:nvPr/>
          </p:nvSpPr>
          <p:spPr>
            <a:xfrm>
              <a:off x="1881494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640005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Compile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37421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Link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434836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372779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Install</a:t>
              </a:r>
            </a:p>
          </p:txBody>
        </p:sp>
        <p:cxnSp>
          <p:nvCxnSpPr>
            <p:cNvPr id="10" name="Straight Arrow Connector 9"/>
            <p:cNvCxnSpPr>
              <a:cxnSpLocks/>
              <a:stCxn id="5" idx="6"/>
              <a:endCxn id="6" idx="2"/>
            </p:cNvCxnSpPr>
            <p:nvPr/>
          </p:nvCxnSpPr>
          <p:spPr>
            <a:xfrm>
              <a:off x="3344534" y="3973215"/>
              <a:ext cx="29547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5103045" y="3973215"/>
              <a:ext cx="43437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2"/>
            </p:cNvCxnSpPr>
            <p:nvPr/>
          </p:nvCxnSpPr>
          <p:spPr>
            <a:xfrm>
              <a:off x="7000460" y="3973215"/>
              <a:ext cx="43437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8897876" y="3973215"/>
              <a:ext cx="47490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69755" y="2322724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Autotools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53838" y="5279389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CMake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69404" y="4859417"/>
            <a:ext cx="377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&lt;options&gt; &lt;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source_dir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4107" y="3006340"/>
            <a:ext cx="156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2733" y="2849156"/>
            <a:ext cx="691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9702" y="4859417"/>
            <a:ext cx="80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0081" y="4859417"/>
            <a:ext cx="879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2694" y="2849155"/>
            <a:ext cx="255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test_target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Left Brace 21"/>
          <p:cNvSpPr/>
          <p:nvPr/>
        </p:nvSpPr>
        <p:spPr>
          <a:xfrm rot="5400000">
            <a:off x="5003009" y="1819203"/>
            <a:ext cx="389614" cy="32046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4992111" y="2887454"/>
            <a:ext cx="389614" cy="32046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cxnSpLocks/>
            <a:stCxn id="8" idx="0"/>
            <a:endCxn id="21" idx="2"/>
          </p:cNvCxnSpPr>
          <p:nvPr/>
        </p:nvCxnSpPr>
        <p:spPr>
          <a:xfrm flipV="1">
            <a:off x="8110936" y="3187709"/>
            <a:ext cx="314" cy="498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4"/>
            <a:endCxn id="20" idx="0"/>
          </p:cNvCxnSpPr>
          <p:nvPr/>
        </p:nvCxnSpPr>
        <p:spPr>
          <a:xfrm flipH="1">
            <a:off x="8109584" y="4260292"/>
            <a:ext cx="1352" cy="5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5" idx="4"/>
            <a:endCxn id="16" idx="0"/>
          </p:cNvCxnSpPr>
          <p:nvPr/>
        </p:nvCxnSpPr>
        <p:spPr>
          <a:xfrm>
            <a:off x="2557594" y="4260292"/>
            <a:ext cx="1" cy="5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5" idx="0"/>
            <a:endCxn id="17" idx="2"/>
          </p:cNvCxnSpPr>
          <p:nvPr/>
        </p:nvCxnSpPr>
        <p:spPr>
          <a:xfrm flipV="1">
            <a:off x="2557594" y="3344894"/>
            <a:ext cx="0" cy="341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9" idx="4"/>
            <a:endCxn id="43" idx="0"/>
          </p:cNvCxnSpPr>
          <p:nvPr/>
        </p:nvCxnSpPr>
        <p:spPr>
          <a:xfrm>
            <a:off x="10048879" y="4260292"/>
            <a:ext cx="1" cy="5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03534" y="2813255"/>
            <a:ext cx="169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03534" y="4859417"/>
            <a:ext cx="169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  <p:cxnSp>
        <p:nvCxnSpPr>
          <p:cNvPr id="48" name="Straight Arrow Connector 47"/>
          <p:cNvCxnSpPr>
            <a:cxnSpLocks/>
            <a:stCxn id="9" idx="0"/>
            <a:endCxn id="42" idx="2"/>
          </p:cNvCxnSpPr>
          <p:nvPr/>
        </p:nvCxnSpPr>
        <p:spPr>
          <a:xfrm flipV="1">
            <a:off x="10048879" y="3151809"/>
            <a:ext cx="1" cy="534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Editors: </a:t>
            </a:r>
            <a:r>
              <a:rPr lang="en-US" dirty="0">
                <a:hlinkClick r:id="rId2"/>
              </a:rPr>
              <a:t>https://xkcd.com/1341/</a:t>
            </a:r>
            <a:r>
              <a:rPr lang="en-US" dirty="0"/>
              <a:t>  </a:t>
            </a:r>
          </a:p>
        </p:txBody>
      </p:sp>
      <p:pic>
        <p:nvPicPr>
          <p:cNvPr id="2050" name="Picture 2" descr="Types of Editor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28" y="2600856"/>
            <a:ext cx="8457143" cy="34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82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and Editing in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LaTeX</a:t>
            </a:r>
            <a:r>
              <a:rPr lang="en-US" dirty="0"/>
              <a:t>  PDF can be generated from a .</a:t>
            </a:r>
            <a:r>
              <a:rPr lang="en-US" dirty="0" err="1"/>
              <a:t>tex</a:t>
            </a:r>
            <a:r>
              <a:rPr lang="en-US" dirty="0"/>
              <a:t> file via the command line: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pdflatex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running the command twice may be necessary to resolve/updated references</a:t>
            </a:r>
          </a:p>
          <a:p>
            <a:r>
              <a:rPr lang="en-US" dirty="0"/>
              <a:t>Editors for </a:t>
            </a:r>
            <a:r>
              <a:rPr lang="en-US" dirty="0" err="1"/>
              <a:t>LaTeX</a:t>
            </a:r>
            <a:r>
              <a:rPr lang="en-US" dirty="0"/>
              <a:t> allow users to avoid compiling via the command line</a:t>
            </a:r>
          </a:p>
          <a:p>
            <a:pPr lvl="1"/>
            <a:r>
              <a:rPr lang="en-US" dirty="0"/>
              <a:t>Options exist for every platform</a:t>
            </a:r>
          </a:p>
          <a:p>
            <a:pPr lvl="2"/>
            <a:r>
              <a:rPr lang="en-US" dirty="0"/>
              <a:t>e.g.: </a:t>
            </a:r>
            <a:r>
              <a:rPr lang="en-US" dirty="0" err="1"/>
              <a:t>Texmaker</a:t>
            </a:r>
            <a:r>
              <a:rPr lang="en-US" dirty="0"/>
              <a:t>, </a:t>
            </a:r>
            <a:r>
              <a:rPr lang="en-US" dirty="0" err="1"/>
              <a:t>TeXstudio</a:t>
            </a:r>
            <a:r>
              <a:rPr lang="en-US" dirty="0"/>
              <a:t>, Sublime Text (via a plugin), </a:t>
            </a:r>
            <a:r>
              <a:rPr lang="en-US" dirty="0" err="1"/>
              <a:t>TeXShop</a:t>
            </a:r>
            <a:r>
              <a:rPr lang="en-US" dirty="0"/>
              <a:t>, </a:t>
            </a:r>
            <a:r>
              <a:rPr lang="en-US" dirty="0" err="1"/>
              <a:t>TeXworks</a:t>
            </a:r>
            <a:endParaRPr lang="en-US" dirty="0"/>
          </a:p>
          <a:p>
            <a:pPr lvl="2"/>
            <a:r>
              <a:rPr lang="en-US" dirty="0" err="1"/>
              <a:t>LyX</a:t>
            </a:r>
            <a:r>
              <a:rPr lang="en-US" dirty="0"/>
              <a:t> is a WYSIWYG </a:t>
            </a:r>
            <a:r>
              <a:rPr lang="en-US" dirty="0" err="1"/>
              <a:t>LaTeX</a:t>
            </a:r>
            <a:r>
              <a:rPr lang="en-US" dirty="0"/>
              <a:t> editor that allows users to avoid writing actual </a:t>
            </a:r>
            <a:r>
              <a:rPr lang="en-US" dirty="0" err="1"/>
              <a:t>LaTeX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We highly recommend </a:t>
            </a:r>
            <a:r>
              <a:rPr lang="en-US" dirty="0">
                <a:hlinkClick r:id="rId2"/>
              </a:rPr>
              <a:t>https://v2.overleaf.com/</a:t>
            </a:r>
            <a:r>
              <a:rPr lang="en-US" dirty="0"/>
              <a:t> (formerly </a:t>
            </a:r>
            <a:r>
              <a:rPr lang="en-US" dirty="0">
                <a:hlinkClick r:id="rId3"/>
              </a:rPr>
              <a:t>www.sharelatex.com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Online-based editor (kind of like Google Docs for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Free to use unless you want to collaborate with others</a:t>
            </a:r>
          </a:p>
          <a:p>
            <a:pPr lvl="2"/>
            <a:r>
              <a:rPr lang="en-US" dirty="0"/>
              <a:t>No need to download any packages or figure out how to install/compile </a:t>
            </a:r>
            <a:r>
              <a:rPr lang="en-US" dirty="0" err="1"/>
              <a:t>LaTeX</a:t>
            </a:r>
            <a:endParaRPr lang="en-US" dirty="0"/>
          </a:p>
          <a:p>
            <a:pPr lvl="2"/>
            <a:r>
              <a:rPr lang="en-US" dirty="0"/>
              <a:t>Cross-platform in the sense that your work is saved on the cloud and your output will be independent of the computer you use</a:t>
            </a:r>
          </a:p>
        </p:txBody>
      </p:sp>
    </p:spTree>
    <p:extLst>
      <p:ext uri="{BB962C8B-B14F-4D97-AF65-F5344CB8AC3E}">
        <p14:creationId xmlns:p14="http://schemas.microsoft.com/office/powerpoint/2010/main" val="190941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Your First </a:t>
            </a:r>
            <a:r>
              <a:rPr lang="en-US" dirty="0" err="1"/>
              <a:t>LaTeX</a:t>
            </a:r>
            <a:r>
              <a:rPr lang="en-US" dirty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Very easy to generate a document, even if you’ve never used </a:t>
            </a:r>
            <a:r>
              <a:rPr lang="en-US" dirty="0" err="1"/>
              <a:t>LaTeX</a:t>
            </a:r>
            <a:r>
              <a:rPr lang="en-US" dirty="0"/>
              <a:t> before</a:t>
            </a:r>
          </a:p>
          <a:p>
            <a:pPr>
              <a:spcBef>
                <a:spcPts val="0"/>
              </a:spcBef>
            </a:pPr>
            <a:r>
              <a:rPr lang="en-US" dirty="0"/>
              <a:t>Most commands are intuitively named and can be found via a simple Google search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\gamma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produces the Greek letter gamma,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produces an integral sign</a:t>
            </a:r>
          </a:p>
          <a:p>
            <a:pPr marL="282575" lvl="1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{article}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[utf8]{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begin{document}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your content here…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/>
              <a:t>Example </a:t>
            </a:r>
            <a:r>
              <a:rPr lang="en-US" dirty="0" err="1"/>
              <a:t>LaTeX</a:t>
            </a:r>
            <a:r>
              <a:rPr lang="en-US" dirty="0"/>
              <a:t> document: </a:t>
            </a:r>
            <a:r>
              <a:rPr lang="en-US" dirty="0">
                <a:hlinkClick r:id="rId2"/>
              </a:rPr>
              <a:t>https://www.sharelatex.com/project/57d858d53414e8de018b3643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0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latexdiff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5881686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latexdiff</a:t>
            </a:r>
            <a:r>
              <a:rPr lang="en-US" dirty="0"/>
              <a:t> is a great tool for comparing the contents of two similar latex files</a:t>
            </a:r>
          </a:p>
          <a:p>
            <a:pPr lvl="1"/>
            <a:r>
              <a:rPr lang="en-US" dirty="0"/>
              <a:t>Similar to “track changes” on Microsoft Word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latexdiff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file1.tex file2.tex</a:t>
            </a:r>
            <a:r>
              <a:rPr lang="en-US" dirty="0"/>
              <a:t> produces a .</a:t>
            </a:r>
            <a:r>
              <a:rPr lang="en-US" dirty="0" err="1"/>
              <a:t>tex</a:t>
            </a:r>
            <a:r>
              <a:rPr lang="en-US" dirty="0"/>
              <a:t> file which, when compiled, yields a PDF with markups showing all the changes from file1.tex to file2.tex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https://www.sharelatex.com/blog/2013/02/16/using-latexdiff-for-marking-changes-to-tex-documents.html</a:t>
            </a:r>
            <a:r>
              <a:rPr lang="en-US" dirty="0"/>
              <a:t> for more information</a:t>
            </a:r>
          </a:p>
        </p:txBody>
      </p:sp>
      <p:pic>
        <p:nvPicPr>
          <p:cNvPr id="4" name="Picture 2" descr="The new auto complete featu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12329" r="15896" b="6868"/>
          <a:stretch/>
        </p:blipFill>
        <p:spPr bwMode="auto">
          <a:xfrm>
            <a:off x="6719886" y="2240817"/>
            <a:ext cx="4884503" cy="2969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37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1173</TotalTime>
  <Words>5798</Words>
  <Application>Microsoft Office PowerPoint</Application>
  <PresentationFormat>Widescreen</PresentationFormat>
  <Paragraphs>853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Lecture 4 Elements of Development</vt:lpstr>
      <vt:lpstr>Outline</vt:lpstr>
      <vt:lpstr>LaTeX</vt:lpstr>
      <vt:lpstr>A little bit about LaTeX</vt:lpstr>
      <vt:lpstr>Downsides of LaTeX</vt:lpstr>
      <vt:lpstr>Types of Editors: https://xkcd.com/1341/  </vt:lpstr>
      <vt:lpstr>Compiling and Editing in LaTeX</vt:lpstr>
      <vt:lpstr>Creating Your First LaTeX Document</vt:lpstr>
      <vt:lpstr>latexdiff</vt:lpstr>
      <vt:lpstr>Introduction to Python</vt:lpstr>
      <vt:lpstr>Outline for Intro to python</vt:lpstr>
      <vt:lpstr>Common Programming Languages</vt:lpstr>
      <vt:lpstr>Interpreted Languages for Scientific Calculations</vt:lpstr>
      <vt:lpstr>Executing python</vt:lpstr>
      <vt:lpstr>Basic Syntax and Operators</vt:lpstr>
      <vt:lpstr>Intrinsic types</vt:lpstr>
      <vt:lpstr>Execution Control Constructs</vt:lpstr>
      <vt:lpstr>Python Lists</vt:lpstr>
      <vt:lpstr>Python For Scientific Calculations</vt:lpstr>
      <vt:lpstr>A little more about packages...</vt:lpstr>
      <vt:lpstr>A race! (or why you want numpy...)</vt:lpstr>
      <vt:lpstr>Plotting Example</vt:lpstr>
      <vt:lpstr>Further Reading</vt:lpstr>
      <vt:lpstr>Motivation</vt:lpstr>
      <vt:lpstr>Teaching Objective</vt:lpstr>
      <vt:lpstr>Elements to Development</vt:lpstr>
      <vt:lpstr>The “Toolchain”</vt:lpstr>
      <vt:lpstr>Some Terminology about “Time”</vt:lpstr>
      <vt:lpstr>What is Configuring?</vt:lpstr>
      <vt:lpstr>Things that Configuring Can Control</vt:lpstr>
      <vt:lpstr>Configuration Options</vt:lpstr>
      <vt:lpstr>Troubleshooting the Configure Step</vt:lpstr>
      <vt:lpstr>Examples of Configuration Scripts</vt:lpstr>
      <vt:lpstr>Autotools Configure Example Cont.</vt:lpstr>
      <vt:lpstr>What is a Compiler?</vt:lpstr>
      <vt:lpstr>Modern Compiler Program Architectures</vt:lpstr>
      <vt:lpstr>Other things a compiler does (sort of)</vt:lpstr>
      <vt:lpstr>Some Preprocessor Examples</vt:lpstr>
      <vt:lpstr>Compiler options for debugging</vt:lpstr>
      <vt:lpstr>Other compiler options</vt:lpstr>
      <vt:lpstr>Object code &amp; Binary output</vt:lpstr>
      <vt:lpstr>Inspecting Object Files</vt:lpstr>
      <vt:lpstr>Name Mangling (Fortran)</vt:lpstr>
      <vt:lpstr>Name Mangling (C++)</vt:lpstr>
      <vt:lpstr>What is Linking?</vt:lpstr>
      <vt:lpstr>Dynamic Linking vs. Static Linking</vt:lpstr>
      <vt:lpstr>What link errors look like</vt:lpstr>
      <vt:lpstr>How to trouble shoot link errors</vt:lpstr>
      <vt:lpstr>Dynamic Loading: Linking in code at run time</vt:lpstr>
      <vt:lpstr>Multi-language Programs</vt:lpstr>
      <vt:lpstr>Summary: Using the Toolchain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62</cp:revision>
  <dcterms:created xsi:type="dcterms:W3CDTF">2017-07-31T16:39:40Z</dcterms:created>
  <dcterms:modified xsi:type="dcterms:W3CDTF">2019-09-16T19:22:34Z</dcterms:modified>
</cp:coreProperties>
</file>