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0" r:id="rId30"/>
    <p:sldId id="278" r:id="rId31"/>
    <p:sldId id="279" r:id="rId32"/>
    <p:sldId id="259" r:id="rId33"/>
    <p:sldId id="260" r:id="rId34"/>
    <p:sldId id="281" r:id="rId35"/>
    <p:sldId id="284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85"/>
          </p14:sldIdLst>
        </p14:section>
        <p14:section name="Static and Dynamic Linking" id="{2A8DF944-014E-4B4B-8879-308ADB0B6A99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Version Control" id="{2EEA52CD-EAF2-4533-88C0-61EF997B39F1}">
          <p14:sldIdLst>
            <p14:sldId id="28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0"/>
            <p14:sldId id="278"/>
            <p14:sldId id="279"/>
            <p14:sldId id="259"/>
          </p14:sldIdLst>
        </p14:section>
        <p14:section name="Infrastructure Tools" id="{81615DD5-2AEA-4845-BF00-3954F91E2C7E}">
          <p14:sldIdLst>
            <p14:sldId id="260"/>
            <p14:sldId id="281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74924" autoAdjust="0"/>
  </p:normalViewPr>
  <p:slideViewPr>
    <p:cSldViewPr snapToGrid="0" snapToObjects="1">
      <p:cViewPr varScale="1">
        <p:scale>
          <a:sx n="70" d="100"/>
          <a:sy n="70" d="100"/>
        </p:scale>
        <p:origin x="69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LAPACK 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Download LAPACK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Untar</a:t>
            </a:r>
            <a:r>
              <a:rPr lang="en-US" baseline="0" dirty="0"/>
              <a:t> LAPACK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Look at README.md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Look at </a:t>
            </a:r>
            <a:r>
              <a:rPr lang="en-US" baseline="0" dirty="0" err="1"/>
              <a:t>makefile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Look at CMakeLists.txt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xkcd.com/1296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1597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-productivity.org/resources/howtos/git-tutorial-and-reference-collection/" TargetMode="External"/><Relationship Id="rId2" Type="http://schemas.openxmlformats.org/officeDocument/2006/relationships/hyperlink" Target="http://learngitbranching.js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make.html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Tools of the Trade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9/18/2019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Multi-language Programs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key is linking!</a:t>
            </a:r>
          </a:p>
          <a:p>
            <a:pPr lvl="1"/>
            <a:r>
              <a:rPr lang="en-US" dirty="0"/>
              <a:t>Linker does not care what high-level language produced your object code. It could have been generated from Fortran or C or C++.</a:t>
            </a:r>
          </a:p>
          <a:p>
            <a:pPr lvl="2"/>
            <a:r>
              <a:rPr lang="en-US" dirty="0"/>
              <a:t>Linker just has to resolve symbols in object code.</a:t>
            </a:r>
          </a:p>
          <a:p>
            <a:pPr lvl="1"/>
            <a:r>
              <a:rPr lang="en-US" dirty="0"/>
              <a:t>Well one subtlety, you must have a compatible application binary interface (ABI)</a:t>
            </a:r>
          </a:p>
          <a:p>
            <a:pPr lvl="2"/>
            <a:r>
              <a:rPr lang="en-US" dirty="0"/>
              <a:t>Usually not an issue unless you are compiling on one machine and linking on another.</a:t>
            </a:r>
          </a:p>
          <a:p>
            <a:r>
              <a:rPr lang="en-US" dirty="0"/>
              <a:t>If a programming language or environment (e.g. Python) supports linking of C interfaces than you can link any code that provides a C interface</a:t>
            </a:r>
          </a:p>
          <a:p>
            <a:pPr lvl="1"/>
            <a:r>
              <a:rPr lang="en-US" dirty="0"/>
              <a:t>Most languages support C interfaces (because they were probably</a:t>
            </a:r>
            <a:br>
              <a:rPr lang="en-US" dirty="0"/>
            </a:br>
            <a:r>
              <a:rPr lang="en-US" dirty="0"/>
              <a:t>implemented in C or the compiler was)</a:t>
            </a:r>
          </a:p>
          <a:p>
            <a:pPr lvl="1"/>
            <a:r>
              <a:rPr lang="en-US" dirty="0"/>
              <a:t>Therefore, </a:t>
            </a:r>
            <a:r>
              <a:rPr lang="en-US" i="1" u="sng" dirty="0"/>
              <a:t>C is the de-factor language of interoperability</a:t>
            </a:r>
            <a:r>
              <a:rPr lang="en-US" dirty="0"/>
              <a:t>.</a:t>
            </a:r>
          </a:p>
          <a:p>
            <a:r>
              <a:rPr lang="en-US" dirty="0"/>
              <a:t>By “C interface” I mean a binary symbol that is producible from the C high-level language and a C compiler.</a:t>
            </a:r>
          </a:p>
        </p:txBody>
      </p:sp>
    </p:spTree>
    <p:extLst>
      <p:ext uri="{BB962C8B-B14F-4D97-AF65-F5344CB8AC3E}">
        <p14:creationId xmlns:p14="http://schemas.microsoft.com/office/powerpoint/2010/main" val="367748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Using the Toolchain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C404AE-E219-470E-825A-0CF989AD1C92}"/>
              </a:ext>
            </a:extLst>
          </p:cNvPr>
          <p:cNvGrpSpPr/>
          <p:nvPr/>
        </p:nvGrpSpPr>
        <p:grpSpPr>
          <a:xfrm>
            <a:off x="1826074" y="3686138"/>
            <a:ext cx="8954325" cy="574154"/>
            <a:chOff x="1881494" y="3686138"/>
            <a:chExt cx="8954325" cy="574154"/>
          </a:xfrm>
        </p:grpSpPr>
        <p:sp>
          <p:nvSpPr>
            <p:cNvPr id="5" name="Oval 4"/>
            <p:cNvSpPr/>
            <p:nvPr/>
          </p:nvSpPr>
          <p:spPr>
            <a:xfrm>
              <a:off x="1881494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640005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Compile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537421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Link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434836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372779" y="3686138"/>
              <a:ext cx="1463040" cy="574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Install</a:t>
              </a:r>
            </a:p>
          </p:txBody>
        </p:sp>
        <p:cxnSp>
          <p:nvCxnSpPr>
            <p:cNvPr id="10" name="Straight Arrow Connector 9"/>
            <p:cNvCxnSpPr>
              <a:cxnSpLocks/>
              <a:stCxn id="5" idx="6"/>
              <a:endCxn id="6" idx="2"/>
            </p:cNvCxnSpPr>
            <p:nvPr/>
          </p:nvCxnSpPr>
          <p:spPr>
            <a:xfrm>
              <a:off x="3344534" y="3973215"/>
              <a:ext cx="29547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5103045" y="3973215"/>
              <a:ext cx="43437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7000460" y="3973215"/>
              <a:ext cx="43437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8897876" y="3973215"/>
              <a:ext cx="47490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69755" y="2322724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Autotools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53838" y="5279389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CMake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69404" y="4859417"/>
            <a:ext cx="377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&lt;options&gt; &lt;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source_dir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4107" y="3006340"/>
            <a:ext cx="156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2733" y="2849156"/>
            <a:ext cx="691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9702" y="4859417"/>
            <a:ext cx="80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0081" y="4859417"/>
            <a:ext cx="879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2694" y="2849155"/>
            <a:ext cx="255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test_target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5003009" y="1819203"/>
            <a:ext cx="389614" cy="32046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4992111" y="2887454"/>
            <a:ext cx="389614" cy="32046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cxnSpLocks/>
            <a:stCxn id="8" idx="0"/>
            <a:endCxn id="21" idx="2"/>
          </p:cNvCxnSpPr>
          <p:nvPr/>
        </p:nvCxnSpPr>
        <p:spPr>
          <a:xfrm flipV="1">
            <a:off x="8110936" y="3187709"/>
            <a:ext cx="314" cy="49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4"/>
            <a:endCxn id="20" idx="0"/>
          </p:cNvCxnSpPr>
          <p:nvPr/>
        </p:nvCxnSpPr>
        <p:spPr>
          <a:xfrm flipH="1">
            <a:off x="8109584" y="4260292"/>
            <a:ext cx="1352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5" idx="4"/>
            <a:endCxn id="16" idx="0"/>
          </p:cNvCxnSpPr>
          <p:nvPr/>
        </p:nvCxnSpPr>
        <p:spPr>
          <a:xfrm>
            <a:off x="2557594" y="4260292"/>
            <a:ext cx="1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5" idx="0"/>
            <a:endCxn id="17" idx="2"/>
          </p:cNvCxnSpPr>
          <p:nvPr/>
        </p:nvCxnSpPr>
        <p:spPr>
          <a:xfrm flipV="1">
            <a:off x="2557594" y="3344894"/>
            <a:ext cx="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9" idx="4"/>
            <a:endCxn id="43" idx="0"/>
          </p:cNvCxnSpPr>
          <p:nvPr/>
        </p:nvCxnSpPr>
        <p:spPr>
          <a:xfrm>
            <a:off x="10048879" y="4260292"/>
            <a:ext cx="1" cy="5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03534" y="2813255"/>
            <a:ext cx="169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03534" y="4859417"/>
            <a:ext cx="169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cxnSp>
        <p:nvCxnSpPr>
          <p:cNvPr id="48" name="Straight Arrow Connector 47"/>
          <p:cNvCxnSpPr>
            <a:cxnSpLocks/>
            <a:stCxn id="9" idx="0"/>
            <a:endCxn id="42" idx="2"/>
          </p:cNvCxnSpPr>
          <p:nvPr/>
        </p:nvCxnSpPr>
        <p:spPr>
          <a:xfrm flipV="1">
            <a:off x="10048879" y="3151809"/>
            <a:ext cx="1" cy="534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way of tracking detailed changes in source code over time.</a:t>
            </a:r>
          </a:p>
          <a:p>
            <a:pPr lvl="1"/>
            <a:r>
              <a:rPr lang="en-US" dirty="0"/>
              <a:t>e.g. what changed? when did it change? who changed it?</a:t>
            </a:r>
          </a:p>
          <a:p>
            <a:r>
              <a:rPr lang="en-US" dirty="0"/>
              <a:t>Version control is an </a:t>
            </a:r>
            <a:r>
              <a:rPr lang="en-US" b="1" i="1" dirty="0"/>
              <a:t>essential</a:t>
            </a:r>
            <a:r>
              <a:rPr lang="en-US" dirty="0"/>
              <a:t> component to software development.</a:t>
            </a:r>
          </a:p>
          <a:p>
            <a:pPr lvl="1"/>
            <a:r>
              <a:rPr lang="en-US" dirty="0"/>
              <a:t>Has been used by software developers for decades</a:t>
            </a:r>
          </a:p>
          <a:p>
            <a:r>
              <a:rPr lang="en-US" dirty="0"/>
              <a:t>Version control is generally performed using an external program.</a:t>
            </a:r>
          </a:p>
          <a:p>
            <a:r>
              <a:rPr lang="en-US" dirty="0"/>
              <a:t>Version control is applied to a “repository”.</a:t>
            </a:r>
          </a:p>
          <a:p>
            <a:pPr lvl="1"/>
            <a:r>
              <a:rPr lang="en-US" dirty="0"/>
              <a:t>Source code lives in one (or more) </a:t>
            </a:r>
            <a:r>
              <a:rPr lang="en-US" i="1" dirty="0" err="1"/>
              <a:t>respositories</a:t>
            </a:r>
            <a:r>
              <a:rPr lang="en-US" dirty="0"/>
              <a:t> (e.g. repos) available to team members/contributors.</a:t>
            </a:r>
          </a:p>
          <a:p>
            <a:r>
              <a:rPr lang="en-US" dirty="0"/>
              <a:t>A repo is a computational scientist’s laboratory notebook.</a:t>
            </a:r>
          </a:p>
          <a:p>
            <a:pPr lvl="1"/>
            <a:r>
              <a:rPr lang="en-US" dirty="0"/>
              <a:t>Like a laboratory notebook, it is only useful if it is used properly.</a:t>
            </a:r>
          </a:p>
          <a:p>
            <a:r>
              <a:rPr lang="en-US" dirty="0"/>
              <a:t>Also known as: “source code control”, “revision control”, “source code versioning”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31589"/>
            <a:ext cx="709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Slide source: Best Practices for HPC Software Developers – Session 3: Distributed Version Control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and Continuous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52201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version control does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Establishes a comment context for code contributions and the exchange of ideas</a:t>
            </a:r>
          </a:p>
          <a:p>
            <a:r>
              <a:rPr lang="en-US"/>
              <a:t>Establishes a chronological sequence of events</a:t>
            </a:r>
          </a:p>
          <a:p>
            <a:pPr lvl="1"/>
            <a:r>
              <a:rPr lang="en-US"/>
              <a:t>A single change is commonly referred to as a </a:t>
            </a:r>
            <a:r>
              <a:rPr lang="en-US" i="1"/>
              <a:t>commit</a:t>
            </a:r>
          </a:p>
          <a:p>
            <a:r>
              <a:rPr lang="en-US"/>
              <a:t>Serves as “truth” for a software project</a:t>
            </a:r>
          </a:p>
          <a:p>
            <a:r>
              <a:rPr lang="en-US"/>
              <a:t>If you don’t have a “tangible” common reference for your source code, </a:t>
            </a:r>
            <a:r>
              <a:rPr lang="en-US" i="1"/>
              <a:t>there is nothing for your team to discuss</a:t>
            </a:r>
            <a:r>
              <a:rPr lang="en-US"/>
              <a:t>.</a:t>
            </a:r>
          </a:p>
          <a:p>
            <a:r>
              <a:rPr lang="en-US"/>
              <a:t>Results from uncontrolled code are (generally) </a:t>
            </a:r>
            <a:r>
              <a:rPr lang="en-US" i="1"/>
              <a:t>not reproducible</a:t>
            </a:r>
            <a:r>
              <a:rPr lang="en-US"/>
              <a:t>.</a:t>
            </a:r>
          </a:p>
          <a:p>
            <a:r>
              <a:rPr lang="en-US"/>
              <a:t>Recall your most frustrating document-sharing experience...</a:t>
            </a:r>
          </a:p>
          <a:p>
            <a:pPr lvl="1"/>
            <a:r>
              <a:rPr lang="en-US"/>
              <a:t>...and imagine it continuing for months... or years with the people involved changing and the document getting larger and larger.</a:t>
            </a:r>
          </a:p>
          <a:p>
            <a:pPr lvl="1"/>
            <a:r>
              <a:rPr lang="en-US"/>
              <a:t>(it doesn’t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of Version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I program by myself?</a:t>
            </a:r>
          </a:p>
          <a:p>
            <a:pPr lvl="1"/>
            <a:r>
              <a:rPr lang="en-US" dirty="0"/>
              <a:t>Still offers same advantages.</a:t>
            </a:r>
          </a:p>
          <a:p>
            <a:pPr lvl="2"/>
            <a:r>
              <a:rPr lang="en-US" dirty="0"/>
              <a:t>Try to remember the steps you took to complete a homework assignment in high school.</a:t>
            </a:r>
          </a:p>
          <a:p>
            <a:pPr lvl="1"/>
            <a:r>
              <a:rPr lang="en-US" dirty="0"/>
              <a:t>Working on different machines is no problem.</a:t>
            </a:r>
          </a:p>
          <a:p>
            <a:pPr lvl="1"/>
            <a:r>
              <a:rPr lang="en-US" dirty="0"/>
              <a:t>If you eventually want to collaborate with someone then there’s no extra work!</a:t>
            </a:r>
          </a:p>
          <a:p>
            <a:r>
              <a:rPr lang="en-US" dirty="0"/>
              <a:t>Can I use version control for other things?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/>
              <a:t>Most version control programs are excellent It’s great for text files. Working with binary files, its not so good.</a:t>
            </a:r>
          </a:p>
          <a:p>
            <a:pPr lvl="1"/>
            <a:r>
              <a:rPr lang="en-US" dirty="0"/>
              <a:t>You may not think its worth the extra effort now, but your future self will thank you.</a:t>
            </a:r>
          </a:p>
          <a:p>
            <a:pPr lvl="2"/>
            <a:r>
              <a:rPr lang="en-US" dirty="0"/>
              <a:t>Commonly used for </a:t>
            </a:r>
            <a:r>
              <a:rPr lang="en-US" dirty="0" err="1"/>
              <a:t>LaTeX</a:t>
            </a:r>
            <a:r>
              <a:rPr lang="en-US" dirty="0"/>
              <a:t> documents.</a:t>
            </a:r>
          </a:p>
        </p:txBody>
      </p:sp>
    </p:spTree>
    <p:extLst>
      <p:ext uri="{BB962C8B-B14F-4D97-AF65-F5344CB8AC3E}">
        <p14:creationId xmlns:p14="http://schemas.microsoft.com/office/powerpoint/2010/main" val="424813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and Versioning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control allows you to define and publish a specific version of the code. (e.g. one specific commit)</a:t>
            </a:r>
          </a:p>
          <a:p>
            <a:r>
              <a:rPr lang="en-US" dirty="0"/>
              <a:t>A popular description for how to describe a version and what it means is defined here:</a:t>
            </a:r>
          </a:p>
          <a:p>
            <a:pPr lvl="1"/>
            <a:r>
              <a:rPr lang="en-US" dirty="0">
                <a:hlinkClick r:id="rId2"/>
              </a:rPr>
              <a:t>http://semver.org/</a:t>
            </a:r>
            <a:endParaRPr lang="en-US" dirty="0"/>
          </a:p>
          <a:p>
            <a:pPr lvl="1"/>
            <a:r>
              <a:rPr lang="en-US" dirty="0"/>
              <a:t>Short for “Semantic Versioning”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Short Definition from </a:t>
            </a:r>
            <a:r>
              <a:rPr lang="en-US" dirty="0">
                <a:hlinkClick r:id="rId2"/>
              </a:rPr>
              <a:t>http://semver.org/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a version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MAJOR.MINOR.PATCH</a:t>
            </a:r>
            <a:r>
              <a:rPr lang="en-US" dirty="0"/>
              <a:t>, increment the: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MAJOR</a:t>
            </a:r>
            <a:r>
              <a:rPr lang="en-US" dirty="0"/>
              <a:t> version when you make incompatible API changes,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MINOR</a:t>
            </a:r>
            <a:r>
              <a:rPr lang="en-US" dirty="0"/>
              <a:t> version when you add functionality in a backwards-compatible manner, 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en-US" dirty="0"/>
              <a:t> version when you make backwards-compatible bug fixes.</a:t>
            </a:r>
          </a:p>
          <a:p>
            <a:r>
              <a:rPr lang="en-US" dirty="0"/>
              <a:t>Additional labels for pre-release and build metadata are available as extensions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MAJOR.MINOR.PATCH</a:t>
            </a:r>
            <a:r>
              <a:rPr lang="en-US" dirty="0"/>
              <a:t>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Version Control Programs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309396"/>
            <a:ext cx="4954487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Simple: “Centralized” Version Control</a:t>
            </a:r>
          </a:p>
          <a:p>
            <a:pPr lvl="1"/>
            <a:r>
              <a:rPr lang="en-US" dirty="0"/>
              <a:t>There is one repository containing the “master” version (or “trunk”) of the source code</a:t>
            </a:r>
          </a:p>
          <a:p>
            <a:pPr lvl="1"/>
            <a:r>
              <a:rPr lang="en-US" dirty="0"/>
              <a:t>Everyone syncs with this repository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checks out</a:t>
            </a:r>
            <a:r>
              <a:rPr lang="en-US" dirty="0"/>
              <a:t> files, </a:t>
            </a:r>
            <a:r>
              <a:rPr lang="en-US" i="1" dirty="0"/>
              <a:t>changes</a:t>
            </a:r>
            <a:r>
              <a:rPr lang="en-US" dirty="0"/>
              <a:t> them, and </a:t>
            </a:r>
            <a:r>
              <a:rPr lang="en-US" i="1" dirty="0"/>
              <a:t>commits</a:t>
            </a:r>
            <a:r>
              <a:rPr lang="en-US" dirty="0"/>
              <a:t> these changes.</a:t>
            </a:r>
          </a:p>
          <a:p>
            <a:pPr lvl="1"/>
            <a:r>
              <a:rPr lang="en-US" dirty="0"/>
              <a:t>Requires that people must cooperate/coordinate to make sure their changes don’t conflict with each other.</a:t>
            </a:r>
          </a:p>
          <a:p>
            <a:pPr lvl="1"/>
            <a:r>
              <a:rPr lang="en-US" dirty="0"/>
              <a:t>Limited in capability to create development branches.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82623" y="2632265"/>
            <a:ext cx="5835119" cy="3343071"/>
            <a:chOff x="5885640" y="2277336"/>
            <a:chExt cx="6346813" cy="3636232"/>
          </a:xfrm>
        </p:grpSpPr>
        <p:sp>
          <p:nvSpPr>
            <p:cNvPr id="16" name="Oval 15"/>
            <p:cNvSpPr/>
            <p:nvPr/>
          </p:nvSpPr>
          <p:spPr>
            <a:xfrm>
              <a:off x="8090702" y="2277336"/>
              <a:ext cx="1963265" cy="106402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258241" y="4465140"/>
              <a:ext cx="1963265" cy="106402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90702" y="4480208"/>
              <a:ext cx="1963265" cy="106402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6587" y="4480208"/>
              <a:ext cx="1963265" cy="106402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95460" y="2547945"/>
              <a:ext cx="1553749" cy="522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39891" y="4660317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72679" y="2291858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34006" y="4660317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601545" y="4660317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5640" y="5544236"/>
              <a:ext cx="1985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Workstation/PC #1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79755" y="5544236"/>
              <a:ext cx="1985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Workstation/PC #1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47294" y="5544236"/>
              <a:ext cx="1985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Workstation/PC #1</a:t>
              </a:r>
            </a:p>
          </p:txBody>
        </p:sp>
        <p:cxnSp>
          <p:nvCxnSpPr>
            <p:cNvPr id="28" name="Straight Arrow Connector 27"/>
            <p:cNvCxnSpPr>
              <a:stCxn id="13" idx="0"/>
              <a:endCxn id="12" idx="1"/>
            </p:cNvCxnSpPr>
            <p:nvPr/>
          </p:nvCxnSpPr>
          <p:spPr>
            <a:xfrm flipV="1">
              <a:off x="6878219" y="2809350"/>
              <a:ext cx="1417241" cy="185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922709" y="3070754"/>
              <a:ext cx="1" cy="1589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0"/>
              <a:endCxn id="12" idx="3"/>
            </p:cNvCxnSpPr>
            <p:nvPr/>
          </p:nvCxnSpPr>
          <p:spPr>
            <a:xfrm flipH="1" flipV="1">
              <a:off x="9849209" y="2809350"/>
              <a:ext cx="1390664" cy="185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3268619">
              <a:off x="10289529" y="3321213"/>
              <a:ext cx="90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9705553" y="3077506"/>
              <a:ext cx="1191015" cy="1585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3268619">
              <a:off x="9786648" y="3803573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9257986" y="3073529"/>
              <a:ext cx="1" cy="1589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066179" y="4091186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193058" y="4083552"/>
              <a:ext cx="90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246749" y="3086701"/>
              <a:ext cx="1207004" cy="1576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8331381" flipH="1">
              <a:off x="6949820" y="3497156"/>
              <a:ext cx="90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8331381" flipH="1">
              <a:off x="7445136" y="3899118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79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Version Control Programs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309396"/>
            <a:ext cx="4857502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Modern: “Distributed” Version Control</a:t>
            </a:r>
          </a:p>
          <a:p>
            <a:pPr lvl="1"/>
            <a:r>
              <a:rPr lang="en-US" dirty="0"/>
              <a:t>Everyone has an entire copy of the repository (and history!)</a:t>
            </a:r>
          </a:p>
          <a:p>
            <a:pPr lvl="1"/>
            <a:r>
              <a:rPr lang="en-US" dirty="0"/>
              <a:t>There is a “main” repo agreed upon by convention</a:t>
            </a:r>
          </a:p>
          <a:p>
            <a:pPr lvl="1"/>
            <a:r>
              <a:rPr lang="en-US" dirty="0"/>
              <a:t>People typically work in development branches with isolated changes until ready to merge</a:t>
            </a:r>
          </a:p>
          <a:p>
            <a:pPr lvl="1"/>
            <a:r>
              <a:rPr lang="en-US" dirty="0"/>
              <a:t>Allows for more flexibility for design and development procedure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4169" y="2211073"/>
            <a:ext cx="5486707" cy="4169220"/>
            <a:chOff x="5612264" y="1495078"/>
            <a:chExt cx="6580497" cy="5000366"/>
          </a:xfrm>
        </p:grpSpPr>
        <p:sp>
          <p:nvSpPr>
            <p:cNvPr id="30" name="Oval 29"/>
            <p:cNvSpPr/>
            <p:nvPr/>
          </p:nvSpPr>
          <p:spPr>
            <a:xfrm>
              <a:off x="7942875" y="3468190"/>
              <a:ext cx="1963265" cy="26905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086539" y="3468190"/>
              <a:ext cx="1963265" cy="26905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942875" y="1495079"/>
              <a:ext cx="1963265" cy="106402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35909" y="3468190"/>
              <a:ext cx="1963266" cy="26905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47633" y="1765688"/>
              <a:ext cx="1553749" cy="522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63190" y="3878060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Repository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2490" y="1495078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286179" y="3878060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Repository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429843" y="3878060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Repository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7526" y="6089398"/>
              <a:ext cx="2098367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Workstation/PC #1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31929" y="6089397"/>
              <a:ext cx="2098367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Workstation/PC #2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75592" y="6089397"/>
              <a:ext cx="2098367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Workstation/PC #3</a:t>
              </a:r>
            </a:p>
          </p:txBody>
        </p:sp>
        <p:cxnSp>
          <p:nvCxnSpPr>
            <p:cNvPr id="28" name="Straight Arrow Connector 27"/>
            <p:cNvCxnSpPr>
              <a:stCxn id="13" idx="0"/>
              <a:endCxn id="12" idx="1"/>
            </p:cNvCxnSpPr>
            <p:nvPr/>
          </p:nvCxnSpPr>
          <p:spPr>
            <a:xfrm flipV="1">
              <a:off x="6701518" y="2027093"/>
              <a:ext cx="1446115" cy="185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746008" y="2288497"/>
              <a:ext cx="1" cy="1589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0"/>
              <a:endCxn id="12" idx="3"/>
            </p:cNvCxnSpPr>
            <p:nvPr/>
          </p:nvCxnSpPr>
          <p:spPr>
            <a:xfrm flipH="1" flipV="1">
              <a:off x="9701382" y="2027093"/>
              <a:ext cx="1366789" cy="185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3268619">
              <a:off x="10243312" y="2538956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9528852" y="2295249"/>
              <a:ext cx="1191015" cy="1585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3268619">
              <a:off x="9767137" y="302131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9081285" y="2291272"/>
              <a:ext cx="1" cy="1589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195604" y="286306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69198" y="285705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070048" y="2304444"/>
              <a:ext cx="1207004" cy="1576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8331381" flipH="1">
              <a:off x="6903603" y="271489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8331381" flipH="1">
              <a:off x="7425625" y="311686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63190" y="5073147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286179" y="5073420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429843" y="5093480"/>
              <a:ext cx="1276656" cy="698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441070" y="4557128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6815400" y="4555305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8678547" y="4558614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9007182" y="4556792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871941" y="4569364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1166305" y="4578966"/>
              <a:ext cx="156958" cy="52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57914" y="4607247"/>
              <a:ext cx="925986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update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12264" y="4607247"/>
              <a:ext cx="984585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commit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90786" y="4607247"/>
              <a:ext cx="925986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update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30786" y="4607247"/>
              <a:ext cx="984585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commit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266775" y="4607247"/>
              <a:ext cx="925986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update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71608" y="4607247"/>
              <a:ext cx="984585" cy="40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0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Tools for Version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Centralized Version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Concurrent Version System (CVS)</a:t>
            </a:r>
          </a:p>
          <a:p>
            <a:pPr lvl="1"/>
            <a:r>
              <a:rPr lang="en-US" dirty="0"/>
              <a:t>One of the first. Don’t recommend you start here.</a:t>
            </a:r>
          </a:p>
          <a:p>
            <a:pPr lvl="1"/>
            <a:r>
              <a:rPr lang="en-US" dirty="0"/>
              <a:t>Should not need to work with it</a:t>
            </a:r>
          </a:p>
          <a:p>
            <a:pPr lvl="2"/>
            <a:r>
              <a:rPr lang="en-US" dirty="0"/>
              <a:t>There are many tools to migrate a CVS repository to a newer one.</a:t>
            </a:r>
          </a:p>
          <a:p>
            <a:r>
              <a:rPr lang="en-US" dirty="0"/>
              <a:t>Subversion (SVN)</a:t>
            </a:r>
          </a:p>
          <a:p>
            <a:pPr lvl="1"/>
            <a:r>
              <a:rPr lang="en-US" dirty="0"/>
              <a:t>Modern successor to CVS</a:t>
            </a:r>
          </a:p>
          <a:p>
            <a:pPr lvl="1"/>
            <a:r>
              <a:rPr lang="en-US" dirty="0"/>
              <a:t>Supports branching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Distributed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Probably the most popular version control program</a:t>
            </a:r>
          </a:p>
          <a:p>
            <a:pPr lvl="2"/>
            <a:r>
              <a:rPr lang="en-US" dirty="0"/>
              <a:t>Written by same person who wrote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Several programs built around </a:t>
            </a:r>
            <a:r>
              <a:rPr lang="en-US" dirty="0" err="1"/>
              <a:t>git</a:t>
            </a:r>
            <a:r>
              <a:rPr lang="en-US" dirty="0"/>
              <a:t> offering different interfaces</a:t>
            </a:r>
          </a:p>
          <a:p>
            <a:pPr lvl="2"/>
            <a:r>
              <a:rPr lang="en-US" dirty="0" err="1"/>
              <a:t>gitlab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gitorious</a:t>
            </a:r>
            <a:endParaRPr lang="en-US" dirty="0"/>
          </a:p>
          <a:p>
            <a:r>
              <a:rPr lang="en-US" dirty="0"/>
              <a:t>Mercurial (hg)</a:t>
            </a:r>
          </a:p>
          <a:p>
            <a:pPr lvl="1"/>
            <a:r>
              <a:rPr lang="en-US" dirty="0"/>
              <a:t>favors ease of use</a:t>
            </a:r>
          </a:p>
          <a:p>
            <a:pPr lvl="1"/>
            <a:r>
              <a:rPr lang="en-US" dirty="0"/>
              <a:t>syntax similar to subversion</a:t>
            </a:r>
          </a:p>
        </p:txBody>
      </p:sp>
    </p:spTree>
    <p:extLst>
      <p:ext uri="{BB962C8B-B14F-4D97-AF65-F5344CB8AC3E}">
        <p14:creationId xmlns:p14="http://schemas.microsoft.com/office/powerpoint/2010/main" val="103005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Dynamic and Static Linking</a:t>
            </a:r>
          </a:p>
          <a:p>
            <a:pPr lvl="1"/>
            <a:endParaRPr lang="en-US" dirty="0"/>
          </a:p>
          <a:p>
            <a:r>
              <a:rPr lang="en-US" dirty="0"/>
              <a:t>(?) Homework 1 Hands on</a:t>
            </a:r>
          </a:p>
          <a:p>
            <a:pPr lvl="1"/>
            <a:endParaRPr lang="en-US" dirty="0"/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follow along demo</a:t>
            </a:r>
          </a:p>
          <a:p>
            <a:r>
              <a:rPr lang="en-US" dirty="0"/>
              <a:t>Configure Tools &amp; Infrastructure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 err="1"/>
              <a:t>CTest</a:t>
            </a:r>
            <a:r>
              <a:rPr lang="en-US" dirty="0"/>
              <a:t>/</a:t>
            </a:r>
            <a:r>
              <a:rPr lang="en-US" dirty="0" err="1"/>
              <a:t>CDash</a:t>
            </a:r>
            <a:r>
              <a:rPr lang="en-US" dirty="0"/>
              <a:t>/</a:t>
            </a:r>
            <a:r>
              <a:rPr lang="en-US" dirty="0" err="1"/>
              <a:t>CPack</a:t>
            </a:r>
            <a:endParaRPr lang="en-US" dirty="0"/>
          </a:p>
          <a:p>
            <a:pPr lvl="1"/>
            <a:r>
              <a:rPr lang="en-US" dirty="0"/>
              <a:t>Make</a:t>
            </a:r>
          </a:p>
          <a:p>
            <a:r>
              <a:rPr lang="en-US" dirty="0"/>
              <a:t>More Hands on/Demo</a:t>
            </a:r>
          </a:p>
          <a:p>
            <a:pPr lvl="1"/>
            <a:r>
              <a:rPr lang="en-US" dirty="0"/>
              <a:t>Make and </a:t>
            </a:r>
            <a:r>
              <a:rPr lang="en-US" dirty="0" err="1"/>
              <a:t>CMake</a:t>
            </a:r>
            <a:r>
              <a:rPr lang="en-US" dirty="0"/>
              <a:t> of LAPACK</a:t>
            </a:r>
          </a:p>
          <a:p>
            <a:pPr lvl="1"/>
            <a:r>
              <a:rPr lang="en-US" dirty="0"/>
              <a:t>Example of </a:t>
            </a:r>
            <a:r>
              <a:rPr lang="en-US" dirty="0" err="1"/>
              <a:t>CDash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Disclaimer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It’s a tool, and its only as good as its user.</a:t>
            </a:r>
          </a:p>
          <a:p>
            <a:r>
              <a:rPr lang="en-US" dirty="0"/>
              <a:t>It does not define a </a:t>
            </a:r>
            <a:r>
              <a:rPr lang="en-US" i="1" dirty="0"/>
              <a:t>development process</a:t>
            </a:r>
          </a:p>
          <a:p>
            <a:r>
              <a:rPr lang="en-US" dirty="0"/>
              <a:t>Up to you to choose an approach that best works for you and your team</a:t>
            </a:r>
          </a:p>
          <a:p>
            <a:r>
              <a:rPr lang="en-US" dirty="0"/>
              <a:t>Identifying and using good software development processes is hard.</a:t>
            </a:r>
          </a:p>
          <a:p>
            <a:pPr lvl="1"/>
            <a:r>
              <a:rPr lang="en-US" dirty="0"/>
              <a:t>That’s why we’ll talk about it in a future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http://xkcd.com/1296/</a:t>
            </a:r>
            <a:endParaRPr lang="en-US" dirty="0"/>
          </a:p>
        </p:txBody>
      </p:sp>
      <p:pic>
        <p:nvPicPr>
          <p:cNvPr id="8" name="Picture 2" descr="Git Commi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22" y="3077547"/>
            <a:ext cx="5017143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about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 released in 2005</a:t>
            </a:r>
          </a:p>
          <a:p>
            <a:pPr lvl="1"/>
            <a:r>
              <a:rPr lang="en-US" dirty="0"/>
              <a:t>original author was Linus Torvalds (the </a:t>
            </a:r>
            <a:r>
              <a:rPr lang="en-US" dirty="0" err="1"/>
              <a:t>linux</a:t>
            </a:r>
            <a:r>
              <a:rPr lang="en-US" dirty="0"/>
              <a:t> guy)</a:t>
            </a:r>
          </a:p>
          <a:p>
            <a:r>
              <a:rPr lang="en-US" dirty="0"/>
              <a:t>Difficult to learn without putting in some time</a:t>
            </a:r>
          </a:p>
          <a:p>
            <a:pPr lvl="1"/>
            <a:r>
              <a:rPr lang="en-US" dirty="0"/>
              <a:t>That’s what the demo is for!</a:t>
            </a:r>
          </a:p>
          <a:p>
            <a:r>
              <a:rPr lang="en-US" dirty="0"/>
              <a:t>It is difficult to learn without understanding the underlying concepts.</a:t>
            </a:r>
          </a:p>
          <a:p>
            <a:r>
              <a:rPr lang="en-US" dirty="0"/>
              <a:t>Teams that use </a:t>
            </a:r>
            <a:r>
              <a:rPr lang="en-US" dirty="0" err="1"/>
              <a:t>git</a:t>
            </a:r>
            <a:r>
              <a:rPr lang="en-US" dirty="0"/>
              <a:t> well often have an expert.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https://xkcd.com/1597/</a:t>
            </a:r>
            <a:endParaRPr lang="en-US" dirty="0"/>
          </a:p>
        </p:txBody>
      </p:sp>
      <p:pic>
        <p:nvPicPr>
          <p:cNvPr id="8" name="Picture 2" descr="Gi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2469" y="2722563"/>
            <a:ext cx="2462650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8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Nomenclature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Repos</a:t>
            </a:r>
            <a:r>
              <a:rPr lang="en-US" dirty="0"/>
              <a:t> – repositories. the full history of the project</a:t>
            </a:r>
          </a:p>
          <a:p>
            <a:r>
              <a:rPr lang="en-US" i="1" dirty="0"/>
              <a:t>Clones</a:t>
            </a:r>
            <a:r>
              <a:rPr lang="en-US" dirty="0"/>
              <a:t>/</a:t>
            </a:r>
            <a:r>
              <a:rPr lang="en-US" i="1" dirty="0"/>
              <a:t>cloning</a:t>
            </a:r>
            <a:r>
              <a:rPr lang="en-US" dirty="0"/>
              <a:t> of repos – making a copy of</a:t>
            </a:r>
          </a:p>
          <a:p>
            <a:r>
              <a:rPr lang="en-US" i="1" dirty="0"/>
              <a:t>Commits</a:t>
            </a:r>
            <a:r>
              <a:rPr lang="en-US" dirty="0"/>
              <a:t>/</a:t>
            </a:r>
            <a:r>
              <a:rPr lang="en-US" i="1" dirty="0"/>
              <a:t>committing</a:t>
            </a:r>
            <a:r>
              <a:rPr lang="en-US" dirty="0"/>
              <a:t> within repos – making code changes</a:t>
            </a:r>
          </a:p>
          <a:p>
            <a:r>
              <a:rPr lang="en-US" i="1" dirty="0"/>
              <a:t>Branches/branching</a:t>
            </a:r>
            <a:r>
              <a:rPr lang="en-US" dirty="0"/>
              <a:t> within repos – isolated development</a:t>
            </a:r>
          </a:p>
          <a:p>
            <a:r>
              <a:rPr lang="en-US" i="1" dirty="0"/>
              <a:t>Remotes</a:t>
            </a:r>
            <a:r>
              <a:rPr lang="en-US" dirty="0"/>
              <a:t> – references to other repos on other machines</a:t>
            </a:r>
          </a:p>
          <a:p>
            <a:r>
              <a:rPr lang="en-US" i="1" dirty="0"/>
              <a:t>Pulls/pulling</a:t>
            </a:r>
            <a:r>
              <a:rPr lang="en-US" dirty="0"/>
              <a:t> – incorporating changes from another repo to your local repo</a:t>
            </a:r>
          </a:p>
          <a:p>
            <a:r>
              <a:rPr lang="en-US" i="1" dirty="0"/>
              <a:t>Pushes/pushing</a:t>
            </a:r>
            <a:r>
              <a:rPr lang="en-US" dirty="0"/>
              <a:t> – publishing changes from your local repo to another repo</a:t>
            </a:r>
          </a:p>
          <a:p>
            <a:r>
              <a:rPr lang="en-US" i="1" dirty="0"/>
              <a:t>Revisions</a:t>
            </a:r>
            <a:r>
              <a:rPr lang="en-US" dirty="0"/>
              <a:t> – also known as commits, can be referred to by a the</a:t>
            </a:r>
            <a:br>
              <a:rPr lang="en-US" dirty="0"/>
            </a:br>
            <a:r>
              <a:rPr lang="en-US" dirty="0"/>
              <a:t>SHA-1 (e.g. 1e95a651f4aeea1aa00173347f254dfb93ae350a)</a:t>
            </a:r>
          </a:p>
          <a:p>
            <a:r>
              <a:rPr lang="en-US" i="1" dirty="0"/>
              <a:t>Workspace</a:t>
            </a:r>
            <a:r>
              <a:rPr lang="en-US" dirty="0"/>
              <a:t> – local state</a:t>
            </a:r>
          </a:p>
          <a:p>
            <a:r>
              <a:rPr lang="en-US" i="1" dirty="0"/>
              <a:t>History</a:t>
            </a:r>
            <a:r>
              <a:rPr lang="en-US" dirty="0"/>
              <a:t> – the graph, specifically a directed-acyclic-graph (DAG)</a:t>
            </a:r>
          </a:p>
        </p:txBody>
      </p:sp>
    </p:spTree>
    <p:extLst>
      <p:ext uri="{BB962C8B-B14F-4D97-AF65-F5344CB8AC3E}">
        <p14:creationId xmlns:p14="http://schemas.microsoft.com/office/powerpoint/2010/main" val="246324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commits</a:t>
            </a:r>
          </a:p>
        </p:txBody>
      </p:sp>
      <p:sp>
        <p:nvSpPr>
          <p:cNvPr id="4" name="Oval 3"/>
          <p:cNvSpPr/>
          <p:nvPr/>
        </p:nvSpPr>
        <p:spPr>
          <a:xfrm>
            <a:off x="1468660" y="255533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" name="Oval 4"/>
          <p:cNvSpPr/>
          <p:nvPr/>
        </p:nvSpPr>
        <p:spPr>
          <a:xfrm>
            <a:off x="3210710" y="255533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6" name="Oval 5"/>
          <p:cNvSpPr/>
          <p:nvPr/>
        </p:nvSpPr>
        <p:spPr>
          <a:xfrm>
            <a:off x="4952760" y="255533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 flipV="1">
            <a:off x="2108740" y="2875375"/>
            <a:ext cx="1101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3850790" y="2875374"/>
            <a:ext cx="1101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9805" y="3796898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6694810" y="2555334"/>
            <a:ext cx="640080" cy="64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1468660" y="501573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16" name="Oval 15"/>
          <p:cNvSpPr/>
          <p:nvPr/>
        </p:nvSpPr>
        <p:spPr>
          <a:xfrm>
            <a:off x="3210710" y="5015729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17" name="Oval 16"/>
          <p:cNvSpPr/>
          <p:nvPr/>
        </p:nvSpPr>
        <p:spPr>
          <a:xfrm>
            <a:off x="4952760" y="501572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 flipV="1">
            <a:off x="2108740" y="5335769"/>
            <a:ext cx="1101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 flipV="1">
            <a:off x="3850790" y="5335768"/>
            <a:ext cx="1101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34890" y="2704727"/>
            <a:ext cx="23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unsaved changes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92840" y="5335767"/>
            <a:ext cx="1101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94810" y="501572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sp>
        <p:nvSpPr>
          <p:cNvPr id="26" name="Curved Right Arrow 25"/>
          <p:cNvSpPr/>
          <p:nvPr/>
        </p:nvSpPr>
        <p:spPr>
          <a:xfrm flipH="1">
            <a:off x="10199682" y="2759734"/>
            <a:ext cx="1209822" cy="2897860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branches (1) – creating a branch</a:t>
            </a:r>
          </a:p>
        </p:txBody>
      </p:sp>
      <p:sp>
        <p:nvSpPr>
          <p:cNvPr id="4" name="Oval 3"/>
          <p:cNvSpPr/>
          <p:nvPr/>
        </p:nvSpPr>
        <p:spPr>
          <a:xfrm>
            <a:off x="668130" y="274378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" name="Oval 4"/>
          <p:cNvSpPr/>
          <p:nvPr/>
        </p:nvSpPr>
        <p:spPr>
          <a:xfrm>
            <a:off x="1819338" y="274378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6" name="Oval 5"/>
          <p:cNvSpPr/>
          <p:nvPr/>
        </p:nvSpPr>
        <p:spPr>
          <a:xfrm>
            <a:off x="2928341" y="274378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 flipV="1">
            <a:off x="1308210" y="3063823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2459418" y="3063822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84015" y="2191947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10" name="Oval 9"/>
          <p:cNvSpPr/>
          <p:nvPr/>
        </p:nvSpPr>
        <p:spPr>
          <a:xfrm>
            <a:off x="7644350" y="2762550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11" name="Oval 10"/>
          <p:cNvSpPr/>
          <p:nvPr/>
        </p:nvSpPr>
        <p:spPr>
          <a:xfrm>
            <a:off x="8795558" y="2762549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12" name="Oval 11"/>
          <p:cNvSpPr/>
          <p:nvPr/>
        </p:nvSpPr>
        <p:spPr>
          <a:xfrm>
            <a:off x="9904561" y="2762548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 flipV="1">
            <a:off x="8284430" y="3063248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 flipV="1">
            <a:off x="9435638" y="3063247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460235" y="2210714"/>
            <a:ext cx="1005840" cy="518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  <a:p>
            <a:pPr algn="ctr"/>
            <a:r>
              <a:rPr lang="en-US" dirty="0"/>
              <a:t>b1</a:t>
            </a:r>
          </a:p>
        </p:txBody>
      </p:sp>
      <p:sp>
        <p:nvSpPr>
          <p:cNvPr id="78" name="Curved Right Arrow 77"/>
          <p:cNvSpPr/>
          <p:nvPr/>
        </p:nvSpPr>
        <p:spPr>
          <a:xfrm rot="16200000">
            <a:off x="5402713" y="1394381"/>
            <a:ext cx="633227" cy="4617112"/>
          </a:xfrm>
          <a:prstGeom prst="curvedRightArrow">
            <a:avLst>
              <a:gd name="adj1" fmla="val 32080"/>
              <a:gd name="adj2" fmla="val 70838"/>
              <a:gd name="adj3" fmla="val 33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81613" y="286310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b1</a:t>
            </a:r>
          </a:p>
        </p:txBody>
      </p:sp>
      <p:sp>
        <p:nvSpPr>
          <p:cNvPr id="80" name="Oval 79"/>
          <p:cNvSpPr/>
          <p:nvPr/>
        </p:nvSpPr>
        <p:spPr>
          <a:xfrm>
            <a:off x="668130" y="4724752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81" name="Oval 80"/>
          <p:cNvSpPr/>
          <p:nvPr/>
        </p:nvSpPr>
        <p:spPr>
          <a:xfrm>
            <a:off x="1819338" y="4724752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82" name="Oval 81"/>
          <p:cNvSpPr/>
          <p:nvPr/>
        </p:nvSpPr>
        <p:spPr>
          <a:xfrm>
            <a:off x="2928341" y="4724752"/>
            <a:ext cx="640080" cy="601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83" name="Straight Arrow Connector 82"/>
          <p:cNvCxnSpPr>
            <a:stCxn id="80" idx="6"/>
            <a:endCxn id="81" idx="2"/>
          </p:cNvCxnSpPr>
          <p:nvPr/>
        </p:nvCxnSpPr>
        <p:spPr>
          <a:xfrm>
            <a:off x="1308210" y="5025451"/>
            <a:ext cx="511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6"/>
            <a:endCxn id="82" idx="2"/>
          </p:cNvCxnSpPr>
          <p:nvPr/>
        </p:nvCxnSpPr>
        <p:spPr>
          <a:xfrm>
            <a:off x="2459418" y="5025451"/>
            <a:ext cx="468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484015" y="4172914"/>
            <a:ext cx="1005840" cy="518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  <a:p>
            <a:pPr algn="ctr"/>
            <a:r>
              <a:rPr lang="en-US" dirty="0"/>
              <a:t>b1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458580" y="4090474"/>
            <a:ext cx="112476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801379" y="468607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90" name="Oval 89"/>
          <p:cNvSpPr/>
          <p:nvPr/>
        </p:nvSpPr>
        <p:spPr>
          <a:xfrm>
            <a:off x="7952587" y="468607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91" name="Oval 90"/>
          <p:cNvSpPr/>
          <p:nvPr/>
        </p:nvSpPr>
        <p:spPr>
          <a:xfrm>
            <a:off x="9061590" y="468607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92" name="Straight Arrow Connector 91"/>
          <p:cNvCxnSpPr>
            <a:stCxn id="89" idx="6"/>
            <a:endCxn id="90" idx="2"/>
          </p:cNvCxnSpPr>
          <p:nvPr/>
        </p:nvCxnSpPr>
        <p:spPr>
          <a:xfrm>
            <a:off x="7441459" y="5006110"/>
            <a:ext cx="511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6"/>
            <a:endCxn id="91" idx="2"/>
          </p:cNvCxnSpPr>
          <p:nvPr/>
        </p:nvCxnSpPr>
        <p:spPr>
          <a:xfrm>
            <a:off x="8592667" y="5006110"/>
            <a:ext cx="468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0622866" y="4134232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95" name="Oval 94"/>
          <p:cNvSpPr/>
          <p:nvPr/>
        </p:nvSpPr>
        <p:spPr>
          <a:xfrm>
            <a:off x="10154179" y="468607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9693463" y="5006106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578343" y="4134230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98704" y="4749631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  <p:sp>
        <p:nvSpPr>
          <p:cNvPr id="99" name="Curved Right Arrow 98"/>
          <p:cNvSpPr/>
          <p:nvPr/>
        </p:nvSpPr>
        <p:spPr>
          <a:xfrm rot="16200000">
            <a:off x="4822677" y="3762638"/>
            <a:ext cx="759664" cy="4092032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" idx="2"/>
            <a:endCxn id="6" idx="6"/>
          </p:cNvCxnSpPr>
          <p:nvPr/>
        </p:nvCxnSpPr>
        <p:spPr>
          <a:xfrm flipH="1">
            <a:off x="3568421" y="2743782"/>
            <a:ext cx="418514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2"/>
            <a:endCxn id="12" idx="6"/>
          </p:cNvCxnSpPr>
          <p:nvPr/>
        </p:nvCxnSpPr>
        <p:spPr>
          <a:xfrm flipH="1">
            <a:off x="10544641" y="2729200"/>
            <a:ext cx="418514" cy="33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5" idx="2"/>
            <a:endCxn id="82" idx="6"/>
          </p:cNvCxnSpPr>
          <p:nvPr/>
        </p:nvCxnSpPr>
        <p:spPr>
          <a:xfrm flipH="1">
            <a:off x="3568421" y="4691400"/>
            <a:ext cx="418514" cy="33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2"/>
            <a:endCxn id="95" idx="6"/>
          </p:cNvCxnSpPr>
          <p:nvPr/>
        </p:nvCxnSpPr>
        <p:spPr>
          <a:xfrm flipH="1">
            <a:off x="10794259" y="4686067"/>
            <a:ext cx="331527" cy="32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1"/>
            <a:endCxn id="91" idx="0"/>
          </p:cNvCxnSpPr>
          <p:nvPr/>
        </p:nvCxnSpPr>
        <p:spPr>
          <a:xfrm flipH="1">
            <a:off x="9381630" y="4410148"/>
            <a:ext cx="196713" cy="27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78" grpId="0" animBg="1"/>
      <p:bldP spid="89" grpId="0" animBg="1"/>
      <p:bldP spid="90" grpId="0" animBg="1"/>
      <p:bldP spid="91" grpId="0" animBg="1"/>
      <p:bldP spid="94" grpId="0" animBg="1"/>
      <p:bldP spid="95" grpId="0" animBg="1"/>
      <p:bldP spid="97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branches (2) – working on a branch</a:t>
            </a:r>
          </a:p>
        </p:txBody>
      </p:sp>
      <p:sp>
        <p:nvSpPr>
          <p:cNvPr id="26" name="Oval 25"/>
          <p:cNvSpPr/>
          <p:nvPr/>
        </p:nvSpPr>
        <p:spPr>
          <a:xfrm>
            <a:off x="513290" y="273069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27" name="Oval 26"/>
          <p:cNvSpPr/>
          <p:nvPr/>
        </p:nvSpPr>
        <p:spPr>
          <a:xfrm>
            <a:off x="1578773" y="273069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28" name="Oval 27"/>
          <p:cNvSpPr/>
          <p:nvPr/>
        </p:nvSpPr>
        <p:spPr>
          <a:xfrm>
            <a:off x="2640151" y="273069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29" name="Straight Arrow Connector 28"/>
          <p:cNvCxnSpPr>
            <a:stCxn id="26" idx="6"/>
            <a:endCxn id="27" idx="2"/>
          </p:cNvCxnSpPr>
          <p:nvPr/>
        </p:nvCxnSpPr>
        <p:spPr>
          <a:xfrm flipV="1">
            <a:off x="1153370" y="3050734"/>
            <a:ext cx="425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 flipV="1">
            <a:off x="2218853" y="3050733"/>
            <a:ext cx="421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306202" y="2178857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32" name="Oval 31"/>
          <p:cNvSpPr/>
          <p:nvPr/>
        </p:nvSpPr>
        <p:spPr>
          <a:xfrm>
            <a:off x="3732740" y="273069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33" name="Straight Arrow Connector 32"/>
          <p:cNvCxnSpPr>
            <a:stCxn id="28" idx="6"/>
            <a:endCxn id="32" idx="2"/>
          </p:cNvCxnSpPr>
          <p:nvPr/>
        </p:nvCxnSpPr>
        <p:spPr>
          <a:xfrm flipV="1">
            <a:off x="3280231" y="3050731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195004" y="2178855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56" name="Oval 55"/>
          <p:cNvSpPr/>
          <p:nvPr/>
        </p:nvSpPr>
        <p:spPr>
          <a:xfrm>
            <a:off x="6944338" y="273069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7" name="Oval 56"/>
          <p:cNvSpPr/>
          <p:nvPr/>
        </p:nvSpPr>
        <p:spPr>
          <a:xfrm>
            <a:off x="8009821" y="273069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58" name="Oval 57"/>
          <p:cNvSpPr/>
          <p:nvPr/>
        </p:nvSpPr>
        <p:spPr>
          <a:xfrm>
            <a:off x="9118824" y="273069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59" name="Straight Arrow Connector 58"/>
          <p:cNvCxnSpPr>
            <a:stCxn id="56" idx="6"/>
            <a:endCxn id="57" idx="2"/>
          </p:cNvCxnSpPr>
          <p:nvPr/>
        </p:nvCxnSpPr>
        <p:spPr>
          <a:xfrm flipV="1">
            <a:off x="7584418" y="3050734"/>
            <a:ext cx="425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58" idx="2"/>
          </p:cNvCxnSpPr>
          <p:nvPr/>
        </p:nvCxnSpPr>
        <p:spPr>
          <a:xfrm flipV="1">
            <a:off x="8649901" y="3050733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670575" y="2178857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2" name="Oval 61"/>
          <p:cNvSpPr/>
          <p:nvPr/>
        </p:nvSpPr>
        <p:spPr>
          <a:xfrm>
            <a:off x="10211413" y="273069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63" name="Straight Arrow Connector 62"/>
          <p:cNvCxnSpPr>
            <a:stCxn id="58" idx="6"/>
            <a:endCxn id="62" idx="2"/>
          </p:cNvCxnSpPr>
          <p:nvPr/>
        </p:nvCxnSpPr>
        <p:spPr>
          <a:xfrm flipV="1">
            <a:off x="9758904" y="3050731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9626052" y="2178855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*b1</a:t>
            </a:r>
          </a:p>
        </p:txBody>
      </p:sp>
      <p:sp>
        <p:nvSpPr>
          <p:cNvPr id="65" name="Oval 64"/>
          <p:cNvSpPr/>
          <p:nvPr/>
        </p:nvSpPr>
        <p:spPr>
          <a:xfrm>
            <a:off x="6312318" y="47435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66" name="Oval 65"/>
          <p:cNvSpPr/>
          <p:nvPr/>
        </p:nvSpPr>
        <p:spPr>
          <a:xfrm>
            <a:off x="7463526" y="474350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67" name="Oval 66"/>
          <p:cNvSpPr/>
          <p:nvPr/>
        </p:nvSpPr>
        <p:spPr>
          <a:xfrm>
            <a:off x="8572529" y="474350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68" name="Straight Arrow Connector 67"/>
          <p:cNvCxnSpPr>
            <a:stCxn id="65" idx="6"/>
            <a:endCxn id="66" idx="2"/>
          </p:cNvCxnSpPr>
          <p:nvPr/>
        </p:nvCxnSpPr>
        <p:spPr>
          <a:xfrm flipV="1">
            <a:off x="6952398" y="5063541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6"/>
            <a:endCxn id="67" idx="2"/>
          </p:cNvCxnSpPr>
          <p:nvPr/>
        </p:nvCxnSpPr>
        <p:spPr>
          <a:xfrm flipV="1">
            <a:off x="8103606" y="5063540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133805" y="4191664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1" name="Oval 70"/>
          <p:cNvSpPr/>
          <p:nvPr/>
        </p:nvSpPr>
        <p:spPr>
          <a:xfrm>
            <a:off x="9665118" y="474349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9204402" y="5063538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0757707" y="5126965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*b1</a:t>
            </a:r>
          </a:p>
        </p:txBody>
      </p:sp>
      <p:cxnSp>
        <p:nvCxnSpPr>
          <p:cNvPr id="75" name="Straight Connector 74"/>
          <p:cNvCxnSpPr>
            <a:stCxn id="67" idx="5"/>
          </p:cNvCxnSpPr>
          <p:nvPr/>
        </p:nvCxnSpPr>
        <p:spPr>
          <a:xfrm>
            <a:off x="9118871" y="5289842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632240" y="5926536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0101163" y="5608189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80465" y="28699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b1</a:t>
            </a:r>
          </a:p>
        </p:txBody>
      </p:sp>
      <p:sp>
        <p:nvSpPr>
          <p:cNvPr id="48" name="Curved Right Arrow 47"/>
          <p:cNvSpPr/>
          <p:nvPr/>
        </p:nvSpPr>
        <p:spPr>
          <a:xfrm rot="16200000">
            <a:off x="5432855" y="2084303"/>
            <a:ext cx="574679" cy="3304312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168949" y="4153045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124426" y="4153043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*b1</a:t>
            </a:r>
          </a:p>
        </p:txBody>
      </p:sp>
      <p:sp>
        <p:nvSpPr>
          <p:cNvPr id="91" name="Curved Right Arrow 90"/>
          <p:cNvSpPr/>
          <p:nvPr/>
        </p:nvSpPr>
        <p:spPr>
          <a:xfrm rot="16200000">
            <a:off x="5094354" y="4351089"/>
            <a:ext cx="607331" cy="280566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55029" y="498065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8580" y="4090474"/>
            <a:ext cx="112476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13290" y="474350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3" name="Oval 52"/>
          <p:cNvSpPr/>
          <p:nvPr/>
        </p:nvSpPr>
        <p:spPr>
          <a:xfrm>
            <a:off x="1578773" y="474350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54" name="Oval 53"/>
          <p:cNvSpPr/>
          <p:nvPr/>
        </p:nvSpPr>
        <p:spPr>
          <a:xfrm>
            <a:off x="2640151" y="474350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55" name="Straight Arrow Connector 54"/>
          <p:cNvCxnSpPr>
            <a:stCxn id="52" idx="6"/>
            <a:endCxn id="53" idx="2"/>
          </p:cNvCxnSpPr>
          <p:nvPr/>
        </p:nvCxnSpPr>
        <p:spPr>
          <a:xfrm flipV="1">
            <a:off x="1153370" y="5063545"/>
            <a:ext cx="425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6"/>
            <a:endCxn id="54" idx="2"/>
          </p:cNvCxnSpPr>
          <p:nvPr/>
        </p:nvCxnSpPr>
        <p:spPr>
          <a:xfrm flipV="1">
            <a:off x="2218853" y="5063544"/>
            <a:ext cx="421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732740" y="47435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79" name="Straight Arrow Connector 78"/>
          <p:cNvCxnSpPr>
            <a:stCxn id="54" idx="6"/>
            <a:endCxn id="78" idx="2"/>
          </p:cNvCxnSpPr>
          <p:nvPr/>
        </p:nvCxnSpPr>
        <p:spPr>
          <a:xfrm flipV="1">
            <a:off x="3280231" y="5063542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3" grpId="0" animBg="1"/>
      <p:bldP spid="77" grpId="0" animBg="1"/>
      <p:bldP spid="48" grpId="0" animBg="1"/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merge</a:t>
            </a:r>
          </a:p>
        </p:txBody>
      </p:sp>
      <p:sp>
        <p:nvSpPr>
          <p:cNvPr id="4" name="Oval 3"/>
          <p:cNvSpPr/>
          <p:nvPr/>
        </p:nvSpPr>
        <p:spPr>
          <a:xfrm>
            <a:off x="1425856" y="241151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" name="Oval 4"/>
          <p:cNvSpPr/>
          <p:nvPr/>
        </p:nvSpPr>
        <p:spPr>
          <a:xfrm>
            <a:off x="2577064" y="2411509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6" name="Oval 5"/>
          <p:cNvSpPr/>
          <p:nvPr/>
        </p:nvSpPr>
        <p:spPr>
          <a:xfrm>
            <a:off x="3686067" y="241150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 flipV="1">
            <a:off x="2065936" y="2731549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3217144" y="2731548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247343" y="1859672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10" name="Oval 9"/>
          <p:cNvSpPr/>
          <p:nvPr/>
        </p:nvSpPr>
        <p:spPr>
          <a:xfrm>
            <a:off x="4778656" y="241150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17940" y="2731546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71245" y="2794973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3" name="Straight Connector 12"/>
          <p:cNvCxnSpPr>
            <a:stCxn id="6" idx="5"/>
          </p:cNvCxnSpPr>
          <p:nvPr/>
        </p:nvCxnSpPr>
        <p:spPr>
          <a:xfrm>
            <a:off x="4232409" y="2957850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45778" y="3594544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4701" y="327619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82135" y="3110121"/>
            <a:ext cx="8562597" cy="3128395"/>
            <a:chOff x="2982135" y="3110121"/>
            <a:chExt cx="8562597" cy="3128395"/>
          </a:xfrm>
        </p:grpSpPr>
        <p:sp>
          <p:nvSpPr>
            <p:cNvPr id="16" name="Oval 15"/>
            <p:cNvSpPr/>
            <p:nvPr/>
          </p:nvSpPr>
          <p:spPr>
            <a:xfrm>
              <a:off x="4834817" y="4238072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986025" y="4238071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095028" y="4238070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19" name="Straight Arrow Connector 18"/>
            <p:cNvCxnSpPr>
              <a:stCxn id="16" idx="6"/>
              <a:endCxn id="17" idx="2"/>
            </p:cNvCxnSpPr>
            <p:nvPr/>
          </p:nvCxnSpPr>
          <p:spPr>
            <a:xfrm flipV="1">
              <a:off x="5474897" y="4558111"/>
              <a:ext cx="5111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6"/>
              <a:endCxn id="18" idx="2"/>
            </p:cNvCxnSpPr>
            <p:nvPr/>
          </p:nvCxnSpPr>
          <p:spPr>
            <a:xfrm flipV="1">
              <a:off x="6626105" y="4558110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0538892" y="4878152"/>
              <a:ext cx="100584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*master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8187617" y="423806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6901" y="4558108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9263742" y="5686681"/>
              <a:ext cx="634455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25" name="Straight Connector 24"/>
            <p:cNvCxnSpPr>
              <a:stCxn id="18" idx="5"/>
            </p:cNvCxnSpPr>
            <p:nvPr/>
          </p:nvCxnSpPr>
          <p:spPr>
            <a:xfrm>
              <a:off x="7641370" y="4784412"/>
              <a:ext cx="513369" cy="636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154739" y="5421106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623662" y="510275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0001172" y="423806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c6</a:t>
              </a:r>
            </a:p>
          </p:txBody>
        </p:sp>
        <p:cxnSp>
          <p:nvCxnSpPr>
            <p:cNvPr id="31" name="Straight Arrow Connector 30"/>
            <p:cNvCxnSpPr>
              <a:stCxn id="22" idx="6"/>
              <a:endCxn id="28" idx="2"/>
            </p:cNvCxnSpPr>
            <p:nvPr/>
          </p:nvCxnSpPr>
          <p:spPr>
            <a:xfrm>
              <a:off x="8827697" y="4558108"/>
              <a:ext cx="1173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7" idx="6"/>
              <a:endCxn id="28" idx="4"/>
            </p:cNvCxnSpPr>
            <p:nvPr/>
          </p:nvCxnSpPr>
          <p:spPr>
            <a:xfrm flipV="1">
              <a:off x="9263742" y="4878148"/>
              <a:ext cx="1057470" cy="54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rved Right Arrow 46"/>
            <p:cNvSpPr/>
            <p:nvPr/>
          </p:nvSpPr>
          <p:spPr>
            <a:xfrm rot="18900000">
              <a:off x="2982135" y="3110121"/>
              <a:ext cx="1125416" cy="2943406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61559" y="479291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merge b1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686067" y="4090474"/>
            <a:ext cx="800110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fetch</a:t>
            </a:r>
          </a:p>
        </p:txBody>
      </p:sp>
      <p:sp>
        <p:nvSpPr>
          <p:cNvPr id="4" name="Oval 3"/>
          <p:cNvSpPr/>
          <p:nvPr/>
        </p:nvSpPr>
        <p:spPr>
          <a:xfrm>
            <a:off x="902692" y="226830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" name="Oval 4"/>
          <p:cNvSpPr/>
          <p:nvPr/>
        </p:nvSpPr>
        <p:spPr>
          <a:xfrm>
            <a:off x="2053900" y="226830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6" name="Oval 5"/>
          <p:cNvSpPr/>
          <p:nvPr/>
        </p:nvSpPr>
        <p:spPr>
          <a:xfrm>
            <a:off x="3162903" y="22683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 flipV="1">
            <a:off x="1542772" y="2588343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2693980" y="2588342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33529" y="1708786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10" name="Oval 9"/>
          <p:cNvSpPr/>
          <p:nvPr/>
        </p:nvSpPr>
        <p:spPr>
          <a:xfrm>
            <a:off x="4255492" y="226830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94776" y="2588340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94094" y="3657173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3" name="Straight Connector 12"/>
          <p:cNvCxnSpPr>
            <a:stCxn id="6" idx="5"/>
          </p:cNvCxnSpPr>
          <p:nvPr/>
        </p:nvCxnSpPr>
        <p:spPr>
          <a:xfrm>
            <a:off x="3709245" y="2814644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2"/>
          </p:cNvCxnSpPr>
          <p:nvPr/>
        </p:nvCxnSpPr>
        <p:spPr>
          <a:xfrm>
            <a:off x="4222614" y="3451338"/>
            <a:ext cx="468923" cy="1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91537" y="313299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16" name="Oval 15"/>
          <p:cNvSpPr/>
          <p:nvPr/>
        </p:nvSpPr>
        <p:spPr>
          <a:xfrm>
            <a:off x="5493449" y="226062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c6</a:t>
            </a:r>
          </a:p>
        </p:txBody>
      </p:sp>
      <p:cxnSp>
        <p:nvCxnSpPr>
          <p:cNvPr id="17" name="Straight Arrow Connector 16"/>
          <p:cNvCxnSpPr>
            <a:stCxn id="10" idx="6"/>
            <a:endCxn id="16" idx="2"/>
          </p:cNvCxnSpPr>
          <p:nvPr/>
        </p:nvCxnSpPr>
        <p:spPr>
          <a:xfrm flipV="1">
            <a:off x="4895572" y="2580661"/>
            <a:ext cx="597877" cy="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6"/>
            <a:endCxn id="16" idx="4"/>
          </p:cNvCxnSpPr>
          <p:nvPr/>
        </p:nvCxnSpPr>
        <p:spPr>
          <a:xfrm flipV="1">
            <a:off x="5331617" y="2900701"/>
            <a:ext cx="481872" cy="55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51871" y="2704473"/>
            <a:ext cx="9226906" cy="3753044"/>
            <a:chOff x="2451871" y="2704473"/>
            <a:chExt cx="9226906" cy="3753044"/>
          </a:xfrm>
        </p:grpSpPr>
        <p:sp>
          <p:nvSpPr>
            <p:cNvPr id="27" name="Oval 26"/>
            <p:cNvSpPr/>
            <p:nvPr/>
          </p:nvSpPr>
          <p:spPr>
            <a:xfrm>
              <a:off x="4449172" y="448098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600380" y="4480983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709383" y="4480982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30" name="Straight Arrow Connector 29"/>
            <p:cNvCxnSpPr>
              <a:stCxn id="27" idx="6"/>
              <a:endCxn id="28" idx="2"/>
            </p:cNvCxnSpPr>
            <p:nvPr/>
          </p:nvCxnSpPr>
          <p:spPr>
            <a:xfrm flipV="1">
              <a:off x="5089252" y="4801023"/>
              <a:ext cx="5111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6"/>
              <a:endCxn id="29" idx="2"/>
            </p:cNvCxnSpPr>
            <p:nvPr/>
          </p:nvCxnSpPr>
          <p:spPr>
            <a:xfrm flipV="1">
              <a:off x="6240460" y="4801022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9617220" y="5069753"/>
              <a:ext cx="100584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*master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801972" y="4480980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c4</a:t>
              </a:r>
            </a:p>
          </p:txBody>
        </p:sp>
        <p:cxnSp>
          <p:nvCxnSpPr>
            <p:cNvPr id="34" name="Straight Arrow Connector 33"/>
            <p:cNvCxnSpPr>
              <a:stCxn id="29" idx="6"/>
              <a:endCxn id="33" idx="2"/>
            </p:cNvCxnSpPr>
            <p:nvPr/>
          </p:nvCxnSpPr>
          <p:spPr>
            <a:xfrm flipV="1">
              <a:off x="7349463" y="4801020"/>
              <a:ext cx="45250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8880999" y="5753956"/>
              <a:ext cx="634455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7255725" y="5027324"/>
              <a:ext cx="513369" cy="636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769094" y="5664018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8238017" y="5345671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9039929" y="4480980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c6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8442052" y="4801020"/>
              <a:ext cx="5978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6"/>
              <a:endCxn id="39" idx="4"/>
            </p:cNvCxnSpPr>
            <p:nvPr/>
          </p:nvCxnSpPr>
          <p:spPr>
            <a:xfrm flipV="1">
              <a:off x="8878097" y="5121060"/>
              <a:ext cx="481872" cy="54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8237927" y="3624284"/>
              <a:ext cx="640080" cy="64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c7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9456088" y="3624284"/>
              <a:ext cx="640080" cy="64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c8</a:t>
              </a:r>
            </a:p>
          </p:txBody>
        </p:sp>
        <p:cxnSp>
          <p:nvCxnSpPr>
            <p:cNvPr id="56" name="Straight Arrow Connector 55"/>
            <p:cNvCxnSpPr>
              <a:stCxn id="53" idx="6"/>
              <a:endCxn id="55" idx="2"/>
            </p:cNvCxnSpPr>
            <p:nvPr/>
          </p:nvCxnSpPr>
          <p:spPr>
            <a:xfrm>
              <a:off x="8878007" y="3944324"/>
              <a:ext cx="5780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096168" y="3166773"/>
              <a:ext cx="1582609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origin/master</a:t>
              </a:r>
            </a:p>
          </p:txBody>
        </p:sp>
        <p:cxnSp>
          <p:nvCxnSpPr>
            <p:cNvPr id="59" name="Straight Connector 58"/>
            <p:cNvCxnSpPr>
              <a:stCxn id="29" idx="7"/>
            </p:cNvCxnSpPr>
            <p:nvPr/>
          </p:nvCxnSpPr>
          <p:spPr>
            <a:xfrm flipV="1">
              <a:off x="7255725" y="3939717"/>
              <a:ext cx="523406" cy="635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779131" y="3938021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rved Right Arrow 70"/>
            <p:cNvSpPr/>
            <p:nvPr/>
          </p:nvSpPr>
          <p:spPr>
            <a:xfrm rot="18900000">
              <a:off x="2451871" y="2704473"/>
              <a:ext cx="1125416" cy="3753044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33169" y="481390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fetch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693980" y="4376224"/>
            <a:ext cx="41068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800850" y="1895475"/>
            <a:ext cx="2077157" cy="24807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fetch (merge w/ remote)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2225" y="5870364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merge origin master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6639" y="3284582"/>
            <a:ext cx="9111847" cy="3125703"/>
            <a:chOff x="2556639" y="3284582"/>
            <a:chExt cx="9111847" cy="3125703"/>
          </a:xfrm>
        </p:grpSpPr>
        <p:sp>
          <p:nvSpPr>
            <p:cNvPr id="71" name="Curved Right Arrow 70"/>
            <p:cNvSpPr/>
            <p:nvPr/>
          </p:nvSpPr>
          <p:spPr>
            <a:xfrm rot="19403247">
              <a:off x="2556639" y="3717705"/>
              <a:ext cx="1117931" cy="2692580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671993" y="524287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5823201" y="5242877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6932204" y="4899976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47" name="Straight Arrow Connector 46"/>
            <p:cNvCxnSpPr>
              <a:stCxn id="44" idx="6"/>
              <a:endCxn id="45" idx="2"/>
            </p:cNvCxnSpPr>
            <p:nvPr/>
          </p:nvCxnSpPr>
          <p:spPr>
            <a:xfrm flipV="1">
              <a:off x="5312073" y="5562917"/>
              <a:ext cx="5111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>
            <a:xfrm flipV="1">
              <a:off x="6463281" y="5220016"/>
              <a:ext cx="468923" cy="342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0662646" y="5594446"/>
              <a:ext cx="100584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*master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024793" y="489997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c4</a:t>
              </a:r>
            </a:p>
          </p:txBody>
        </p:sp>
        <p:cxnSp>
          <p:nvCxnSpPr>
            <p:cNvPr id="51" name="Straight Arrow Connector 50"/>
            <p:cNvCxnSpPr>
              <a:stCxn id="46" idx="6"/>
              <a:endCxn id="50" idx="2"/>
            </p:cNvCxnSpPr>
            <p:nvPr/>
          </p:nvCxnSpPr>
          <p:spPr>
            <a:xfrm flipV="1">
              <a:off x="7572284" y="5220014"/>
              <a:ext cx="45250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9332257" y="5794501"/>
              <a:ext cx="570574" cy="49627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54" name="Straight Connector 53"/>
            <p:cNvCxnSpPr>
              <a:stCxn id="46" idx="5"/>
            </p:cNvCxnSpPr>
            <p:nvPr/>
          </p:nvCxnSpPr>
          <p:spPr>
            <a:xfrm>
              <a:off x="7478546" y="5446318"/>
              <a:ext cx="513369" cy="636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991915" y="6083012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460838" y="5764665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9262750" y="489997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c6</a:t>
              </a:r>
            </a:p>
          </p:txBody>
        </p:sp>
        <p:cxnSp>
          <p:nvCxnSpPr>
            <p:cNvPr id="62" name="Straight Arrow Connector 61"/>
            <p:cNvCxnSpPr>
              <a:stCxn id="50" idx="6"/>
              <a:endCxn id="61" idx="2"/>
            </p:cNvCxnSpPr>
            <p:nvPr/>
          </p:nvCxnSpPr>
          <p:spPr>
            <a:xfrm>
              <a:off x="8664873" y="5220014"/>
              <a:ext cx="5978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6"/>
              <a:endCxn id="61" idx="4"/>
            </p:cNvCxnSpPr>
            <p:nvPr/>
          </p:nvCxnSpPr>
          <p:spPr>
            <a:xfrm flipV="1">
              <a:off x="9100918" y="5540054"/>
              <a:ext cx="481872" cy="54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8460748" y="4043278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c7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678909" y="4043278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c8</a:t>
              </a:r>
            </a:p>
          </p:txBody>
        </p:sp>
        <p:cxnSp>
          <p:nvCxnSpPr>
            <p:cNvPr id="67" name="Straight Arrow Connector 66"/>
            <p:cNvCxnSpPr>
              <a:stCxn id="65" idx="6"/>
              <a:endCxn id="66" idx="2"/>
            </p:cNvCxnSpPr>
            <p:nvPr/>
          </p:nvCxnSpPr>
          <p:spPr>
            <a:xfrm>
              <a:off x="9100828" y="4363318"/>
              <a:ext cx="5780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951875" y="3284582"/>
              <a:ext cx="1582609" cy="7043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origin/master</a:t>
              </a:r>
            </a:p>
          </p:txBody>
        </p:sp>
        <p:cxnSp>
          <p:nvCxnSpPr>
            <p:cNvPr id="69" name="Straight Connector 68"/>
            <p:cNvCxnSpPr>
              <a:stCxn id="46" idx="7"/>
            </p:cNvCxnSpPr>
            <p:nvPr/>
          </p:nvCxnSpPr>
          <p:spPr>
            <a:xfrm flipV="1">
              <a:off x="7478546" y="4358711"/>
              <a:ext cx="523406" cy="63500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8001952" y="4357015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0591315" y="489997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c9</a:t>
              </a:r>
            </a:p>
          </p:txBody>
        </p:sp>
        <p:cxnSp>
          <p:nvCxnSpPr>
            <p:cNvPr id="74" name="Straight Arrow Connector 73"/>
            <p:cNvCxnSpPr>
              <a:stCxn id="61" idx="6"/>
              <a:endCxn id="73" idx="2"/>
            </p:cNvCxnSpPr>
            <p:nvPr/>
          </p:nvCxnSpPr>
          <p:spPr>
            <a:xfrm>
              <a:off x="9902830" y="5220014"/>
              <a:ext cx="688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5"/>
              <a:endCxn id="73" idx="1"/>
            </p:cNvCxnSpPr>
            <p:nvPr/>
          </p:nvCxnSpPr>
          <p:spPr>
            <a:xfrm>
              <a:off x="10225251" y="4589620"/>
              <a:ext cx="459802" cy="40409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501901" y="303404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77" name="Oval 76"/>
          <p:cNvSpPr/>
          <p:nvPr/>
        </p:nvSpPr>
        <p:spPr>
          <a:xfrm>
            <a:off x="1653109" y="303404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78" name="Oval 77"/>
          <p:cNvSpPr/>
          <p:nvPr/>
        </p:nvSpPr>
        <p:spPr>
          <a:xfrm>
            <a:off x="2762112" y="30340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79" name="Straight Arrow Connector 78"/>
          <p:cNvCxnSpPr>
            <a:stCxn id="76" idx="6"/>
            <a:endCxn id="77" idx="2"/>
          </p:cNvCxnSpPr>
          <p:nvPr/>
        </p:nvCxnSpPr>
        <p:spPr>
          <a:xfrm flipV="1">
            <a:off x="1141981" y="3354084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8" idx="2"/>
          </p:cNvCxnSpPr>
          <p:nvPr/>
        </p:nvCxnSpPr>
        <p:spPr>
          <a:xfrm flipV="1">
            <a:off x="2293189" y="3354083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669949" y="3622814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82" name="Oval 81"/>
          <p:cNvSpPr/>
          <p:nvPr/>
        </p:nvSpPr>
        <p:spPr>
          <a:xfrm>
            <a:off x="3854701" y="303404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83" name="Straight Arrow Connector 82"/>
          <p:cNvCxnSpPr>
            <a:stCxn id="78" idx="6"/>
            <a:endCxn id="82" idx="2"/>
          </p:cNvCxnSpPr>
          <p:nvPr/>
        </p:nvCxnSpPr>
        <p:spPr>
          <a:xfrm flipV="1">
            <a:off x="3402192" y="3354081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933728" y="4307017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85" name="Straight Connector 84"/>
          <p:cNvCxnSpPr>
            <a:stCxn id="78" idx="5"/>
          </p:cNvCxnSpPr>
          <p:nvPr/>
        </p:nvCxnSpPr>
        <p:spPr>
          <a:xfrm>
            <a:off x="3308454" y="3580385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821823" y="4217079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290746" y="389873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88" name="Oval 87"/>
          <p:cNvSpPr/>
          <p:nvPr/>
        </p:nvSpPr>
        <p:spPr>
          <a:xfrm>
            <a:off x="5092658" y="303404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c6</a:t>
            </a:r>
          </a:p>
        </p:txBody>
      </p:sp>
      <p:cxnSp>
        <p:nvCxnSpPr>
          <p:cNvPr id="89" name="Straight Arrow Connector 88"/>
          <p:cNvCxnSpPr>
            <a:stCxn id="82" idx="6"/>
            <a:endCxn id="88" idx="2"/>
          </p:cNvCxnSpPr>
          <p:nvPr/>
        </p:nvCxnSpPr>
        <p:spPr>
          <a:xfrm>
            <a:off x="4494781" y="3354081"/>
            <a:ext cx="597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6"/>
            <a:endCxn id="88" idx="4"/>
          </p:cNvCxnSpPr>
          <p:nvPr/>
        </p:nvCxnSpPr>
        <p:spPr>
          <a:xfrm flipV="1">
            <a:off x="4930826" y="3674121"/>
            <a:ext cx="481872" cy="5446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90656" y="2177345"/>
            <a:ext cx="640080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c7</a:t>
            </a:r>
          </a:p>
        </p:txBody>
      </p:sp>
      <p:sp>
        <p:nvSpPr>
          <p:cNvPr id="92" name="Oval 91"/>
          <p:cNvSpPr/>
          <p:nvPr/>
        </p:nvSpPr>
        <p:spPr>
          <a:xfrm>
            <a:off x="5508817" y="2177345"/>
            <a:ext cx="640080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c8</a:t>
            </a:r>
          </a:p>
        </p:txBody>
      </p:sp>
      <p:cxnSp>
        <p:nvCxnSpPr>
          <p:cNvPr id="93" name="Straight Arrow Connector 92"/>
          <p:cNvCxnSpPr>
            <a:stCxn id="91" idx="6"/>
            <a:endCxn id="92" idx="2"/>
          </p:cNvCxnSpPr>
          <p:nvPr/>
        </p:nvCxnSpPr>
        <p:spPr>
          <a:xfrm>
            <a:off x="4930736" y="2497385"/>
            <a:ext cx="5780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972789" y="2776592"/>
            <a:ext cx="1582609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origin/master</a:t>
            </a:r>
          </a:p>
        </p:txBody>
      </p:sp>
      <p:cxnSp>
        <p:nvCxnSpPr>
          <p:cNvPr id="95" name="Straight Connector 94"/>
          <p:cNvCxnSpPr>
            <a:stCxn id="78" idx="7"/>
          </p:cNvCxnSpPr>
          <p:nvPr/>
        </p:nvCxnSpPr>
        <p:spPr>
          <a:xfrm flipV="1">
            <a:off x="3308454" y="2492778"/>
            <a:ext cx="523406" cy="635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831860" y="2491082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636194" y="4954943"/>
            <a:ext cx="41068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43064" y="2474194"/>
            <a:ext cx="2077157" cy="24807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pull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56639" y="3084557"/>
            <a:ext cx="9111847" cy="3325728"/>
            <a:chOff x="2556639" y="3084557"/>
            <a:chExt cx="9111847" cy="3325728"/>
          </a:xfrm>
        </p:grpSpPr>
        <p:sp>
          <p:nvSpPr>
            <p:cNvPr id="71" name="Curved Right Arrow 70"/>
            <p:cNvSpPr/>
            <p:nvPr/>
          </p:nvSpPr>
          <p:spPr>
            <a:xfrm rot="19403247">
              <a:off x="2556639" y="3717705"/>
              <a:ext cx="1117931" cy="2692580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671993" y="5042853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5823201" y="5042852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6932204" y="4699951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47" name="Straight Arrow Connector 46"/>
            <p:cNvCxnSpPr>
              <a:stCxn id="44" idx="6"/>
              <a:endCxn id="45" idx="2"/>
            </p:cNvCxnSpPr>
            <p:nvPr/>
          </p:nvCxnSpPr>
          <p:spPr>
            <a:xfrm flipV="1">
              <a:off x="5312073" y="5362892"/>
              <a:ext cx="5111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>
            <a:xfrm flipV="1">
              <a:off x="6463281" y="5019991"/>
              <a:ext cx="468923" cy="342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0662646" y="5394421"/>
              <a:ext cx="100584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*master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024793" y="469994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c4</a:t>
              </a:r>
            </a:p>
          </p:txBody>
        </p:sp>
        <p:cxnSp>
          <p:nvCxnSpPr>
            <p:cNvPr id="51" name="Straight Arrow Connector 50"/>
            <p:cNvCxnSpPr>
              <a:stCxn id="46" idx="6"/>
              <a:endCxn id="50" idx="2"/>
            </p:cNvCxnSpPr>
            <p:nvPr/>
          </p:nvCxnSpPr>
          <p:spPr>
            <a:xfrm flipV="1">
              <a:off x="7572284" y="5019989"/>
              <a:ext cx="45250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9332257" y="5594476"/>
              <a:ext cx="570574" cy="49627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54" name="Straight Connector 53"/>
            <p:cNvCxnSpPr>
              <a:stCxn id="46" idx="5"/>
            </p:cNvCxnSpPr>
            <p:nvPr/>
          </p:nvCxnSpPr>
          <p:spPr>
            <a:xfrm>
              <a:off x="7478546" y="5246293"/>
              <a:ext cx="513369" cy="636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991915" y="5882987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460838" y="5564640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9262750" y="469994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c6</a:t>
              </a:r>
            </a:p>
          </p:txBody>
        </p:sp>
        <p:cxnSp>
          <p:nvCxnSpPr>
            <p:cNvPr id="62" name="Straight Arrow Connector 61"/>
            <p:cNvCxnSpPr>
              <a:stCxn id="50" idx="6"/>
              <a:endCxn id="61" idx="2"/>
            </p:cNvCxnSpPr>
            <p:nvPr/>
          </p:nvCxnSpPr>
          <p:spPr>
            <a:xfrm>
              <a:off x="8664873" y="5019989"/>
              <a:ext cx="5978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6"/>
              <a:endCxn id="61" idx="4"/>
            </p:cNvCxnSpPr>
            <p:nvPr/>
          </p:nvCxnSpPr>
          <p:spPr>
            <a:xfrm flipV="1">
              <a:off x="9100918" y="5340029"/>
              <a:ext cx="481872" cy="54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8460748" y="3843253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c7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678909" y="3843253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c8</a:t>
              </a:r>
            </a:p>
          </p:txBody>
        </p:sp>
        <p:cxnSp>
          <p:nvCxnSpPr>
            <p:cNvPr id="67" name="Straight Arrow Connector 66"/>
            <p:cNvCxnSpPr>
              <a:stCxn id="65" idx="6"/>
              <a:endCxn id="66" idx="2"/>
            </p:cNvCxnSpPr>
            <p:nvPr/>
          </p:nvCxnSpPr>
          <p:spPr>
            <a:xfrm>
              <a:off x="9100828" y="4163293"/>
              <a:ext cx="5780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951875" y="3084557"/>
              <a:ext cx="1582609" cy="7043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origin/master</a:t>
              </a:r>
            </a:p>
          </p:txBody>
        </p:sp>
        <p:cxnSp>
          <p:nvCxnSpPr>
            <p:cNvPr id="69" name="Straight Connector 68"/>
            <p:cNvCxnSpPr>
              <a:stCxn id="46" idx="7"/>
            </p:cNvCxnSpPr>
            <p:nvPr/>
          </p:nvCxnSpPr>
          <p:spPr>
            <a:xfrm flipV="1">
              <a:off x="7478546" y="4158686"/>
              <a:ext cx="523406" cy="63500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8001952" y="4156990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0591315" y="469994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c9</a:t>
              </a:r>
            </a:p>
          </p:txBody>
        </p:sp>
        <p:cxnSp>
          <p:nvCxnSpPr>
            <p:cNvPr id="74" name="Straight Arrow Connector 73"/>
            <p:cNvCxnSpPr>
              <a:stCxn id="61" idx="6"/>
              <a:endCxn id="73" idx="2"/>
            </p:cNvCxnSpPr>
            <p:nvPr/>
          </p:nvCxnSpPr>
          <p:spPr>
            <a:xfrm>
              <a:off x="9902830" y="5019989"/>
              <a:ext cx="688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5"/>
              <a:endCxn id="73" idx="1"/>
            </p:cNvCxnSpPr>
            <p:nvPr/>
          </p:nvCxnSpPr>
          <p:spPr>
            <a:xfrm>
              <a:off x="10225251" y="4389595"/>
              <a:ext cx="459802" cy="4040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>
            <a:off x="2645719" y="4592993"/>
            <a:ext cx="41068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752589" y="2112244"/>
            <a:ext cx="2077157" cy="24807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7884" y="449986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788" y="62534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pull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fetch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merge</a:t>
            </a:r>
          </a:p>
        </p:txBody>
      </p:sp>
      <p:sp>
        <p:nvSpPr>
          <p:cNvPr id="56" name="Oval 55"/>
          <p:cNvSpPr/>
          <p:nvPr/>
        </p:nvSpPr>
        <p:spPr>
          <a:xfrm>
            <a:off x="597884" y="254258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58" name="Oval 57"/>
          <p:cNvSpPr/>
          <p:nvPr/>
        </p:nvSpPr>
        <p:spPr>
          <a:xfrm>
            <a:off x="1749092" y="254258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59" name="Oval 58"/>
          <p:cNvSpPr/>
          <p:nvPr/>
        </p:nvSpPr>
        <p:spPr>
          <a:xfrm>
            <a:off x="2858095" y="254258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64" name="Straight Arrow Connector 63"/>
          <p:cNvCxnSpPr>
            <a:stCxn id="56" idx="6"/>
            <a:endCxn id="58" idx="2"/>
          </p:cNvCxnSpPr>
          <p:nvPr/>
        </p:nvCxnSpPr>
        <p:spPr>
          <a:xfrm flipV="1">
            <a:off x="1237964" y="2862625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6"/>
            <a:endCxn id="59" idx="2"/>
          </p:cNvCxnSpPr>
          <p:nvPr/>
        </p:nvCxnSpPr>
        <p:spPr>
          <a:xfrm flipV="1">
            <a:off x="2389172" y="2862624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384102" y="2982641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101" name="Oval 100"/>
          <p:cNvSpPr/>
          <p:nvPr/>
        </p:nvSpPr>
        <p:spPr>
          <a:xfrm>
            <a:off x="3950684" y="254258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489968" y="2862622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026809" y="3791170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04" name="Straight Connector 103"/>
          <p:cNvCxnSpPr>
            <a:stCxn id="59" idx="5"/>
          </p:cNvCxnSpPr>
          <p:nvPr/>
        </p:nvCxnSpPr>
        <p:spPr>
          <a:xfrm>
            <a:off x="3404437" y="3088926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917806" y="3725620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376602" y="33884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107" name="Oval 106"/>
          <p:cNvSpPr/>
          <p:nvPr/>
        </p:nvSpPr>
        <p:spPr>
          <a:xfrm>
            <a:off x="5764239" y="254258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c6</a:t>
            </a:r>
          </a:p>
        </p:txBody>
      </p:sp>
      <p:cxnSp>
        <p:nvCxnSpPr>
          <p:cNvPr id="108" name="Straight Arrow Connector 107"/>
          <p:cNvCxnSpPr>
            <a:stCxn id="101" idx="6"/>
            <a:endCxn id="107" idx="2"/>
          </p:cNvCxnSpPr>
          <p:nvPr/>
        </p:nvCxnSpPr>
        <p:spPr>
          <a:xfrm>
            <a:off x="4590764" y="2862622"/>
            <a:ext cx="1173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6"/>
            <a:endCxn id="107" idx="4"/>
          </p:cNvCxnSpPr>
          <p:nvPr/>
        </p:nvCxnSpPr>
        <p:spPr>
          <a:xfrm flipV="1">
            <a:off x="5016682" y="3182662"/>
            <a:ext cx="1067597" cy="52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976C-ED8B-4FD8-8EDE-BCEAEAF1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F0CF-6B83-4EAD-941C-29141A1D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Static vs. Dynamic Linking</a:t>
            </a:r>
          </a:p>
          <a:p>
            <a:endParaRPr lang="en-US" dirty="0"/>
          </a:p>
          <a:p>
            <a:r>
              <a:rPr lang="en-US" dirty="0"/>
              <a:t>Have an intuitive “mental” picture of how common git commands work</a:t>
            </a:r>
          </a:p>
          <a:p>
            <a:endParaRPr lang="en-US" dirty="0"/>
          </a:p>
          <a:p>
            <a:r>
              <a:rPr lang="en-US" dirty="0"/>
              <a:t>Configure, Compile, and Link LAPACK</a:t>
            </a:r>
          </a:p>
        </p:txBody>
      </p:sp>
    </p:spTree>
    <p:extLst>
      <p:ext uri="{BB962C8B-B14F-4D97-AF65-F5344CB8AC3E}">
        <p14:creationId xmlns:p14="http://schemas.microsoft.com/office/powerpoint/2010/main" val="2297776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push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74914" y="3457747"/>
            <a:ext cx="9384019" cy="3440712"/>
            <a:chOff x="2274914" y="3457747"/>
            <a:chExt cx="9384019" cy="3440712"/>
          </a:xfrm>
        </p:grpSpPr>
        <p:sp>
          <p:nvSpPr>
            <p:cNvPr id="19" name="Oval 18"/>
            <p:cNvSpPr/>
            <p:nvPr/>
          </p:nvSpPr>
          <p:spPr>
            <a:xfrm>
              <a:off x="4214793" y="453802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366001" y="4538027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475004" y="4538026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4854873" y="4858067"/>
              <a:ext cx="5111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6"/>
              <a:endCxn id="21" idx="2"/>
            </p:cNvCxnSpPr>
            <p:nvPr/>
          </p:nvCxnSpPr>
          <p:spPr>
            <a:xfrm flipV="1">
              <a:off x="6006081" y="4858066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10134115" y="5292050"/>
              <a:ext cx="1524818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*master</a:t>
              </a:r>
            </a:p>
            <a:p>
              <a:pPr algn="ctr"/>
              <a:r>
                <a:rPr lang="en-US" dirty="0"/>
                <a:t>origin/master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567593" y="453802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c4</a:t>
              </a:r>
            </a:p>
          </p:txBody>
        </p:sp>
        <p:cxnSp>
          <p:nvCxnSpPr>
            <p:cNvPr id="26" name="Straight Arrow Connector 25"/>
            <p:cNvCxnSpPr>
              <a:stCxn id="21" idx="6"/>
              <a:endCxn id="25" idx="2"/>
            </p:cNvCxnSpPr>
            <p:nvPr/>
          </p:nvCxnSpPr>
          <p:spPr>
            <a:xfrm flipV="1">
              <a:off x="7115084" y="4858064"/>
              <a:ext cx="452509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8678170" y="5721062"/>
              <a:ext cx="634455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28" name="Straight Connector 27"/>
            <p:cNvCxnSpPr>
              <a:stCxn id="21" idx="5"/>
            </p:cNvCxnSpPr>
            <p:nvPr/>
          </p:nvCxnSpPr>
          <p:spPr>
            <a:xfrm>
              <a:off x="7021346" y="5084368"/>
              <a:ext cx="513369" cy="636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534715" y="5721062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003638" y="5402715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805550" y="453802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c6</a:t>
              </a:r>
            </a:p>
          </p:txBody>
        </p:sp>
        <p:cxnSp>
          <p:nvCxnSpPr>
            <p:cNvPr id="32" name="Straight Arrow Connector 31"/>
            <p:cNvCxnSpPr>
              <a:stCxn id="25" idx="6"/>
              <a:endCxn id="31" idx="2"/>
            </p:cNvCxnSpPr>
            <p:nvPr/>
          </p:nvCxnSpPr>
          <p:spPr>
            <a:xfrm>
              <a:off x="8207673" y="4858064"/>
              <a:ext cx="5978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6"/>
              <a:endCxn id="31" idx="4"/>
            </p:cNvCxnSpPr>
            <p:nvPr/>
          </p:nvCxnSpPr>
          <p:spPr>
            <a:xfrm flipV="1">
              <a:off x="8643718" y="5178104"/>
              <a:ext cx="481872" cy="54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8003548" y="3681328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c7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221709" y="3681328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c8</a:t>
              </a:r>
            </a:p>
          </p:txBody>
        </p:sp>
        <p:cxnSp>
          <p:nvCxnSpPr>
            <p:cNvPr id="36" name="Straight Arrow Connector 35"/>
            <p:cNvCxnSpPr>
              <a:stCxn id="34" idx="6"/>
              <a:endCxn id="35" idx="2"/>
            </p:cNvCxnSpPr>
            <p:nvPr/>
          </p:nvCxnSpPr>
          <p:spPr>
            <a:xfrm>
              <a:off x="8643628" y="4001368"/>
              <a:ext cx="5780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1" idx="7"/>
            </p:cNvCxnSpPr>
            <p:nvPr/>
          </p:nvCxnSpPr>
          <p:spPr>
            <a:xfrm flipV="1">
              <a:off x="7021346" y="3996761"/>
              <a:ext cx="523406" cy="63500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544752" y="3995065"/>
              <a:ext cx="46892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0134115" y="4538024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c9</a:t>
              </a:r>
            </a:p>
          </p:txBody>
        </p:sp>
        <p:cxnSp>
          <p:nvCxnSpPr>
            <p:cNvPr id="41" name="Straight Arrow Connector 40"/>
            <p:cNvCxnSpPr>
              <a:stCxn id="31" idx="6"/>
              <a:endCxn id="40" idx="2"/>
            </p:cNvCxnSpPr>
            <p:nvPr/>
          </p:nvCxnSpPr>
          <p:spPr>
            <a:xfrm>
              <a:off x="9445630" y="4858064"/>
              <a:ext cx="688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5" idx="5"/>
              <a:endCxn id="40" idx="1"/>
            </p:cNvCxnSpPr>
            <p:nvPr/>
          </p:nvCxnSpPr>
          <p:spPr>
            <a:xfrm>
              <a:off x="9768051" y="4227670"/>
              <a:ext cx="459802" cy="4040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rved Right Arrow 42"/>
            <p:cNvSpPr/>
            <p:nvPr/>
          </p:nvSpPr>
          <p:spPr>
            <a:xfrm rot="19403247">
              <a:off x="2274914" y="3457747"/>
              <a:ext cx="1428547" cy="3440712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97884" y="449986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  <p:sp>
        <p:nvSpPr>
          <p:cNvPr id="46" name="Oval 45"/>
          <p:cNvSpPr/>
          <p:nvPr/>
        </p:nvSpPr>
        <p:spPr>
          <a:xfrm>
            <a:off x="1137125" y="2712859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47" name="Oval 46"/>
          <p:cNvSpPr/>
          <p:nvPr/>
        </p:nvSpPr>
        <p:spPr>
          <a:xfrm>
            <a:off x="2288333" y="271285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48" name="Oval 47"/>
          <p:cNvSpPr/>
          <p:nvPr/>
        </p:nvSpPr>
        <p:spPr>
          <a:xfrm>
            <a:off x="3397336" y="271285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49" name="Straight Arrow Connector 48"/>
          <p:cNvCxnSpPr>
            <a:stCxn id="46" idx="6"/>
            <a:endCxn id="47" idx="2"/>
          </p:cNvCxnSpPr>
          <p:nvPr/>
        </p:nvCxnSpPr>
        <p:spPr>
          <a:xfrm flipV="1">
            <a:off x="1777205" y="3032898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6"/>
            <a:endCxn id="48" idx="2"/>
          </p:cNvCxnSpPr>
          <p:nvPr/>
        </p:nvCxnSpPr>
        <p:spPr>
          <a:xfrm flipV="1">
            <a:off x="2928413" y="3032897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69812" y="2533949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*master</a:t>
            </a:r>
          </a:p>
        </p:txBody>
      </p:sp>
      <p:sp>
        <p:nvSpPr>
          <p:cNvPr id="52" name="Oval 51"/>
          <p:cNvSpPr/>
          <p:nvPr/>
        </p:nvSpPr>
        <p:spPr>
          <a:xfrm>
            <a:off x="4489925" y="271285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53" name="Straight Arrow Connector 52"/>
          <p:cNvCxnSpPr>
            <a:stCxn id="48" idx="6"/>
            <a:endCxn id="52" idx="2"/>
          </p:cNvCxnSpPr>
          <p:nvPr/>
        </p:nvCxnSpPr>
        <p:spPr>
          <a:xfrm flipV="1">
            <a:off x="4037416" y="3032895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700197" y="3808719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55" name="Straight Connector 54"/>
          <p:cNvCxnSpPr>
            <a:stCxn id="48" idx="5"/>
          </p:cNvCxnSpPr>
          <p:nvPr/>
        </p:nvCxnSpPr>
        <p:spPr>
          <a:xfrm>
            <a:off x="3943678" y="3259199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57047" y="3895893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925970" y="357754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58" name="Oval 57"/>
          <p:cNvSpPr/>
          <p:nvPr/>
        </p:nvSpPr>
        <p:spPr>
          <a:xfrm>
            <a:off x="5727882" y="271285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c6</a:t>
            </a:r>
          </a:p>
        </p:txBody>
      </p:sp>
      <p:cxnSp>
        <p:nvCxnSpPr>
          <p:cNvPr id="59" name="Straight Arrow Connector 58"/>
          <p:cNvCxnSpPr>
            <a:stCxn id="52" idx="6"/>
            <a:endCxn id="58" idx="2"/>
          </p:cNvCxnSpPr>
          <p:nvPr/>
        </p:nvCxnSpPr>
        <p:spPr>
          <a:xfrm>
            <a:off x="5130005" y="3032895"/>
            <a:ext cx="597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58" idx="4"/>
          </p:cNvCxnSpPr>
          <p:nvPr/>
        </p:nvCxnSpPr>
        <p:spPr>
          <a:xfrm flipV="1">
            <a:off x="5566050" y="3352935"/>
            <a:ext cx="481872" cy="544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25880" y="1856159"/>
            <a:ext cx="640080" cy="6400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c7</a:t>
            </a:r>
          </a:p>
        </p:txBody>
      </p:sp>
      <p:sp>
        <p:nvSpPr>
          <p:cNvPr id="62" name="Oval 61"/>
          <p:cNvSpPr/>
          <p:nvPr/>
        </p:nvSpPr>
        <p:spPr>
          <a:xfrm>
            <a:off x="6144041" y="1856159"/>
            <a:ext cx="640080" cy="6400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c8</a:t>
            </a:r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5565960" y="2176199"/>
            <a:ext cx="57808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98656" y="1833656"/>
            <a:ext cx="1582609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origin/master</a:t>
            </a:r>
          </a:p>
        </p:txBody>
      </p:sp>
      <p:cxnSp>
        <p:nvCxnSpPr>
          <p:cNvPr id="65" name="Straight Connector 64"/>
          <p:cNvCxnSpPr>
            <a:stCxn id="48" idx="7"/>
          </p:cNvCxnSpPr>
          <p:nvPr/>
        </p:nvCxnSpPr>
        <p:spPr>
          <a:xfrm flipV="1">
            <a:off x="3943678" y="2171592"/>
            <a:ext cx="523406" cy="6350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67084" y="2169896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056447" y="2712855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c9</a:t>
            </a:r>
          </a:p>
        </p:txBody>
      </p:sp>
      <p:cxnSp>
        <p:nvCxnSpPr>
          <p:cNvPr id="68" name="Straight Arrow Connector 67"/>
          <p:cNvCxnSpPr>
            <a:stCxn id="58" idx="6"/>
            <a:endCxn id="67" idx="2"/>
          </p:cNvCxnSpPr>
          <p:nvPr/>
        </p:nvCxnSpPr>
        <p:spPr>
          <a:xfrm>
            <a:off x="6367962" y="3032895"/>
            <a:ext cx="6884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5"/>
            <a:endCxn id="67" idx="1"/>
          </p:cNvCxnSpPr>
          <p:nvPr/>
        </p:nvCxnSpPr>
        <p:spPr>
          <a:xfrm>
            <a:off x="6690383" y="2402501"/>
            <a:ext cx="459802" cy="4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04674" y="4442121"/>
            <a:ext cx="41068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811544" y="2234780"/>
            <a:ext cx="3273329" cy="22073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concepts: rebase</a:t>
            </a:r>
            <a:br>
              <a:rPr lang="en-US" dirty="0"/>
            </a:br>
            <a:r>
              <a:rPr lang="en-US" sz="3100" dirty="0"/>
              <a:t>(a dangerous, but sometimes useful alternative to merge)</a:t>
            </a:r>
          </a:p>
        </p:txBody>
      </p:sp>
      <p:sp>
        <p:nvSpPr>
          <p:cNvPr id="6" name="Oval 5"/>
          <p:cNvSpPr/>
          <p:nvPr/>
        </p:nvSpPr>
        <p:spPr>
          <a:xfrm>
            <a:off x="775432" y="3255051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7" name="Oval 6"/>
          <p:cNvSpPr/>
          <p:nvPr/>
        </p:nvSpPr>
        <p:spPr>
          <a:xfrm>
            <a:off x="1926640" y="325505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sp>
        <p:nvSpPr>
          <p:cNvPr id="8" name="Oval 7"/>
          <p:cNvSpPr/>
          <p:nvPr/>
        </p:nvSpPr>
        <p:spPr>
          <a:xfrm>
            <a:off x="3035643" y="3255049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c3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1415512" y="3575090"/>
            <a:ext cx="5111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2566720" y="3575089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43477" y="3100686"/>
            <a:ext cx="1005840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*dev</a:t>
            </a:r>
          </a:p>
        </p:txBody>
      </p:sp>
      <p:sp>
        <p:nvSpPr>
          <p:cNvPr id="12" name="Oval 11"/>
          <p:cNvSpPr/>
          <p:nvPr/>
        </p:nvSpPr>
        <p:spPr>
          <a:xfrm>
            <a:off x="4128232" y="325504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c4</a:t>
            </a:r>
          </a:p>
        </p:txBody>
      </p:sp>
      <p:cxnSp>
        <p:nvCxnSpPr>
          <p:cNvPr id="13" name="Straight Arrow Connector 12"/>
          <p:cNvCxnSpPr>
            <a:stCxn id="8" idx="6"/>
            <a:endCxn id="12" idx="2"/>
          </p:cNvCxnSpPr>
          <p:nvPr/>
        </p:nvCxnSpPr>
        <p:spPr>
          <a:xfrm flipV="1">
            <a:off x="3675723" y="3575087"/>
            <a:ext cx="45250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85052" y="4109898"/>
            <a:ext cx="634455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5" name="Straight Connector 14"/>
          <p:cNvCxnSpPr>
            <a:stCxn id="8" idx="5"/>
          </p:cNvCxnSpPr>
          <p:nvPr/>
        </p:nvCxnSpPr>
        <p:spPr>
          <a:xfrm>
            <a:off x="3581985" y="3801391"/>
            <a:ext cx="513369" cy="63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95354" y="4438085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64277" y="4119738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</a:p>
        </p:txBody>
      </p:sp>
      <p:sp>
        <p:nvSpPr>
          <p:cNvPr id="18" name="Oval 17"/>
          <p:cNvSpPr/>
          <p:nvPr/>
        </p:nvSpPr>
        <p:spPr>
          <a:xfrm>
            <a:off x="5366189" y="325504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c6</a:t>
            </a:r>
          </a:p>
        </p:txBody>
      </p:sp>
      <p:cxnSp>
        <p:nvCxnSpPr>
          <p:cNvPr id="19" name="Straight Arrow Connector 18"/>
          <p:cNvCxnSpPr>
            <a:stCxn id="12" idx="6"/>
            <a:endCxn id="18" idx="2"/>
          </p:cNvCxnSpPr>
          <p:nvPr/>
        </p:nvCxnSpPr>
        <p:spPr>
          <a:xfrm>
            <a:off x="4768312" y="3575087"/>
            <a:ext cx="597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7"/>
            <a:endCxn id="18" idx="4"/>
          </p:cNvCxnSpPr>
          <p:nvPr/>
        </p:nvCxnSpPr>
        <p:spPr>
          <a:xfrm flipV="1">
            <a:off x="5110619" y="3895127"/>
            <a:ext cx="575610" cy="318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64187" y="2398351"/>
            <a:ext cx="640080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c7</a:t>
            </a:r>
          </a:p>
        </p:txBody>
      </p:sp>
      <p:sp>
        <p:nvSpPr>
          <p:cNvPr id="22" name="Oval 21"/>
          <p:cNvSpPr/>
          <p:nvPr/>
        </p:nvSpPr>
        <p:spPr>
          <a:xfrm>
            <a:off x="5782348" y="2398351"/>
            <a:ext cx="640080" cy="64008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c8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5204267" y="2718391"/>
            <a:ext cx="5780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518683" y="2440540"/>
            <a:ext cx="1582609" cy="551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origin/dev</a:t>
            </a:r>
          </a:p>
        </p:txBody>
      </p:sp>
      <p:cxnSp>
        <p:nvCxnSpPr>
          <p:cNvPr id="25" name="Straight Connector 24"/>
          <p:cNvCxnSpPr>
            <a:stCxn id="8" idx="7"/>
          </p:cNvCxnSpPr>
          <p:nvPr/>
        </p:nvCxnSpPr>
        <p:spPr>
          <a:xfrm flipV="1">
            <a:off x="3581985" y="2713784"/>
            <a:ext cx="523406" cy="635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05391" y="2712088"/>
            <a:ext cx="4689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163569" y="4233288"/>
            <a:ext cx="10529708" cy="2063514"/>
            <a:chOff x="1163569" y="4233288"/>
            <a:chExt cx="10529708" cy="2063514"/>
          </a:xfrm>
        </p:grpSpPr>
        <p:sp>
          <p:nvSpPr>
            <p:cNvPr id="27" name="Oval 26"/>
            <p:cNvSpPr/>
            <p:nvPr/>
          </p:nvSpPr>
          <p:spPr>
            <a:xfrm>
              <a:off x="4405157" y="482477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375390" y="4824777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303418" y="4824776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c3</a:t>
              </a:r>
            </a:p>
          </p:txBody>
        </p:sp>
        <p:cxnSp>
          <p:nvCxnSpPr>
            <p:cNvPr id="30" name="Straight Arrow Connector 29"/>
            <p:cNvCxnSpPr>
              <a:stCxn id="27" idx="6"/>
              <a:endCxn id="28" idx="2"/>
            </p:cNvCxnSpPr>
            <p:nvPr/>
          </p:nvCxnSpPr>
          <p:spPr>
            <a:xfrm flipV="1">
              <a:off x="5045237" y="5144817"/>
              <a:ext cx="33015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6"/>
              <a:endCxn id="29" idx="2"/>
            </p:cNvCxnSpPr>
            <p:nvPr/>
          </p:nvCxnSpPr>
          <p:spPr>
            <a:xfrm flipV="1">
              <a:off x="6015470" y="5144816"/>
              <a:ext cx="28794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10687437" y="4268483"/>
              <a:ext cx="100584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*dev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258976" y="482031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c9</a:t>
              </a:r>
            </a:p>
          </p:txBody>
        </p:sp>
        <p:cxnSp>
          <p:nvCxnSpPr>
            <p:cNvPr id="34" name="Straight Arrow Connector 33"/>
            <p:cNvCxnSpPr>
              <a:stCxn id="43" idx="6"/>
              <a:endCxn id="33" idx="2"/>
            </p:cNvCxnSpPr>
            <p:nvPr/>
          </p:nvCxnSpPr>
          <p:spPr>
            <a:xfrm flipV="1">
              <a:off x="8888052" y="5140358"/>
              <a:ext cx="370924" cy="4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8578453" y="5744967"/>
              <a:ext cx="634455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6849760" y="5371118"/>
              <a:ext cx="483904" cy="600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8" idx="2"/>
            </p:cNvCxnSpPr>
            <p:nvPr/>
          </p:nvCxnSpPr>
          <p:spPr>
            <a:xfrm>
              <a:off x="7291479" y="5971269"/>
              <a:ext cx="513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804625" y="5651229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0320244" y="4820318"/>
              <a:ext cx="640080" cy="64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c10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9899056" y="5140358"/>
              <a:ext cx="421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7"/>
              <a:endCxn id="39" idx="4"/>
            </p:cNvCxnSpPr>
            <p:nvPr/>
          </p:nvCxnSpPr>
          <p:spPr>
            <a:xfrm flipV="1">
              <a:off x="8350967" y="5460398"/>
              <a:ext cx="2289317" cy="284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59911" y="4824776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c7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8247972" y="4824776"/>
              <a:ext cx="640080" cy="6400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c8</a:t>
              </a:r>
            </a:p>
          </p:txBody>
        </p:sp>
        <p:cxnSp>
          <p:nvCxnSpPr>
            <p:cNvPr id="44" name="Straight Arrow Connector 43"/>
            <p:cNvCxnSpPr>
              <a:stCxn id="42" idx="6"/>
              <a:endCxn id="43" idx="2"/>
            </p:cNvCxnSpPr>
            <p:nvPr/>
          </p:nvCxnSpPr>
          <p:spPr>
            <a:xfrm>
              <a:off x="7899991" y="5144816"/>
              <a:ext cx="34798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8628967" y="4233288"/>
              <a:ext cx="1577510" cy="55183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origin/dev</a:t>
              </a:r>
            </a:p>
          </p:txBody>
        </p:sp>
        <p:cxnSp>
          <p:nvCxnSpPr>
            <p:cNvPr id="47" name="Straight Arrow Connector 46"/>
            <p:cNvCxnSpPr>
              <a:stCxn id="29" idx="6"/>
              <a:endCxn id="42" idx="2"/>
            </p:cNvCxnSpPr>
            <p:nvPr/>
          </p:nvCxnSpPr>
          <p:spPr>
            <a:xfrm>
              <a:off x="6943498" y="5144816"/>
              <a:ext cx="31641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rved Right Arrow 88"/>
            <p:cNvSpPr/>
            <p:nvPr/>
          </p:nvSpPr>
          <p:spPr>
            <a:xfrm rot="18000000">
              <a:off x="2197413" y="3480412"/>
              <a:ext cx="859534" cy="2927222"/>
            </a:xfrm>
            <a:prstGeom prst="curv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27172" y="577121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origin/dev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3589" y="6256907"/>
            <a:ext cx="656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rebase </a:t>
            </a:r>
            <a:r>
              <a:rPr lang="en-US" b="1" i="1" u="sng" dirty="0"/>
              <a:t>rewrites the history</a:t>
            </a:r>
            <a:r>
              <a:rPr lang="en-US" dirty="0"/>
              <a:t>.</a:t>
            </a:r>
          </a:p>
          <a:p>
            <a:r>
              <a:rPr lang="en-US" dirty="0"/>
              <a:t>Do not mix merge and rebase (unless you know what you are doing)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330696" y="4798264"/>
            <a:ext cx="44513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82093" y="1928341"/>
            <a:ext cx="3304873" cy="28699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</a:t>
            </a:r>
            <a:r>
              <a:rPr lang="en-US" dirty="0" err="1"/>
              <a:t>git</a:t>
            </a:r>
            <a:r>
              <a:rPr lang="en-US" dirty="0"/>
              <a:t> hands 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http://learngitbranching.js.org/</a:t>
            </a:r>
            <a:br>
              <a:rPr lang="en-US" dirty="0"/>
            </a:br>
            <a:r>
              <a:rPr lang="en-US" dirty="0">
                <a:hlinkClick r:id="rId3"/>
              </a:rPr>
              <a:t>https://ideas-productivity.org/resources/howtos/git-tutorial-and-reference-collection/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know how to track changes</a:t>
            </a:r>
            <a:br>
              <a:rPr lang="en-US" dirty="0"/>
            </a:br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06035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Cross platform (truly)</a:t>
            </a:r>
          </a:p>
          <a:p>
            <a:pPr lvl="1"/>
            <a:r>
              <a:rPr lang="en-US" dirty="0"/>
              <a:t>Supports multiple build tools, toolchains, &amp; environments.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– configuration tool</a:t>
            </a:r>
          </a:p>
          <a:p>
            <a:pPr lvl="1"/>
            <a:r>
              <a:rPr lang="en-US" dirty="0" err="1"/>
              <a:t>CTest</a:t>
            </a:r>
            <a:r>
              <a:rPr lang="en-US" dirty="0"/>
              <a:t> – testing tool</a:t>
            </a:r>
          </a:p>
          <a:p>
            <a:pPr lvl="2"/>
            <a:r>
              <a:rPr lang="en-US" dirty="0"/>
              <a:t>automates testing and collection and publishing of test results</a:t>
            </a:r>
          </a:p>
          <a:p>
            <a:pPr lvl="1"/>
            <a:r>
              <a:rPr lang="en-US" dirty="0" err="1"/>
              <a:t>CPack</a:t>
            </a:r>
            <a:r>
              <a:rPr lang="en-US" dirty="0"/>
              <a:t> – generates installers</a:t>
            </a:r>
          </a:p>
          <a:p>
            <a:pPr lvl="1"/>
            <a:r>
              <a:rPr lang="en-US" dirty="0" err="1"/>
              <a:t>CDash</a:t>
            </a:r>
            <a:r>
              <a:rPr lang="en-US" dirty="0"/>
              <a:t> – Web interface for viewing test results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Projects Using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CGAL</a:t>
            </a:r>
          </a:p>
          <a:p>
            <a:r>
              <a:rPr lang="en-US" dirty="0"/>
              <a:t>Geant4</a:t>
            </a:r>
          </a:p>
          <a:p>
            <a:r>
              <a:rPr lang="en-US" dirty="0"/>
              <a:t>GROMACS</a:t>
            </a:r>
          </a:p>
          <a:p>
            <a:r>
              <a:rPr lang="en-US" dirty="0" err="1"/>
              <a:t>Trilinos</a:t>
            </a:r>
            <a:endParaRPr lang="en-US" dirty="0"/>
          </a:p>
          <a:p>
            <a:r>
              <a:rPr lang="en-US" dirty="0"/>
              <a:t>VTK and </a:t>
            </a:r>
            <a:r>
              <a:rPr lang="en-US" dirty="0" err="1"/>
              <a:t>Paraview</a:t>
            </a:r>
            <a:endParaRPr lang="en-US" dirty="0"/>
          </a:p>
          <a:p>
            <a:r>
              <a:rPr lang="en-US" dirty="0" err="1"/>
              <a:t>zlib</a:t>
            </a:r>
            <a:endParaRPr lang="en-US" dirty="0"/>
          </a:p>
          <a:p>
            <a:r>
              <a:rPr lang="en-US" dirty="0"/>
              <a:t>LAPACK</a:t>
            </a:r>
          </a:p>
          <a:p>
            <a:r>
              <a:rPr lang="en-US" dirty="0"/>
              <a:t>HDF5</a:t>
            </a:r>
          </a:p>
          <a:p>
            <a:r>
              <a:rPr lang="en-US" dirty="0"/>
              <a:t>Netflix</a:t>
            </a:r>
          </a:p>
        </p:txBody>
      </p:sp>
      <p:pic>
        <p:nvPicPr>
          <p:cNvPr id="3074" name="Picture 2" descr="CM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73" y="1170824"/>
            <a:ext cx="3221701" cy="12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3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(GNU) Make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Likely the most popular tool for defining executables and compiling software in Linux</a:t>
            </a:r>
          </a:p>
          <a:p>
            <a:pPr lvl="1"/>
            <a:r>
              <a:rPr lang="en-US" dirty="0"/>
              <a:t>Alternatives: Ninja, </a:t>
            </a:r>
            <a:r>
              <a:rPr lang="en-US" dirty="0" err="1"/>
              <a:t>Tup</a:t>
            </a:r>
            <a:r>
              <a:rPr lang="en-US" dirty="0"/>
              <a:t>, Gulp</a:t>
            </a:r>
          </a:p>
          <a:p>
            <a:r>
              <a:rPr lang="en-US" dirty="0"/>
              <a:t>Standard in Linux/Unix</a:t>
            </a:r>
          </a:p>
          <a:p>
            <a:r>
              <a:rPr lang="en-US" dirty="0" err="1"/>
              <a:t>CMake</a:t>
            </a:r>
            <a:r>
              <a:rPr lang="en-US" dirty="0"/>
              <a:t> generates </a:t>
            </a:r>
            <a:r>
              <a:rPr lang="en-US" dirty="0" err="1"/>
              <a:t>makefiles</a:t>
            </a:r>
            <a:r>
              <a:rPr lang="en-US" dirty="0"/>
              <a:t> for you</a:t>
            </a:r>
          </a:p>
          <a:p>
            <a:pPr lvl="1"/>
            <a:r>
              <a:rPr lang="en-US" dirty="0"/>
              <a:t>It can also generate inputs for other build tools</a:t>
            </a:r>
          </a:p>
          <a:p>
            <a:pPr lvl="1"/>
            <a:r>
              <a:rPr lang="en-US" dirty="0"/>
              <a:t>Gives you fancy features</a:t>
            </a:r>
          </a:p>
          <a:p>
            <a:pPr lvl="2"/>
            <a:r>
              <a:rPr lang="en-US" dirty="0"/>
              <a:t>parallel, percentage complete, default targets, help, coloring.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Makefiles</a:t>
            </a:r>
            <a:r>
              <a:rPr lang="en-US" dirty="0"/>
              <a:t> must define targets using rules</a:t>
            </a:r>
          </a:p>
          <a:p>
            <a:pPr lvl="1"/>
            <a:r>
              <a:rPr lang="en-US" dirty="0"/>
              <a:t>Can also define variables, use include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3343274"/>
            <a:ext cx="4861145" cy="6684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... : prerequisites ...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recipe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825" y="6364843"/>
            <a:ext cx="7950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 from GNU Make manual: </a:t>
            </a:r>
            <a:r>
              <a:rPr lang="en-US" sz="1600" dirty="0">
                <a:hlinkClick r:id="rId2"/>
              </a:rPr>
              <a:t>https://www.gnu.org/software/make/manual/make.html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4097418"/>
            <a:ext cx="4861145" cy="21890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 :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utils.o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cc -o edit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utils.o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defs.h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cc -c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594360"/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 :</a:t>
            </a:r>
          </a:p>
          <a:p>
            <a:pPr defTabSz="594360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 	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utils.o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Example/Demo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ECC6A-FA6D-4A80-899D-07CC75B0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Linking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87FCD-75FA-40E6-AB7F-FED647766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Linking?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272" y="2309396"/>
            <a:ext cx="8389398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Linking is the process of combining the various objects and libraries output from compilation into a single executable (or library or object).</a:t>
            </a:r>
          </a:p>
          <a:p>
            <a:pPr lvl="1"/>
            <a:r>
              <a:rPr lang="en-US" dirty="0"/>
              <a:t>May also include binaries (e.g. libraries) already installed on the system</a:t>
            </a:r>
          </a:p>
          <a:p>
            <a:r>
              <a:rPr lang="en-US" dirty="0"/>
              <a:t>Sometimes performed by external program called by compiler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/>
              <a:t>)</a:t>
            </a:r>
          </a:p>
          <a:p>
            <a:r>
              <a:rPr lang="en-US" dirty="0"/>
              <a:t>Sometimes part of compiler (depends on the vendor)</a:t>
            </a:r>
          </a:p>
          <a:p>
            <a:r>
              <a:rPr lang="en-US" dirty="0"/>
              <a:t>Key steps in linking are</a:t>
            </a:r>
          </a:p>
          <a:p>
            <a:pPr lvl="1"/>
            <a:r>
              <a:rPr lang="en-US" i="1" dirty="0"/>
              <a:t>Resolving external symbols </a:t>
            </a:r>
            <a:r>
              <a:rPr lang="en-US" dirty="0"/>
              <a:t>that the linker uses</a:t>
            </a:r>
            <a:br>
              <a:rPr lang="en-US" dirty="0"/>
            </a:br>
            <a:r>
              <a:rPr lang="en-US" dirty="0"/>
              <a:t>to figure out how to piece together the executable</a:t>
            </a:r>
          </a:p>
          <a:p>
            <a:pPr lvl="1"/>
            <a:r>
              <a:rPr lang="en-US" i="1" dirty="0"/>
              <a:t>Relocating load addresses </a:t>
            </a:r>
            <a:r>
              <a:rPr lang="en-US" dirty="0"/>
              <a:t>of various program parts (e.g. function addresses and variable addresses) to reflect the assigned addresses in the whole program.</a:t>
            </a:r>
          </a:p>
          <a:p>
            <a:r>
              <a:rPr lang="en-US" dirty="0"/>
              <a:t>Linking can produce targets </a:t>
            </a:r>
            <a:r>
              <a:rPr lang="en-US" dirty="0" err="1"/>
              <a:t>thatare</a:t>
            </a:r>
            <a:br>
              <a:rPr lang="en-US" dirty="0"/>
            </a:br>
            <a:r>
              <a:rPr lang="en-US" b="1" i="1" dirty="0"/>
              <a:t>statically</a:t>
            </a:r>
            <a:r>
              <a:rPr lang="en-US" dirty="0"/>
              <a:t> linked or </a:t>
            </a:r>
            <a:r>
              <a:rPr lang="en-US" b="1" i="1" dirty="0"/>
              <a:t>dynamically</a:t>
            </a:r>
            <a:r>
              <a:rPr lang="en-US" dirty="0"/>
              <a:t> linked</a:t>
            </a:r>
          </a:p>
        </p:txBody>
      </p:sp>
      <p:pic>
        <p:nvPicPr>
          <p:cNvPr id="4" name="Picture 2" descr="https://upload.wikimedia.org/wikipedia/commons/thumb/b/b1/Linker.svg/220px-Link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191" y="2358222"/>
            <a:ext cx="2493332" cy="30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0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Linking vs. Static Linking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Probably what you think of when you think “linking”</a:t>
            </a:r>
          </a:p>
          <a:p>
            <a:r>
              <a:rPr lang="en-US" dirty="0"/>
              <a:t>Copy all binary code from all libraries and objects then package into a single executable image</a:t>
            </a:r>
          </a:p>
          <a:p>
            <a:pPr lvl="1"/>
            <a:r>
              <a:rPr lang="en-US" dirty="0"/>
              <a:t>Usually results in larger executable file sizes</a:t>
            </a:r>
          </a:p>
          <a:p>
            <a:r>
              <a:rPr lang="en-US" dirty="0"/>
              <a:t>A little more portable since all the binary code is packaged together</a:t>
            </a:r>
          </a:p>
          <a:p>
            <a:r>
              <a:rPr lang="en-US" dirty="0"/>
              <a:t>Requires all libraries that are linked to be static libraries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)</a:t>
            </a:r>
          </a:p>
          <a:p>
            <a:r>
              <a:rPr lang="en-US" dirty="0"/>
              <a:t>Sometimes a requirement on large clusters</a:t>
            </a:r>
          </a:p>
          <a:p>
            <a:pPr lvl="1"/>
            <a:r>
              <a:rPr lang="en-US" dirty="0"/>
              <a:t>Compute nodes and login nodes are different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Symbol resolution is delayed until executable is run</a:t>
            </a:r>
          </a:p>
          <a:p>
            <a:pPr lvl="1"/>
            <a:r>
              <a:rPr lang="en-US" dirty="0"/>
              <a:t>Executable code has undefined symbols</a:t>
            </a:r>
          </a:p>
          <a:p>
            <a:pPr lvl="1"/>
            <a:r>
              <a:rPr lang="en-US" dirty="0"/>
              <a:t>Requires all libraries that are linked to be dynamic libraries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en-US" dirty="0"/>
              <a:t>)</a:t>
            </a:r>
          </a:p>
          <a:p>
            <a:r>
              <a:rPr lang="en-US" dirty="0"/>
              <a:t>Some advantages</a:t>
            </a:r>
          </a:p>
          <a:p>
            <a:pPr lvl="1"/>
            <a:r>
              <a:rPr lang="en-US" dirty="0"/>
              <a:t>For system libraries used by every program, no need to copy into every executable (e.g.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there is a bug in a library, and a new version of the library that fixes the bug is installed, all programs benefit. </a:t>
            </a:r>
          </a:p>
          <a:p>
            <a:pPr lvl="2"/>
            <a:r>
              <a:rPr lang="en-US" dirty="0"/>
              <a:t>Statically linked executables need to be re-linked</a:t>
            </a:r>
          </a:p>
          <a:p>
            <a:r>
              <a:rPr lang="en-US" dirty="0"/>
              <a:t>Some disadvantages</a:t>
            </a:r>
          </a:p>
          <a:p>
            <a:pPr lvl="1"/>
            <a:r>
              <a:rPr lang="en-US" dirty="0"/>
              <a:t>Libraries that are updated that break backwards compatibility, might break your executable.</a:t>
            </a:r>
          </a:p>
          <a:p>
            <a:pPr lvl="1"/>
            <a:r>
              <a:rPr lang="en-US" dirty="0"/>
              <a:t>Need to have the correct environment.</a:t>
            </a:r>
          </a:p>
          <a:p>
            <a:pPr lvl="1"/>
            <a:r>
              <a:rPr lang="en-US" dirty="0"/>
              <a:t>Not necessarily portable, OS and environment need to consistent.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link errors look like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 Error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080" y="2723020"/>
            <a:ext cx="3479698" cy="1513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hello_main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WRITE(*,*) "Hello World!"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some_undefined_routine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081" y="4555936"/>
            <a:ext cx="4438788" cy="138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hello.F90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hello.exe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`MAIN__':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hello.F90:(.text+0x71):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reference to `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some_undefined_routine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collect2: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1 exit status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70781" y="2723020"/>
            <a:ext cx="5084607" cy="86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./some_mpi_program.exe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./mpi_program.exe: error while loading shared libraries: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libmpi.so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open shared object file: No such file or directory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194" y="5940992"/>
            <a:ext cx="801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command given to the linker did not include the library or object</a:t>
            </a:r>
            <a:br>
              <a:rPr lang="en-US" sz="2000" dirty="0"/>
            </a:br>
            <a:r>
              <a:rPr lang="en-US" sz="2000" dirty="0"/>
              <a:t>(or the correct path to the library or object) that defines the named symbol.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59225" y="3652053"/>
            <a:ext cx="430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attempted to run the executable,</a:t>
            </a:r>
          </a:p>
          <a:p>
            <a:r>
              <a:rPr lang="en-US" dirty="0"/>
              <a:t>The OS could not find the library using the </a:t>
            </a:r>
          </a:p>
          <a:p>
            <a:r>
              <a:rPr lang="en-US" dirty="0"/>
              <a:t>information in your current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178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trouble shoot link errors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 Link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likely you are missing the correct entries on the following options passed to the linker:</a:t>
            </a:r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library_name_with_symbol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path_to_library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Could also be a typo in your source code</a:t>
            </a:r>
          </a:p>
          <a:p>
            <a:r>
              <a:rPr lang="en-US" dirty="0"/>
              <a:t>Generally easy to resolve</a:t>
            </a:r>
          </a:p>
          <a:p>
            <a:pPr lvl="1"/>
            <a:r>
              <a:rPr lang="en-US" dirty="0"/>
              <a:t>If you know where the missing library is located.</a:t>
            </a:r>
          </a:p>
          <a:p>
            <a:r>
              <a:rPr lang="en-US" dirty="0"/>
              <a:t>Can be difficult if you have no idea why the symbol is trying to be linked (where is it used, where is it defined</a:t>
            </a:r>
          </a:p>
          <a:p>
            <a:pPr lvl="1"/>
            <a:r>
              <a:rPr lang="en-US" dirty="0"/>
              <a:t>More likely to happen when you are linking third party libraries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 Link Error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723019"/>
            <a:ext cx="5183188" cy="23706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likely your environment is not the same as when you compiled</a:t>
            </a:r>
          </a:p>
          <a:p>
            <a:pPr lvl="1"/>
            <a:r>
              <a:rPr lang="en-US" dirty="0"/>
              <a:t>Check your environment</a:t>
            </a:r>
          </a:p>
          <a:p>
            <a:pPr lvl="1"/>
            <a:r>
              <a:rPr lang="en-US" dirty="0"/>
              <a:t>Environment variable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Shows you </a:t>
            </a:r>
            <a:r>
              <a:rPr lang="en-US" i="1" dirty="0"/>
              <a:t>exactly</a:t>
            </a:r>
            <a:r>
              <a:rPr lang="en-US" dirty="0"/>
              <a:t> what libraries are dynamically linked to your executable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5212" y="5093641"/>
            <a:ext cx="5375658" cy="112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./some_mpi_program.exe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linux-vdso.so.1 =&gt;  (0x00007ffcf2be8000)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libmpi.so =&gt; not found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libc.so.6 =&gt; /lib/x86_64-linux-gnu/libc.so.6 (0x00007f4d12878000)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/lib64/ld-linux-x86-64.so.2 (0x00007f4d12c38000)</a:t>
            </a:r>
          </a:p>
        </p:txBody>
      </p:sp>
    </p:spTree>
    <p:extLst>
      <p:ext uri="{BB962C8B-B14F-4D97-AF65-F5344CB8AC3E}">
        <p14:creationId xmlns:p14="http://schemas.microsoft.com/office/powerpoint/2010/main" val="299358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b="1" i="1" u="sng" dirty="0"/>
              <a:t>Loading</a:t>
            </a:r>
            <a:r>
              <a:rPr lang="en-US" dirty="0"/>
              <a:t>: Linking in code at run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19873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 your executable </a:t>
            </a:r>
            <a:r>
              <a:rPr lang="en-US" i="1" dirty="0"/>
              <a:t>then load a library</a:t>
            </a:r>
            <a:r>
              <a:rPr lang="en-US" dirty="0"/>
              <a:t> into memory.</a:t>
            </a:r>
          </a:p>
          <a:p>
            <a:pPr lvl="1"/>
            <a:r>
              <a:rPr lang="en-US" dirty="0"/>
              <a:t>Use case is “plugins”. An example might be linking proprietary correlations for material properties.</a:t>
            </a:r>
          </a:p>
          <a:p>
            <a:pPr lvl="1"/>
            <a:r>
              <a:rPr lang="en-US" dirty="0"/>
              <a:t>Can be done interactively. User could specify library name and function name as an input.</a:t>
            </a:r>
          </a:p>
          <a:p>
            <a:pPr lvl="1"/>
            <a:r>
              <a:rPr lang="en-US" dirty="0"/>
              <a:t>Challenging to list “available symbols” in library, although this can be done. But basically need to know what routine you want to call</a:t>
            </a:r>
          </a:p>
          <a:p>
            <a:r>
              <a:rPr lang="en-US" dirty="0"/>
              <a:t>In Linux</a:t>
            </a:r>
            <a:br>
              <a:rPr lang="en-US" dirty="0"/>
            </a:br>
            <a:r>
              <a:rPr lang="en-US" dirty="0"/>
              <a:t>requires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en-US" dirty="0"/>
              <a:t>” library.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1"/>
            <a:ext cx="463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https://en.wikipedia.org/wiki/Dynamic_loading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7392" y="3492322"/>
            <a:ext cx="7729501" cy="2910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dlfcn.h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sdl_library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("libSDL.so", RTLD_LAZY);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sdl_library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report error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initializer = 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(sdl_library,"</a:t>
            </a:r>
            <a:r>
              <a:rPr lang="en-US" alt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</a:t>
            </a:r>
            <a:r>
              <a:rPr lang="en-US" alt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//extract library contents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(initializer == NULL)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report error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cast initializer to its proper type and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)(void);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init_func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sdl_init_function_type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initializer;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4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1348</TotalTime>
  <Words>2678</Words>
  <Application>Microsoft Office PowerPoint</Application>
  <PresentationFormat>Widescreen</PresentationFormat>
  <Paragraphs>551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Lecture 5 Tools of the Trade</vt:lpstr>
      <vt:lpstr>Outline</vt:lpstr>
      <vt:lpstr>Learning Objectives</vt:lpstr>
      <vt:lpstr>Static vs Dynamic Linking</vt:lpstr>
      <vt:lpstr>What is Linking?</vt:lpstr>
      <vt:lpstr>Dynamic Linking vs. Static Linking</vt:lpstr>
      <vt:lpstr>What link errors look like</vt:lpstr>
      <vt:lpstr>How to trouble shoot link errors</vt:lpstr>
      <vt:lpstr>Dynamic Loading: Linking in code at run time</vt:lpstr>
      <vt:lpstr>Multi-language Programs</vt:lpstr>
      <vt:lpstr>Summary: Using the Toolchain</vt:lpstr>
      <vt:lpstr>Version Control</vt:lpstr>
      <vt:lpstr>What is Version Control?</vt:lpstr>
      <vt:lpstr>What version control does</vt:lpstr>
      <vt:lpstr>Utility of Version control</vt:lpstr>
      <vt:lpstr>Version Control and Versioning</vt:lpstr>
      <vt:lpstr>Models for Version Control Programs (1)</vt:lpstr>
      <vt:lpstr>Models for Version Control Programs (2)</vt:lpstr>
      <vt:lpstr>Open Source Tools for Version Control</vt:lpstr>
      <vt:lpstr>Version Control Disclaimer</vt:lpstr>
      <vt:lpstr>A little about git</vt:lpstr>
      <vt:lpstr>Common Nomenclature in Git</vt:lpstr>
      <vt:lpstr>git concepts: commits</vt:lpstr>
      <vt:lpstr>git concepts: branches (1) – creating a branch</vt:lpstr>
      <vt:lpstr>git concepts: branches (2) – working on a branch</vt:lpstr>
      <vt:lpstr>git concepts: merge</vt:lpstr>
      <vt:lpstr>git concepts: fetch</vt:lpstr>
      <vt:lpstr>git concepts: fetch (merge w/ remote)</vt:lpstr>
      <vt:lpstr>git concepts: pull</vt:lpstr>
      <vt:lpstr>git concepts: push</vt:lpstr>
      <vt:lpstr>git concepts: rebase (a dangerous, but sometimes useful alternative to merge)</vt:lpstr>
      <vt:lpstr>A little git hands on</vt:lpstr>
      <vt:lpstr>Infrastructure Tools</vt:lpstr>
      <vt:lpstr>PowerPoint Presentation</vt:lpstr>
      <vt:lpstr>(GNU) Make</vt:lpstr>
      <vt:lpstr>CMake Example/Demo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77</cp:revision>
  <dcterms:created xsi:type="dcterms:W3CDTF">2017-07-31T16:39:40Z</dcterms:created>
  <dcterms:modified xsi:type="dcterms:W3CDTF">2019-09-18T17:55:48Z</dcterms:modified>
</cp:coreProperties>
</file>