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92" r:id="rId4"/>
    <p:sldId id="259" r:id="rId5"/>
    <p:sldId id="272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1" r:id="rId17"/>
    <p:sldId id="273" r:id="rId18"/>
    <p:sldId id="274" r:id="rId19"/>
    <p:sldId id="275" r:id="rId20"/>
    <p:sldId id="276" r:id="rId21"/>
    <p:sldId id="277" r:id="rId22"/>
    <p:sldId id="291" r:id="rId23"/>
    <p:sldId id="278" r:id="rId24"/>
    <p:sldId id="279" r:id="rId25"/>
    <p:sldId id="281" r:id="rId26"/>
    <p:sldId id="282" r:id="rId27"/>
    <p:sldId id="280" r:id="rId28"/>
    <p:sldId id="283" r:id="rId29"/>
    <p:sldId id="285" r:id="rId30"/>
    <p:sldId id="286" r:id="rId31"/>
    <p:sldId id="287" r:id="rId32"/>
    <p:sldId id="288" r:id="rId33"/>
    <p:sldId id="289" r:id="rId34"/>
    <p:sldId id="290" r:id="rId35"/>
    <p:sldId id="2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&amp; Outline" id="{CA940945-3B79-421B-BC1B-2F2C98150F85}">
          <p14:sldIdLst>
            <p14:sldId id="257"/>
            <p14:sldId id="258"/>
            <p14:sldId id="292"/>
          </p14:sldIdLst>
        </p14:section>
        <p14:section name="Software Construction" id="{CA717411-093B-42E6-B7DF-4378FC5DA974}">
          <p14:sldIdLst>
            <p14:sldId id="259"/>
            <p14:sldId id="272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Development Workflows" id="{80B0655D-866A-470D-BC8A-2AC2D8E824A5}">
          <p14:sldIdLst>
            <p14:sldId id="261"/>
            <p14:sldId id="273"/>
            <p14:sldId id="274"/>
            <p14:sldId id="275"/>
            <p14:sldId id="276"/>
            <p14:sldId id="277"/>
            <p14:sldId id="291"/>
            <p14:sldId id="278"/>
          </p14:sldIdLst>
        </p14:section>
        <p14:section name="Testing" id="{48492D45-470A-4F00-9C9F-0744944385EB}">
          <p14:sldIdLst>
            <p14:sldId id="279"/>
            <p14:sldId id="281"/>
            <p14:sldId id="282"/>
            <p14:sldId id="280"/>
          </p14:sldIdLst>
        </p14:section>
        <p14:section name="Software Lifecycle" id="{FA67467A-B102-49AC-B464-D088672210F8}">
          <p14:sldIdLst>
            <p14:sldId id="283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GitHub Tools" id="{4D554539-B085-4195-9B2D-1F1A26162F77}">
          <p14:sldIdLst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8" autoAdjust="0"/>
    <p:restoredTop sz="74924" autoAdjust="0"/>
  </p:normalViewPr>
  <p:slideViewPr>
    <p:cSldViewPr snapToGrid="0" snapToObjects="1">
      <p:cViewPr varScale="1">
        <p:scale>
          <a:sx n="72" d="100"/>
          <a:sy n="72" d="100"/>
        </p:scale>
        <p:origin x="17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39A26-348B-1F49-A35B-E5B8C6CEA80C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01372-1BB6-8D46-8F85-C09B9A02F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8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33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Ultimately</a:t>
            </a:r>
            <a:r>
              <a:rPr lang="en-US" baseline="0" dirty="0"/>
              <a:t> Costs much more.</a:t>
            </a:r>
          </a:p>
          <a:p>
            <a:r>
              <a:rPr lang="en-US" baseline="0" dirty="0"/>
              <a:t>In many cases leads to early abandonment.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2B095-972B-4DEB-93FF-52BFD7B20D1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28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8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19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2B095-972B-4DEB-93FF-52BFD7B20D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31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Parent and child are types of people.</a:t>
            </a:r>
          </a:p>
          <a:p>
            <a:endParaRPr lang="en-US" dirty="0"/>
          </a:p>
          <a:p>
            <a:r>
              <a:rPr lang="en-US" dirty="0"/>
              <a:t>Parent can be either a mother or father. These are “specific instances”</a:t>
            </a:r>
          </a:p>
          <a:p>
            <a:endParaRPr lang="en-US" dirty="0"/>
          </a:p>
          <a:p>
            <a:r>
              <a:rPr lang="en-US" dirty="0"/>
              <a:t>Family is composed of 2 parents and zero or more children</a:t>
            </a:r>
          </a:p>
          <a:p>
            <a:endParaRPr lang="en-US" dirty="0"/>
          </a:p>
          <a:p>
            <a:r>
              <a:rPr lang="en-US" dirty="0"/>
              <a:t>1 family has 0 or more children</a:t>
            </a:r>
          </a:p>
          <a:p>
            <a:endParaRPr lang="en-US" dirty="0"/>
          </a:p>
          <a:p>
            <a:r>
              <a:rPr lang="en-US" dirty="0"/>
              <a:t>1 or 2 parents a part of 0 or more families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2B095-972B-4DEB-93FF-52BFD7B20D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97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90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21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72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 summarizes</a:t>
            </a:r>
            <a:r>
              <a:rPr lang="en-US" baseline="0" dirty="0"/>
              <a:t> </a:t>
            </a:r>
            <a:r>
              <a:rPr lang="en-US" baseline="0" dirty="0" err="1"/>
              <a:t>TriBITS</a:t>
            </a:r>
            <a:r>
              <a:rPr lang="en-US" baseline="0" dirty="0"/>
              <a:t> Software Lifecycle Model</a:t>
            </a:r>
          </a:p>
          <a:p>
            <a:endParaRPr lang="en-US" baseline="0" dirty="0"/>
          </a:p>
          <a:p>
            <a:r>
              <a:rPr lang="en-US" dirty="0"/>
              <a:t>https://doi.org/10.2172/1038225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2B095-972B-4DEB-93FF-52BFD7B20D1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08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9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316421"/>
            <a:ext cx="6530591" cy="49897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9788" y="1663261"/>
            <a:ext cx="3932237" cy="9301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3428"/>
            <a:ext cx="3932237" cy="3712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34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063" y="1577898"/>
            <a:ext cx="10972800" cy="4582145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effectLst/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effectLst/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effectLst/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effectLst/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F3039AEA-697A-444B-9190-AC530EC7D323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973179" y="274638"/>
            <a:ext cx="978568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>
                <a:latin typeface="Garamond" pitchFamily="18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F3039AEA-697A-444B-9190-AC530EC7D323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538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178" y="1864896"/>
            <a:ext cx="5438275" cy="4295147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effectLst/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effectLst/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effectLst/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effectLst/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304551" y="1864896"/>
            <a:ext cx="5438275" cy="4295147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effectLst/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effectLst/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effectLst/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effectLst/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448734" y="1417639"/>
            <a:ext cx="5437717" cy="447675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304551" y="1417639"/>
            <a:ext cx="5437717" cy="447675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1956584" y="274639"/>
            <a:ext cx="978568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>
                <a:latin typeface="Garamond" pitchFamily="18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950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973179" y="274638"/>
            <a:ext cx="978568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>
                <a:latin typeface="Garamond" pitchFamily="18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01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846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814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37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9317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9396"/>
            <a:ext cx="10515600" cy="39889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08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6166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06246"/>
            <a:ext cx="5181600" cy="39920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06247"/>
            <a:ext cx="5181600" cy="3992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14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65309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311540"/>
            <a:ext cx="5157787" cy="4114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723020"/>
            <a:ext cx="5157787" cy="35661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311540"/>
            <a:ext cx="5183188" cy="4114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23020"/>
            <a:ext cx="5183188" cy="35661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98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45030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27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47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63261"/>
            <a:ext cx="3932237" cy="9301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31837"/>
            <a:ext cx="6172200" cy="497436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3428"/>
            <a:ext cx="3932237" cy="3712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43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CDCA-0159-6043-9DEB-D1DB4ABE2B8E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2A6B9-13D0-B341-AFD3-207E33A816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490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62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ftware_development_process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upload.wikimedia.org/wikipedia/commons/thumb/d/df/Scrum_Framework.png/220px-Scrum_Framework.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upload.wikimedia.org/wikipedia/commons/thumb/d/d3/Simple-kanban-board-.jpg/1280px-Simple-kanban-board-.jpg" TargetMode="External"/><Relationship Id="rId4" Type="http://schemas.openxmlformats.org/officeDocument/2006/relationships/hyperlink" Target="https://upload.wikimedia.org/wikipedia/commons/0/05/SampleBurndownChart.png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faribooksonline.com/library/view/code-complete-second/0735619670/?ar&amp;orp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8</a:t>
            </a:r>
            <a:br>
              <a:rPr lang="en-US" dirty="0"/>
            </a:br>
            <a:r>
              <a:rPr lang="en-US" dirty="0"/>
              <a:t>Software Engineering</a:t>
            </a:r>
            <a:br>
              <a:rPr lang="en-US" dirty="0"/>
            </a:br>
            <a:r>
              <a:rPr lang="en-US" sz="3600" dirty="0"/>
              <a:t>(managing the chaos that is developing software)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Prof. Brendan </a:t>
            </a:r>
            <a:r>
              <a:rPr lang="en-US" dirty="0" err="1"/>
              <a:t>Kochunas</a:t>
            </a:r>
            <a:endParaRPr lang="en-US" dirty="0"/>
          </a:p>
          <a:p>
            <a:r>
              <a:rPr lang="en-US" dirty="0"/>
              <a:t>9/30/2019</a:t>
            </a:r>
          </a:p>
          <a:p>
            <a:endParaRPr lang="en-US" dirty="0"/>
          </a:p>
          <a:p>
            <a:r>
              <a:rPr lang="en-US" dirty="0"/>
              <a:t>NERS 590-004</a:t>
            </a:r>
          </a:p>
        </p:txBody>
      </p:sp>
    </p:spTree>
    <p:extLst>
      <p:ext uri="{BB962C8B-B14F-4D97-AF65-F5344CB8AC3E}">
        <p14:creationId xmlns:p14="http://schemas.microsoft.com/office/powerpoint/2010/main" val="1418822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Parts of Software Construction: Requirements (2)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More Analogies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Importance of planning:</a:t>
            </a:r>
          </a:p>
          <a:p>
            <a:pPr lvl="1"/>
            <a:r>
              <a:rPr lang="en-US" dirty="0"/>
              <a:t>You don’t just start hammering boards together with nails when you want to build a house</a:t>
            </a:r>
          </a:p>
          <a:p>
            <a:pPr lvl="1"/>
            <a:r>
              <a:rPr lang="en-US" dirty="0"/>
              <a:t>You figure out what a house needs to do by familiarizing yourself with building codes.</a:t>
            </a:r>
          </a:p>
          <a:p>
            <a:r>
              <a:rPr lang="en-US" dirty="0"/>
              <a:t>Affect of changing requirements</a:t>
            </a:r>
          </a:p>
          <a:p>
            <a:pPr lvl="1"/>
            <a:r>
              <a:rPr lang="en-US" dirty="0"/>
              <a:t>After the construction crew has put the dry-wall up and installed the windows the homeowner decides they want to move some windows.</a:t>
            </a:r>
          </a:p>
          <a:p>
            <a:pPr lvl="1"/>
            <a:r>
              <a:rPr lang="en-US" dirty="0"/>
              <a:t>When the homeowner is meeting with the architect they decide to move some windows.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Obtain a solution to the following equation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For the following model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Pitfalls:</a:t>
            </a:r>
          </a:p>
          <a:p>
            <a:pPr lvl="1"/>
            <a:r>
              <a:rPr lang="en-US" dirty="0"/>
              <a:t>Requirements need not state the solution methodology (e.g. algorithm), although they may</a:t>
            </a:r>
          </a:p>
          <a:p>
            <a:pPr lvl="1"/>
            <a:r>
              <a:rPr lang="en-US" dirty="0"/>
              <a:t>Requirements should not be given in terms of the program </a:t>
            </a:r>
            <a:r>
              <a:rPr lang="en-US" dirty="0" err="1"/>
              <a:t>entitites</a:t>
            </a:r>
            <a:r>
              <a:rPr lang="en-US" dirty="0"/>
              <a:t> (variables, classes, libraries, interfaces)</a:t>
            </a:r>
          </a:p>
        </p:txBody>
      </p:sp>
      <p:pic>
        <p:nvPicPr>
          <p:cNvPr id="7" name="Picture 6" descr="R:\DOCS\CASL\POR\11\PeachBottom\pb.type0000.png"/>
          <p:cNvPicPr/>
          <p:nvPr/>
        </p:nvPicPr>
        <p:blipFill>
          <a:blip r:embed="rId4" cstate="print"/>
          <a:srcRect l="20711" t="6240" r="5719" b="15599"/>
          <a:stretch>
            <a:fillRect/>
          </a:stretch>
        </p:blipFill>
        <p:spPr bwMode="auto">
          <a:xfrm>
            <a:off x="7264295" y="3815697"/>
            <a:ext cx="1380806" cy="1380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819726" y="3480719"/>
            <a:ext cx="2146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Boiling Water Reactor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Fuel Lattice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224712"/>
              </p:ext>
            </p:extLst>
          </p:nvPr>
        </p:nvGraphicFramePr>
        <p:xfrm>
          <a:off x="6886541" y="2942393"/>
          <a:ext cx="4837028" cy="831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Equation" r:id="rId5" imgW="4584600" imgH="787320" progId="Equation.3">
                  <p:embed/>
                </p:oleObj>
              </mc:Choice>
              <mc:Fallback>
                <p:oleObj name="Equation" r:id="rId5" imgW="458460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6541" y="2942393"/>
                        <a:ext cx="4837028" cy="8310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7262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Parts of Software Construction: Architecture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b="1" u="sng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Software Architecture is the highest level of software design.</a:t>
            </a:r>
          </a:p>
          <a:p>
            <a:pPr lvl="1"/>
            <a:r>
              <a:rPr lang="en-US" dirty="0"/>
              <a:t>The frame that holds the detailed parts.</a:t>
            </a:r>
          </a:p>
          <a:p>
            <a:pPr lvl="2"/>
            <a:r>
              <a:rPr lang="en-US" dirty="0"/>
              <a:t>Should be easily understandable</a:t>
            </a:r>
          </a:p>
          <a:p>
            <a:pPr lvl="1"/>
            <a:r>
              <a:rPr lang="en-US" dirty="0"/>
              <a:t>Work here generally overlaps with the “high-level” design.</a:t>
            </a:r>
          </a:p>
          <a:p>
            <a:pPr lvl="1"/>
            <a:endParaRPr lang="en-US" dirty="0"/>
          </a:p>
          <a:p>
            <a:r>
              <a:rPr lang="en-US" dirty="0"/>
              <a:t>Key practice: Consider multiple designs.</a:t>
            </a:r>
          </a:p>
          <a:p>
            <a:pPr lvl="1"/>
            <a:r>
              <a:rPr lang="en-US" dirty="0"/>
              <a:t>In doing architecture design force yourself to develop more than one solution and compare them.</a:t>
            </a:r>
          </a:p>
          <a:p>
            <a:r>
              <a:rPr lang="en-US" dirty="0"/>
              <a:t>Pitfall:</a:t>
            </a:r>
          </a:p>
          <a:p>
            <a:pPr lvl="1"/>
            <a:r>
              <a:rPr lang="en-US" dirty="0"/>
              <a:t>Architecture should be agnostic of programming language.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/>
              <a:t>Examples: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02690" y="2722563"/>
            <a:ext cx="5122207" cy="356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51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Parts of Software Construction:</a:t>
            </a:r>
            <a:br>
              <a:rPr lang="en-US" dirty="0"/>
            </a:br>
            <a:r>
              <a:rPr lang="en-US" dirty="0"/>
              <a:t>Another Architecture Example</a:t>
            </a:r>
          </a:p>
        </p:txBody>
      </p:sp>
      <p:pic>
        <p:nvPicPr>
          <p:cNvPr id="7" name="Picture 6" descr="R:\DOCS\JOURNALS\ANE\MPACT\MPACT_libs.png"/>
          <p:cNvPicPr/>
          <p:nvPr/>
        </p:nvPicPr>
        <p:blipFill>
          <a:blip r:embed="rId2" cstate="print"/>
          <a:srcRect l="2564" t="5948" r="1763" b="7435"/>
          <a:stretch>
            <a:fillRect/>
          </a:stretch>
        </p:blipFill>
        <p:spPr bwMode="auto">
          <a:xfrm>
            <a:off x="3157086" y="2502728"/>
            <a:ext cx="5601904" cy="43552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3685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Parts of Software Construction: High Level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788" y="2311540"/>
            <a:ext cx="5157787" cy="397764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high level design includes detailed design documentation that would describe</a:t>
            </a:r>
          </a:p>
          <a:p>
            <a:pPr lvl="1"/>
            <a:r>
              <a:rPr lang="en-US" dirty="0"/>
              <a:t>An Application Program Interface (API)</a:t>
            </a:r>
          </a:p>
          <a:p>
            <a:pPr lvl="1"/>
            <a:r>
              <a:rPr lang="en-US" dirty="0"/>
              <a:t>Class definitions</a:t>
            </a:r>
          </a:p>
          <a:p>
            <a:pPr lvl="2"/>
            <a:r>
              <a:rPr lang="en-US" dirty="0"/>
              <a:t>methods, attributes, inheritance</a:t>
            </a:r>
          </a:p>
          <a:p>
            <a:pPr lvl="1"/>
            <a:r>
              <a:rPr lang="en-US" dirty="0"/>
              <a:t>Dependencies within different parts of the program</a:t>
            </a:r>
          </a:p>
          <a:p>
            <a:pPr lvl="1"/>
            <a:r>
              <a:rPr lang="en-US" dirty="0"/>
              <a:t>State diagrams, sequence diagrams, activity diagrams (flow-charts)</a:t>
            </a:r>
          </a:p>
          <a:p>
            <a:r>
              <a:rPr lang="en-US" dirty="0"/>
              <a:t>Key practices:</a:t>
            </a:r>
          </a:p>
          <a:p>
            <a:pPr lvl="1"/>
            <a:r>
              <a:rPr lang="en-US" dirty="0"/>
              <a:t>Consider multiple designs. force yourself to develop more than one solution and compare them.</a:t>
            </a:r>
          </a:p>
          <a:p>
            <a:pPr lvl="1"/>
            <a:r>
              <a:rPr lang="en-US" dirty="0"/>
              <a:t>The unified modeling language (UML) is an excellent tool for doing HLD.</a:t>
            </a:r>
          </a:p>
          <a:p>
            <a:r>
              <a:rPr lang="en-US" dirty="0"/>
              <a:t>Pitfalls:</a:t>
            </a:r>
          </a:p>
          <a:p>
            <a:pPr lvl="1"/>
            <a:r>
              <a:rPr lang="en-US" dirty="0"/>
              <a:t>Difficult to keep up to date.</a:t>
            </a:r>
          </a:p>
          <a:p>
            <a:pPr lvl="1"/>
            <a:r>
              <a:rPr lang="en-US" dirty="0"/>
              <a:t>Creating unnecessary dependencies.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/>
              <a:t>UML Example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5"/>
          <a:stretch/>
        </p:blipFill>
        <p:spPr>
          <a:xfrm>
            <a:off x="7176269" y="2684061"/>
            <a:ext cx="3428580" cy="3148847"/>
          </a:xfrm>
        </p:spPr>
      </p:pic>
      <p:sp>
        <p:nvSpPr>
          <p:cNvPr id="9" name="TextBox 8"/>
          <p:cNvSpPr txBox="1"/>
          <p:nvPr/>
        </p:nvSpPr>
        <p:spPr>
          <a:xfrm>
            <a:off x="6880981" y="5732356"/>
            <a:ext cx="3976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/>
              <a:t>High Level Design Defines Relationships</a:t>
            </a:r>
            <a:br>
              <a:rPr lang="en-US" dirty="0"/>
            </a:br>
            <a:r>
              <a:rPr lang="en-US" dirty="0"/>
              <a:t>(between parts of program)</a:t>
            </a:r>
          </a:p>
        </p:txBody>
      </p:sp>
    </p:spTree>
    <p:extLst>
      <p:ext uri="{BB962C8B-B14F-4D97-AF65-F5344CB8AC3E}">
        <p14:creationId xmlns:p14="http://schemas.microsoft.com/office/powerpoint/2010/main" val="3738305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Parts of Software Construction: Low Level Design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Low level design is the design that takes place “behind” an interface</a:t>
            </a:r>
          </a:p>
          <a:p>
            <a:pPr lvl="1"/>
            <a:r>
              <a:rPr lang="en-US" dirty="0"/>
              <a:t>e.g. “under the hood”</a:t>
            </a:r>
          </a:p>
          <a:p>
            <a:pPr lvl="1"/>
            <a:r>
              <a:rPr lang="en-US" dirty="0"/>
              <a:t>Often some choice of algorithm as well.</a:t>
            </a:r>
          </a:p>
          <a:p>
            <a:pPr lvl="2"/>
            <a:r>
              <a:rPr lang="en-US" dirty="0"/>
              <a:t>e.g. sort a data set</a:t>
            </a:r>
          </a:p>
          <a:p>
            <a:r>
              <a:rPr lang="en-US" dirty="0"/>
              <a:t>Key Practice</a:t>
            </a:r>
          </a:p>
          <a:p>
            <a:pPr lvl="1"/>
            <a:r>
              <a:rPr lang="en-US" dirty="0"/>
              <a:t>Get very detailed requirements when you can.</a:t>
            </a:r>
          </a:p>
          <a:p>
            <a:pPr lvl="1"/>
            <a:r>
              <a:rPr lang="en-US" dirty="0"/>
              <a:t>Defensive programming / Design by Contract</a:t>
            </a:r>
          </a:p>
          <a:p>
            <a:r>
              <a:rPr lang="en-US" dirty="0"/>
              <a:t>Pitfalls:</a:t>
            </a:r>
          </a:p>
          <a:p>
            <a:pPr lvl="1"/>
            <a:r>
              <a:rPr lang="en-US" dirty="0"/>
              <a:t>Poor performance</a:t>
            </a:r>
          </a:p>
          <a:p>
            <a:pPr lvl="1"/>
            <a:r>
              <a:rPr lang="en-US" dirty="0"/>
              <a:t>Memory leaks</a:t>
            </a:r>
          </a:p>
          <a:p>
            <a:pPr lvl="1"/>
            <a:r>
              <a:rPr lang="en-US" dirty="0"/>
              <a:t>Unnecessary dependencies</a:t>
            </a:r>
          </a:p>
          <a:p>
            <a:pPr lvl="1"/>
            <a:r>
              <a:rPr lang="en-US" dirty="0"/>
              <a:t>Bugs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Example: Homework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Computation of the Z-curve index</a:t>
            </a:r>
          </a:p>
          <a:p>
            <a:pPr lvl="1"/>
            <a:r>
              <a:rPr lang="en-US" dirty="0"/>
              <a:t>Code I provided</a:t>
            </a:r>
          </a:p>
          <a:p>
            <a:pPr lvl="1"/>
            <a:r>
              <a:rPr lang="en-US" dirty="0"/>
              <a:t>Extra-credit using bit manipulation</a:t>
            </a:r>
          </a:p>
        </p:txBody>
      </p:sp>
    </p:spTree>
    <p:extLst>
      <p:ext uri="{BB962C8B-B14F-4D97-AF65-F5344CB8AC3E}">
        <p14:creationId xmlns:p14="http://schemas.microsoft.com/office/powerpoint/2010/main" val="3095658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Ok, I understand everything that’s a part of Software 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But, how do I use these parts effectively?</a:t>
            </a:r>
          </a:p>
        </p:txBody>
      </p:sp>
    </p:spTree>
    <p:extLst>
      <p:ext uri="{BB962C8B-B14F-4D97-AF65-F5344CB8AC3E}">
        <p14:creationId xmlns:p14="http://schemas.microsoft.com/office/powerpoint/2010/main" val="2186531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Workflows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54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Development Workflows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Workflows are </a:t>
            </a:r>
            <a:r>
              <a:rPr lang="en-US" i="1" dirty="0"/>
              <a:t>based on a particular philosophy</a:t>
            </a:r>
            <a:r>
              <a:rPr lang="en-US" dirty="0"/>
              <a:t> or approach to software development.</a:t>
            </a:r>
          </a:p>
          <a:p>
            <a:pPr lvl="1"/>
            <a:r>
              <a:rPr lang="en-US" u="sng" dirty="0"/>
              <a:t>Waterfall</a:t>
            </a:r>
            <a:r>
              <a:rPr lang="en-US" dirty="0"/>
              <a:t>: Once through and your done</a:t>
            </a:r>
          </a:p>
          <a:p>
            <a:pPr lvl="1"/>
            <a:r>
              <a:rPr lang="en-US" u="sng" dirty="0"/>
              <a:t>Incremental</a:t>
            </a:r>
            <a:r>
              <a:rPr lang="en-US" dirty="0"/>
              <a:t>: Perform the same tasks in cycles</a:t>
            </a:r>
          </a:p>
          <a:p>
            <a:pPr lvl="2"/>
            <a:r>
              <a:rPr lang="en-US" dirty="0"/>
              <a:t>Spiral: Focused on risk management</a:t>
            </a:r>
          </a:p>
          <a:p>
            <a:pPr lvl="1"/>
            <a:r>
              <a:rPr lang="en-US" u="sng" dirty="0"/>
              <a:t>Iterative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Agile: Work in a way that lets you adapt quickly</a:t>
            </a:r>
          </a:p>
          <a:p>
            <a:pPr lvl="3"/>
            <a:r>
              <a:rPr lang="en-US" dirty="0"/>
              <a:t>Scrum, Extreme programming</a:t>
            </a:r>
          </a:p>
          <a:p>
            <a:pPr lvl="1"/>
            <a:r>
              <a:rPr lang="en-US" u="sng" dirty="0"/>
              <a:t>Lean</a:t>
            </a:r>
            <a:r>
              <a:rPr lang="en-US" dirty="0"/>
              <a:t>: Don’t do more than you need to. Minimize “waste”.</a:t>
            </a:r>
          </a:p>
          <a:p>
            <a:pPr lvl="2"/>
            <a:r>
              <a:rPr lang="en-US" dirty="0"/>
              <a:t>Kanban</a:t>
            </a:r>
          </a:p>
          <a:p>
            <a:pPr lvl="1"/>
            <a:r>
              <a:rPr lang="en-US" dirty="0"/>
              <a:t>...and many more</a:t>
            </a:r>
          </a:p>
          <a:p>
            <a:r>
              <a:rPr lang="en-US" dirty="0"/>
              <a:t>There is no right or wrong workflow, but for certain projects in certain situations some workflows will be more productive than others.</a:t>
            </a:r>
          </a:p>
          <a:p>
            <a:pPr lvl="1"/>
            <a:r>
              <a:rPr lang="en-US" dirty="0"/>
              <a:t>Often times you need to tailor something specific for your project &amp; team.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772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Further Reading: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https://en.wikipedia.org/wiki/Software_development_process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28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 Illustrations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8958321" y="2431720"/>
            <a:ext cx="1214250" cy="4037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Requirements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9286879" y="3061112"/>
            <a:ext cx="1143000" cy="4037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Architecture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9601071" y="3619253"/>
            <a:ext cx="1143000" cy="4037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High-Level Design</a:t>
            </a:r>
          </a:p>
        </p:txBody>
      </p:sp>
      <p:sp>
        <p:nvSpPr>
          <p:cNvPr id="7" name="Rectangle 6"/>
          <p:cNvSpPr/>
          <p:nvPr/>
        </p:nvSpPr>
        <p:spPr>
          <a:xfrm>
            <a:off x="9858379" y="4213019"/>
            <a:ext cx="1143000" cy="4037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Low-Level Design</a:t>
            </a:r>
          </a:p>
        </p:txBody>
      </p:sp>
      <p:sp>
        <p:nvSpPr>
          <p:cNvPr id="8" name="Rectangle 7"/>
          <p:cNvSpPr/>
          <p:nvPr/>
        </p:nvSpPr>
        <p:spPr>
          <a:xfrm>
            <a:off x="10172571" y="4818660"/>
            <a:ext cx="1143000" cy="4037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Construction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0465504" y="5412425"/>
            <a:ext cx="1143000" cy="4037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Testing</a:t>
            </a:r>
          </a:p>
        </p:txBody>
      </p:sp>
      <p:cxnSp>
        <p:nvCxnSpPr>
          <p:cNvPr id="10" name="Curved Connector 9"/>
          <p:cNvCxnSpPr>
            <a:stCxn id="7" idx="3"/>
            <a:endCxn id="8" idx="3"/>
          </p:cNvCxnSpPr>
          <p:nvPr/>
        </p:nvCxnSpPr>
        <p:spPr>
          <a:xfrm>
            <a:off x="11001379" y="4414900"/>
            <a:ext cx="314192" cy="605641"/>
          </a:xfrm>
          <a:prstGeom prst="curvedConnector3">
            <a:avLst>
              <a:gd name="adj1" fmla="val 214334"/>
            </a:avLst>
          </a:prstGeom>
          <a:ln>
            <a:solidFill>
              <a:srgbClr val="DED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>
            <a:off x="11315571" y="5020541"/>
            <a:ext cx="314192" cy="605641"/>
          </a:xfrm>
          <a:prstGeom prst="curvedConnector3">
            <a:avLst>
              <a:gd name="adj1" fmla="val 214334"/>
            </a:avLst>
          </a:prstGeom>
          <a:ln>
            <a:solidFill>
              <a:srgbClr val="DED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>
            <a:off x="10687187" y="3809259"/>
            <a:ext cx="314192" cy="605641"/>
          </a:xfrm>
          <a:prstGeom prst="curvedConnector3">
            <a:avLst>
              <a:gd name="adj1" fmla="val 214334"/>
            </a:avLst>
          </a:prstGeom>
          <a:ln>
            <a:solidFill>
              <a:srgbClr val="003C7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>
            <a:off x="10429879" y="3203618"/>
            <a:ext cx="314192" cy="605641"/>
          </a:xfrm>
          <a:prstGeom prst="curvedConnector3">
            <a:avLst>
              <a:gd name="adj1" fmla="val 214334"/>
            </a:avLst>
          </a:prstGeom>
          <a:ln>
            <a:solidFill>
              <a:srgbClr val="DED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>
            <a:off x="10151312" y="2597977"/>
            <a:ext cx="314192" cy="605641"/>
          </a:xfrm>
          <a:prstGeom prst="curvedConnector3">
            <a:avLst>
              <a:gd name="adj1" fmla="val 214334"/>
            </a:avLst>
          </a:prstGeom>
          <a:ln>
            <a:solidFill>
              <a:srgbClr val="DED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flipH="1" flipV="1">
            <a:off x="10151312" y="5020541"/>
            <a:ext cx="314192" cy="605641"/>
          </a:xfrm>
          <a:prstGeom prst="curvedConnector3">
            <a:avLst>
              <a:gd name="adj1" fmla="val 214334"/>
            </a:avLst>
          </a:prstGeom>
          <a:ln>
            <a:solidFill>
              <a:srgbClr val="DED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flipH="1" flipV="1">
            <a:off x="9837120" y="4414900"/>
            <a:ext cx="314192" cy="605641"/>
          </a:xfrm>
          <a:prstGeom prst="curvedConnector3">
            <a:avLst>
              <a:gd name="adj1" fmla="val 214334"/>
            </a:avLst>
          </a:prstGeom>
          <a:ln>
            <a:solidFill>
              <a:srgbClr val="DED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flipH="1" flipV="1">
            <a:off x="8958321" y="2621727"/>
            <a:ext cx="314192" cy="605641"/>
          </a:xfrm>
          <a:prstGeom prst="curvedConnector3">
            <a:avLst>
              <a:gd name="adj1" fmla="val 214334"/>
            </a:avLst>
          </a:prstGeom>
          <a:ln>
            <a:solidFill>
              <a:srgbClr val="DED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flipH="1" flipV="1">
            <a:off x="9272513" y="3227368"/>
            <a:ext cx="314192" cy="605641"/>
          </a:xfrm>
          <a:prstGeom prst="curvedConnector3">
            <a:avLst>
              <a:gd name="adj1" fmla="val 214334"/>
            </a:avLst>
          </a:prstGeom>
          <a:ln>
            <a:solidFill>
              <a:srgbClr val="DED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83182" y="2656214"/>
            <a:ext cx="1280160" cy="4037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Requirements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05764" y="3347656"/>
            <a:ext cx="1143000" cy="4037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Architecture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19956" y="3905797"/>
            <a:ext cx="1143000" cy="4037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High-Level Design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77264" y="4499563"/>
            <a:ext cx="1143000" cy="4037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Low-Level Design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91456" y="5105204"/>
            <a:ext cx="1143000" cy="4037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Construction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84389" y="5698969"/>
            <a:ext cx="1143000" cy="4037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Testing</a:t>
            </a:r>
          </a:p>
        </p:txBody>
      </p:sp>
      <p:cxnSp>
        <p:nvCxnSpPr>
          <p:cNvPr id="26" name="Curved Connector 25"/>
          <p:cNvCxnSpPr/>
          <p:nvPr/>
        </p:nvCxnSpPr>
        <p:spPr>
          <a:xfrm>
            <a:off x="2934456" y="5307085"/>
            <a:ext cx="314192" cy="605641"/>
          </a:xfrm>
          <a:prstGeom prst="curvedConnector3">
            <a:avLst>
              <a:gd name="adj1" fmla="val 214334"/>
            </a:avLst>
          </a:prstGeom>
          <a:ln>
            <a:solidFill>
              <a:srgbClr val="DED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2" idx="3"/>
            <a:endCxn id="23" idx="3"/>
          </p:cNvCxnSpPr>
          <p:nvPr/>
        </p:nvCxnSpPr>
        <p:spPr>
          <a:xfrm>
            <a:off x="2620264" y="4701444"/>
            <a:ext cx="314192" cy="605641"/>
          </a:xfrm>
          <a:prstGeom prst="curvedConnector3">
            <a:avLst>
              <a:gd name="adj1" fmla="val 214334"/>
            </a:avLst>
          </a:prstGeom>
          <a:ln>
            <a:solidFill>
              <a:srgbClr val="DED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>
            <a:off x="2048764" y="3490162"/>
            <a:ext cx="314192" cy="605641"/>
          </a:xfrm>
          <a:prstGeom prst="curvedConnector3">
            <a:avLst>
              <a:gd name="adj1" fmla="val 214334"/>
            </a:avLst>
          </a:prstGeom>
          <a:ln>
            <a:solidFill>
              <a:srgbClr val="DED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>
            <a:off x="1770197" y="2884521"/>
            <a:ext cx="314192" cy="605641"/>
          </a:xfrm>
          <a:prstGeom prst="curvedConnector3">
            <a:avLst>
              <a:gd name="adj1" fmla="val 214334"/>
            </a:avLst>
          </a:prstGeom>
          <a:ln>
            <a:solidFill>
              <a:srgbClr val="DED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endCxn id="22" idx="3"/>
          </p:cNvCxnSpPr>
          <p:nvPr/>
        </p:nvCxnSpPr>
        <p:spPr>
          <a:xfrm rot="16200000" flipH="1">
            <a:off x="2196520" y="4277700"/>
            <a:ext cx="590180" cy="257308"/>
          </a:xfrm>
          <a:prstGeom prst="curvedConnector4">
            <a:avLst>
              <a:gd name="adj1" fmla="val 16758"/>
              <a:gd name="adj2" fmla="val 285089"/>
            </a:avLst>
          </a:prstGeom>
          <a:ln>
            <a:solidFill>
              <a:srgbClr val="DED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4780" y="2348932"/>
            <a:ext cx="106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Waterfall</a:t>
            </a:r>
          </a:p>
        </p:txBody>
      </p:sp>
      <p:pic>
        <p:nvPicPr>
          <p:cNvPr id="5124" name="Picture 4" descr="https://upload.wikimedia.org/wikipedia/commons/thumb/5/5f/Three_software_development_patterns_mashed_together.svg/800px-Three_software_development_patterns_mashed_together.sv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33" t="24956" r="2292" b="28210"/>
          <a:stretch/>
        </p:blipFill>
        <p:spPr bwMode="auto">
          <a:xfrm>
            <a:off x="6066756" y="4480830"/>
            <a:ext cx="2113691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107083" y="2798957"/>
            <a:ext cx="232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Extreme Programming</a:t>
            </a:r>
          </a:p>
        </p:txBody>
      </p:sp>
      <p:pic>
        <p:nvPicPr>
          <p:cNvPr id="5126" name="Picture 6" descr="https://upload.wikimedia.org/wikipedia/commons/thumb/8/84/Extreme_Programming.svg/367px-Extreme_Programming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502" y="2186576"/>
            <a:ext cx="2513638" cy="230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9904703" y="1807670"/>
            <a:ext cx="156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Agile Iterative</a:t>
            </a:r>
          </a:p>
        </p:txBody>
      </p:sp>
      <p:cxnSp>
        <p:nvCxnSpPr>
          <p:cNvPr id="41" name="Straight Connector 40"/>
          <p:cNvCxnSpPr>
            <a:cxnSpLocks/>
          </p:cNvCxnSpPr>
          <p:nvPr/>
        </p:nvCxnSpPr>
        <p:spPr>
          <a:xfrm>
            <a:off x="2514600" y="2186576"/>
            <a:ext cx="1905000" cy="38808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571725" y="4366635"/>
            <a:ext cx="49553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527110" y="1609725"/>
            <a:ext cx="0" cy="50577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9" grpId="0"/>
      <p:bldP spid="42" grpId="0"/>
      <p:bldP spid="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Workflow Concepts: Scrum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Concepts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839789" y="2723020"/>
            <a:ext cx="3048818" cy="3566160"/>
          </a:xfrm>
        </p:spPr>
        <p:txBody>
          <a:bodyPr/>
          <a:lstStyle/>
          <a:p>
            <a:r>
              <a:rPr lang="en-US" dirty="0"/>
              <a:t>Project roles</a:t>
            </a:r>
          </a:p>
          <a:p>
            <a:r>
              <a:rPr lang="en-US" dirty="0" err="1"/>
              <a:t>Timeboxing</a:t>
            </a:r>
            <a:endParaRPr lang="en-US" dirty="0"/>
          </a:p>
          <a:p>
            <a:r>
              <a:rPr lang="en-US" dirty="0"/>
              <a:t>Backlog</a:t>
            </a:r>
          </a:p>
          <a:p>
            <a:r>
              <a:rPr lang="en-US" dirty="0"/>
              <a:t>Stand-ups</a:t>
            </a:r>
          </a:p>
          <a:p>
            <a:r>
              <a:rPr lang="en-US" dirty="0"/>
              <a:t>Review and Retrospective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https://upload.wikimedia.org/wikipedia/commons/d/df/Scrum_Framew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7" y="2156305"/>
            <a:ext cx="7422942" cy="413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6581001"/>
            <a:ext cx="84105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hlinkClick r:id="rId4"/>
              </a:rPr>
              <a:t>https://upload.wikimedia.org/wikipedia/commons/thumb/d/df/Scrum_Framework.png/220px-Scrum_Framework.png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205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309396"/>
            <a:ext cx="10515600" cy="39889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Overview of Software Engineering</a:t>
            </a:r>
          </a:p>
          <a:p>
            <a:pPr lvl="1"/>
            <a:endParaRPr lang="en-US" dirty="0"/>
          </a:p>
          <a:p>
            <a:r>
              <a:rPr lang="en-US" dirty="0"/>
              <a:t>Components in the Development process</a:t>
            </a:r>
          </a:p>
          <a:p>
            <a:pPr lvl="1"/>
            <a:endParaRPr lang="en-US" dirty="0"/>
          </a:p>
          <a:p>
            <a:r>
              <a:rPr lang="en-US" dirty="0"/>
              <a:t>Development Cycle Workflows</a:t>
            </a:r>
          </a:p>
          <a:p>
            <a:pPr lvl="1"/>
            <a:endParaRPr lang="en-US" dirty="0"/>
          </a:p>
          <a:p>
            <a:r>
              <a:rPr lang="en-US" dirty="0"/>
              <a:t>Ross’s Taxonomy of Testing</a:t>
            </a:r>
          </a:p>
          <a:p>
            <a:pPr lvl="1"/>
            <a:endParaRPr lang="en-US" dirty="0"/>
          </a:p>
          <a:p>
            <a:r>
              <a:rPr lang="en-US" dirty="0"/>
              <a:t>What every software project has... a Lifecycle</a:t>
            </a:r>
          </a:p>
        </p:txBody>
      </p:sp>
    </p:spTree>
    <p:extLst>
      <p:ext uri="{BB962C8B-B14F-4D97-AF65-F5344CB8AC3E}">
        <p14:creationId xmlns:p14="http://schemas.microsoft.com/office/powerpoint/2010/main" val="3381651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/>
              <a:t>Other Workflow Concepts:</a:t>
            </a:r>
            <a:br>
              <a:rPr lang="en-US" dirty="0"/>
            </a:br>
            <a:r>
              <a:rPr lang="en-US" dirty="0"/>
              <a:t>Kanban &amp; Burndown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2860178"/>
            <a:ext cx="5157787" cy="411480"/>
          </a:xfrm>
        </p:spPr>
        <p:txBody>
          <a:bodyPr>
            <a:normAutofit lnSpcReduction="10000"/>
          </a:bodyPr>
          <a:lstStyle/>
          <a:p>
            <a:r>
              <a:rPr lang="en-US" b="1" u="sng" dirty="0"/>
              <a:t>Concepts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839788" y="3271658"/>
            <a:ext cx="5157787" cy="2927011"/>
          </a:xfrm>
        </p:spPr>
        <p:txBody>
          <a:bodyPr/>
          <a:lstStyle/>
          <a:p>
            <a:r>
              <a:rPr lang="en-US" dirty="0"/>
              <a:t>Visualize Workflow.</a:t>
            </a:r>
          </a:p>
          <a:p>
            <a:r>
              <a:rPr lang="en-US" dirty="0"/>
              <a:t>Limit work in progress.</a:t>
            </a:r>
          </a:p>
          <a:p>
            <a:r>
              <a:rPr lang="en-US" dirty="0"/>
              <a:t>Evolve policies.</a:t>
            </a:r>
          </a:p>
          <a:p>
            <a:r>
              <a:rPr lang="en-US" dirty="0"/>
              <a:t>Burndown Charts.</a:t>
            </a:r>
          </a:p>
        </p:txBody>
      </p:sp>
      <p:pic>
        <p:nvPicPr>
          <p:cNvPr id="8194" name="Picture 2" descr="https://upload.wikimedia.org/wikipedia/commons/thumb/d/d3/Simple-kanban-board-.jpg/400px-Simple-kanban-board-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388" y="1383804"/>
            <a:ext cx="381000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upload.wikimedia.org/wikipedia/commons/0/05/SampleBurndownCh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952" y="3724705"/>
            <a:ext cx="4729436" cy="258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7588" y="2918492"/>
            <a:ext cx="150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Kanban Board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752975" y="3705455"/>
            <a:ext cx="70770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405419"/>
            <a:ext cx="777721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hlinkClick r:id="rId4"/>
              </a:rPr>
              <a:t>https://upload.wikimedia.org/wikipedia/commons/0/05/SampleBurndownChart.png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</a:p>
          <a:p>
            <a:r>
              <a:rPr lang="en-US" sz="1100" dirty="0">
                <a:solidFill>
                  <a:schemeClr val="bg1"/>
                </a:solidFill>
                <a:hlinkClick r:id="rId5"/>
              </a:rPr>
              <a:t>https://upload.wikimedia.org/wikipedia/commons/thumb/d/d3/Simple-kanban-board-.jpg/1280px-Simple-kanban-board-.jpg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9063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 Driven Development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864185" y="2692606"/>
            <a:ext cx="1143000" cy="4037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Requirements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2121493" y="3321998"/>
            <a:ext cx="1143000" cy="4037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Architecture</a:t>
            </a:r>
          </a:p>
        </p:txBody>
      </p:sp>
      <p:sp>
        <p:nvSpPr>
          <p:cNvPr id="9" name="Rectangle 8"/>
          <p:cNvSpPr/>
          <p:nvPr/>
        </p:nvSpPr>
        <p:spPr>
          <a:xfrm>
            <a:off x="2435685" y="3880139"/>
            <a:ext cx="1143000" cy="4037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High-Level Design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92993" y="4473905"/>
            <a:ext cx="1143000" cy="4037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Low-Level Design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07185" y="5079546"/>
            <a:ext cx="1143000" cy="4037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Construction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00118" y="5673311"/>
            <a:ext cx="1143000" cy="40376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Testing</a:t>
            </a:r>
          </a:p>
        </p:txBody>
      </p:sp>
      <p:cxnSp>
        <p:nvCxnSpPr>
          <p:cNvPr id="13" name="Curved Connector 12"/>
          <p:cNvCxnSpPr>
            <a:stCxn id="10" idx="3"/>
            <a:endCxn id="11" idx="3"/>
          </p:cNvCxnSpPr>
          <p:nvPr/>
        </p:nvCxnSpPr>
        <p:spPr>
          <a:xfrm>
            <a:off x="3835993" y="4675786"/>
            <a:ext cx="314192" cy="605641"/>
          </a:xfrm>
          <a:prstGeom prst="curvedConnector3">
            <a:avLst>
              <a:gd name="adj1" fmla="val 214334"/>
            </a:avLst>
          </a:prstGeom>
          <a:ln>
            <a:solidFill>
              <a:srgbClr val="DED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>
            <a:off x="4150185" y="5281427"/>
            <a:ext cx="314192" cy="605641"/>
          </a:xfrm>
          <a:prstGeom prst="curvedConnector3">
            <a:avLst>
              <a:gd name="adj1" fmla="val 214334"/>
            </a:avLst>
          </a:prstGeom>
          <a:ln>
            <a:solidFill>
              <a:srgbClr val="DED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>
            <a:off x="3521801" y="4070145"/>
            <a:ext cx="314192" cy="605641"/>
          </a:xfrm>
          <a:prstGeom prst="curvedConnector3">
            <a:avLst>
              <a:gd name="adj1" fmla="val 214334"/>
            </a:avLst>
          </a:prstGeom>
          <a:ln>
            <a:solidFill>
              <a:srgbClr val="003C7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>
            <a:off x="3264493" y="3464504"/>
            <a:ext cx="314192" cy="605641"/>
          </a:xfrm>
          <a:prstGeom prst="curvedConnector3">
            <a:avLst>
              <a:gd name="adj1" fmla="val 214334"/>
            </a:avLst>
          </a:prstGeom>
          <a:ln>
            <a:solidFill>
              <a:srgbClr val="DED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>
            <a:off x="2985926" y="2858863"/>
            <a:ext cx="314192" cy="605641"/>
          </a:xfrm>
          <a:prstGeom prst="curvedConnector3">
            <a:avLst>
              <a:gd name="adj1" fmla="val 214334"/>
            </a:avLst>
          </a:prstGeom>
          <a:ln>
            <a:solidFill>
              <a:srgbClr val="DED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flipH="1" flipV="1">
            <a:off x="2985926" y="5281427"/>
            <a:ext cx="314192" cy="605641"/>
          </a:xfrm>
          <a:prstGeom prst="curvedConnector3">
            <a:avLst>
              <a:gd name="adj1" fmla="val 214334"/>
            </a:avLst>
          </a:prstGeom>
          <a:ln>
            <a:solidFill>
              <a:srgbClr val="DED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flipH="1" flipV="1">
            <a:off x="2671734" y="4675786"/>
            <a:ext cx="314192" cy="605641"/>
          </a:xfrm>
          <a:prstGeom prst="curvedConnector3">
            <a:avLst>
              <a:gd name="adj1" fmla="val 214334"/>
            </a:avLst>
          </a:prstGeom>
          <a:ln>
            <a:solidFill>
              <a:srgbClr val="DED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endCxn id="7" idx="1"/>
          </p:cNvCxnSpPr>
          <p:nvPr/>
        </p:nvCxnSpPr>
        <p:spPr>
          <a:xfrm rot="16200000" flipV="1">
            <a:off x="1688772" y="3069900"/>
            <a:ext cx="593768" cy="242942"/>
          </a:xfrm>
          <a:prstGeom prst="curvedConnector4">
            <a:avLst>
              <a:gd name="adj1" fmla="val 12145"/>
              <a:gd name="adj2" fmla="val 307797"/>
            </a:avLst>
          </a:prstGeom>
          <a:ln>
            <a:solidFill>
              <a:srgbClr val="DED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flipH="1" flipV="1">
            <a:off x="2107127" y="3488254"/>
            <a:ext cx="314192" cy="605641"/>
          </a:xfrm>
          <a:prstGeom prst="curvedConnector3">
            <a:avLst>
              <a:gd name="adj1" fmla="val 214334"/>
            </a:avLst>
          </a:prstGeom>
          <a:ln>
            <a:solidFill>
              <a:srgbClr val="DED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343759" y="2692606"/>
            <a:ext cx="1143000" cy="4037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Requirements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601067" y="3321998"/>
            <a:ext cx="1143000" cy="4037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Architecture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915259" y="3880139"/>
            <a:ext cx="1143000" cy="4037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High-Level Design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172567" y="4473905"/>
            <a:ext cx="1143000" cy="40376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Unit Testing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486759" y="5079546"/>
            <a:ext cx="1143000" cy="4037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Low-Level Design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79692" y="5673311"/>
            <a:ext cx="1143000" cy="4037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Construction</a:t>
            </a:r>
          </a:p>
        </p:txBody>
      </p:sp>
      <p:cxnSp>
        <p:nvCxnSpPr>
          <p:cNvPr id="28" name="Curved Connector 27"/>
          <p:cNvCxnSpPr>
            <a:stCxn id="25" idx="3"/>
            <a:endCxn id="26" idx="3"/>
          </p:cNvCxnSpPr>
          <p:nvPr/>
        </p:nvCxnSpPr>
        <p:spPr>
          <a:xfrm>
            <a:off x="10315567" y="4675786"/>
            <a:ext cx="314192" cy="605641"/>
          </a:xfrm>
          <a:prstGeom prst="curvedConnector3">
            <a:avLst>
              <a:gd name="adj1" fmla="val 214334"/>
            </a:avLst>
          </a:prstGeom>
          <a:ln>
            <a:solidFill>
              <a:srgbClr val="DED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>
            <a:off x="10629759" y="5281427"/>
            <a:ext cx="314192" cy="605641"/>
          </a:xfrm>
          <a:prstGeom prst="curvedConnector3">
            <a:avLst>
              <a:gd name="adj1" fmla="val 214334"/>
            </a:avLst>
          </a:prstGeom>
          <a:ln>
            <a:solidFill>
              <a:srgbClr val="DED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>
            <a:off x="10001375" y="4070145"/>
            <a:ext cx="314192" cy="605641"/>
          </a:xfrm>
          <a:prstGeom prst="curvedConnector3">
            <a:avLst>
              <a:gd name="adj1" fmla="val 214334"/>
            </a:avLst>
          </a:prstGeom>
          <a:ln>
            <a:solidFill>
              <a:srgbClr val="003C7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>
            <a:off x="9744067" y="3464504"/>
            <a:ext cx="314192" cy="605641"/>
          </a:xfrm>
          <a:prstGeom prst="curvedConnector3">
            <a:avLst>
              <a:gd name="adj1" fmla="val 214334"/>
            </a:avLst>
          </a:prstGeom>
          <a:ln>
            <a:solidFill>
              <a:srgbClr val="DED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>
            <a:off x="9465500" y="2858863"/>
            <a:ext cx="314192" cy="605641"/>
          </a:xfrm>
          <a:prstGeom prst="curvedConnector3">
            <a:avLst>
              <a:gd name="adj1" fmla="val 214334"/>
            </a:avLst>
          </a:prstGeom>
          <a:ln>
            <a:solidFill>
              <a:srgbClr val="DED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flipH="1" flipV="1">
            <a:off x="9465500" y="5281427"/>
            <a:ext cx="314192" cy="605641"/>
          </a:xfrm>
          <a:prstGeom prst="curvedConnector3">
            <a:avLst>
              <a:gd name="adj1" fmla="val 214334"/>
            </a:avLst>
          </a:prstGeom>
          <a:ln>
            <a:solidFill>
              <a:srgbClr val="DED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flipH="1" flipV="1">
            <a:off x="9151308" y="4675786"/>
            <a:ext cx="314192" cy="605641"/>
          </a:xfrm>
          <a:prstGeom prst="curvedConnector3">
            <a:avLst>
              <a:gd name="adj1" fmla="val 214334"/>
            </a:avLst>
          </a:prstGeom>
          <a:ln>
            <a:solidFill>
              <a:srgbClr val="DED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endCxn id="22" idx="1"/>
          </p:cNvCxnSpPr>
          <p:nvPr/>
        </p:nvCxnSpPr>
        <p:spPr>
          <a:xfrm rot="16200000" flipV="1">
            <a:off x="8168346" y="3069900"/>
            <a:ext cx="593768" cy="242942"/>
          </a:xfrm>
          <a:prstGeom prst="curvedConnector4">
            <a:avLst>
              <a:gd name="adj1" fmla="val 5729"/>
              <a:gd name="adj2" fmla="val 256828"/>
            </a:avLst>
          </a:prstGeom>
          <a:ln>
            <a:solidFill>
              <a:srgbClr val="DED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flipH="1" flipV="1">
            <a:off x="8586701" y="3488254"/>
            <a:ext cx="314192" cy="605641"/>
          </a:xfrm>
          <a:prstGeom prst="curvedConnector3">
            <a:avLst>
              <a:gd name="adj1" fmla="val 214334"/>
            </a:avLst>
          </a:prstGeom>
          <a:ln>
            <a:solidFill>
              <a:srgbClr val="DED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02596" y="2309018"/>
            <a:ext cx="293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Agile Iterative Development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65746" y="2317338"/>
            <a:ext cx="258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Test 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347732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4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by Contract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9396"/>
            <a:ext cx="5129463" cy="39889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Articulated from “business contracts” for a client and supplier</a:t>
            </a:r>
          </a:p>
          <a:p>
            <a:pPr lvl="1"/>
            <a:r>
              <a:rPr lang="en-US" dirty="0"/>
              <a:t>A form of “defensive programming” where overhead can be eliminated</a:t>
            </a:r>
          </a:p>
          <a:p>
            <a:pPr lvl="1"/>
            <a:r>
              <a:rPr lang="en-US" i="1" u="sng" dirty="0"/>
              <a:t>Check assumptions made by code</a:t>
            </a:r>
          </a:p>
          <a:p>
            <a:r>
              <a:rPr lang="en-US" dirty="0"/>
              <a:t>Not natively supported in most languages</a:t>
            </a:r>
          </a:p>
          <a:p>
            <a:pPr lvl="1"/>
            <a:r>
              <a:rPr lang="en-US" dirty="0"/>
              <a:t>Available as a 3</a:t>
            </a:r>
            <a:r>
              <a:rPr lang="en-US" baseline="30000" dirty="0"/>
              <a:t>RD</a:t>
            </a:r>
            <a:r>
              <a:rPr lang="en-US" dirty="0"/>
              <a:t> party feature</a:t>
            </a:r>
          </a:p>
          <a:p>
            <a:pPr lvl="2"/>
            <a:r>
              <a:rPr lang="en-US" dirty="0"/>
              <a:t>For C/C++ use C preprocessor or GNU Nana</a:t>
            </a:r>
          </a:p>
          <a:p>
            <a:pPr lvl="2"/>
            <a:r>
              <a:rPr lang="en-US" dirty="0"/>
              <a:t>For Fortran use C-preprocessor</a:t>
            </a:r>
          </a:p>
          <a:p>
            <a:pPr lvl="2"/>
            <a:r>
              <a:rPr lang="en-US" dirty="0"/>
              <a:t>Python has </a:t>
            </a:r>
            <a:r>
              <a:rPr lang="en-US" dirty="0" err="1"/>
              <a:t>PyContracts</a:t>
            </a:r>
            <a:r>
              <a:rPr lang="en-US" dirty="0"/>
              <a:t> or </a:t>
            </a:r>
            <a:r>
              <a:rPr lang="en-US" dirty="0" err="1"/>
              <a:t>PyDBC</a:t>
            </a:r>
            <a:endParaRPr lang="en-US" dirty="0"/>
          </a:p>
        </p:txBody>
      </p:sp>
      <p:pic>
        <p:nvPicPr>
          <p:cNvPr id="18434" name="Picture 2" descr="https://upload.wikimedia.org/wikipedia/commons/thumb/e/ea/Design_by_contract.svg/512px-Design_by_contrac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826" y="1486438"/>
            <a:ext cx="2211351" cy="21681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405419"/>
            <a:ext cx="77772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https://en.wikipedia.org/wiki/Design_by_contract#/media/File:Design_by_contract.svg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50057" y="1829274"/>
            <a:ext cx="3328155" cy="1277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MatVec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A,x,y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REQUIRE(SIZE(A,DIM=2) == SIZE(x))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REQUIRE(SIZE(A,DIM=1) == SIZE(y))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!Perform y &lt;- A*x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ENSURE(.NOT.(y /= y)) !test for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ENDSUBROUTINE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859816" y="3106547"/>
            <a:ext cx="5807733" cy="3191434"/>
            <a:chOff x="5859816" y="3106547"/>
            <a:chExt cx="5807733" cy="3191434"/>
          </a:xfrm>
        </p:grpSpPr>
        <p:cxnSp>
          <p:nvCxnSpPr>
            <p:cNvPr id="7" name="Straight Arrow Connector 6"/>
            <p:cNvCxnSpPr>
              <a:stCxn id="4" idx="2"/>
              <a:endCxn id="9" idx="0"/>
            </p:cNvCxnSpPr>
            <p:nvPr/>
          </p:nvCxnSpPr>
          <p:spPr>
            <a:xfrm flipH="1">
              <a:off x="7608853" y="3106547"/>
              <a:ext cx="2305282" cy="729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859816" y="3835768"/>
              <a:ext cx="3498073" cy="24622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SUBROUTINE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MatVec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A,x,y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IF(.NOT.(SIZE(A,DIM=2) == SIZE(x))) &amp;</a:t>
              </a:r>
            </a:p>
            <a:p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WRITE(0,*) “DBC REQUIRE FAIL!”, &amp;</a:t>
              </a:r>
              <a:b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__FILE__,__LINE__</a:t>
              </a:r>
            </a:p>
            <a:p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IF(.NOT.(SIZE(A,DIM=1) == SIZE(y)) &amp;</a:t>
              </a:r>
            </a:p>
            <a:p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WRITE(0,*) “DBC REQUIRE FAIL!”, &amp;</a:t>
              </a:r>
              <a:b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__FILE__,__LINE__</a:t>
              </a:r>
            </a:p>
            <a:p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!Perform y &lt;- A*x</a:t>
              </a:r>
            </a:p>
            <a:p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IF(.NOT.(.NOT.ANY((y /= y))) &amp;</a:t>
              </a:r>
            </a:p>
            <a:p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WRITE(0,*) “DBC ENSURE FAIL!”, &amp;</a:t>
              </a:r>
              <a:b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__FILE__,__LINE__</a:t>
              </a:r>
              <a:b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ENDSUBROUTINE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443863" y="4634340"/>
              <a:ext cx="2223686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SUBROUTINE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MatVec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A,x,y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!Perform y &lt;- A*x</a:t>
              </a:r>
            </a:p>
            <a:p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ENDSUBROUTINE</a:t>
              </a:r>
            </a:p>
          </p:txBody>
        </p:sp>
        <p:cxnSp>
          <p:nvCxnSpPr>
            <p:cNvPr id="12" name="Straight Arrow Connector 11"/>
            <p:cNvCxnSpPr>
              <a:stCxn id="4" idx="2"/>
              <a:endCxn id="10" idx="0"/>
            </p:cNvCxnSpPr>
            <p:nvPr/>
          </p:nvCxnSpPr>
          <p:spPr>
            <a:xfrm>
              <a:off x="9914135" y="3106547"/>
              <a:ext cx="641571" cy="15277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697566" y="3426946"/>
              <a:ext cx="795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Debug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234920" y="3822077"/>
              <a:ext cx="905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Release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23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Final Disclaimer on Workflows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workflows effectively is like using version control</a:t>
            </a:r>
            <a:br>
              <a:rPr lang="en-US" dirty="0"/>
            </a:br>
            <a:r>
              <a:rPr lang="en-US" dirty="0"/>
              <a:t>(or a lab notebook) effectively.</a:t>
            </a:r>
          </a:p>
          <a:p>
            <a:r>
              <a:rPr lang="en-US" dirty="0"/>
              <a:t>Workflows require self-discipline.</a:t>
            </a:r>
          </a:p>
          <a:p>
            <a:r>
              <a:rPr lang="en-US" dirty="0"/>
              <a:t>They do not help you if you do not adhere to their rules.</a:t>
            </a:r>
          </a:p>
          <a:p>
            <a:r>
              <a:rPr lang="en-US" dirty="0"/>
              <a:t>Typically requires active effort on the part of someone to “enforce” workflow practices</a:t>
            </a:r>
          </a:p>
          <a:p>
            <a:r>
              <a:rPr lang="en-US" dirty="0"/>
              <a:t>They can be a lot of overhead at times.</a:t>
            </a:r>
          </a:p>
        </p:txBody>
      </p:sp>
    </p:spTree>
    <p:extLst>
      <p:ext uri="{BB962C8B-B14F-4D97-AF65-F5344CB8AC3E}">
        <p14:creationId xmlns:p14="http://schemas.microsoft.com/office/powerpoint/2010/main" val="378457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Ross’s Taxonomy of Testing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208" y="1571470"/>
            <a:ext cx="3233618" cy="197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82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Taxonomy of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Testing is the backbone of software quality assurance (SQA).</a:t>
            </a:r>
          </a:p>
          <a:p>
            <a:r>
              <a:rPr lang="en-US" dirty="0"/>
              <a:t>Types of testing</a:t>
            </a:r>
          </a:p>
          <a:p>
            <a:pPr lvl="1"/>
            <a:r>
              <a:rPr lang="en-US" i="1" dirty="0"/>
              <a:t>Unit Testing </a:t>
            </a:r>
            <a:r>
              <a:rPr lang="en-US" dirty="0"/>
              <a:t>– Test individual units of program </a:t>
            </a:r>
            <a:r>
              <a:rPr lang="en-US" i="1" dirty="0"/>
              <a:t>in isolation</a:t>
            </a:r>
          </a:p>
          <a:p>
            <a:pPr lvl="2"/>
            <a:r>
              <a:rPr lang="en-US" dirty="0"/>
              <a:t>Should run very fast: &lt; 1 second (a couple seconds is ok)</a:t>
            </a:r>
          </a:p>
          <a:p>
            <a:pPr lvl="1"/>
            <a:r>
              <a:rPr lang="en-US" i="1" dirty="0"/>
              <a:t>Integral Testing </a:t>
            </a:r>
            <a:r>
              <a:rPr lang="en-US" dirty="0"/>
              <a:t>– Testing program components together</a:t>
            </a:r>
          </a:p>
          <a:p>
            <a:pPr lvl="2"/>
            <a:r>
              <a:rPr lang="en-US" dirty="0"/>
              <a:t>Should run fast: &lt; 1 minute (a couple minutes is ok)</a:t>
            </a:r>
          </a:p>
          <a:p>
            <a:pPr lvl="1"/>
            <a:r>
              <a:rPr lang="en-US" i="1" dirty="0"/>
              <a:t>Regression Testing </a:t>
            </a:r>
            <a:r>
              <a:rPr lang="en-US" dirty="0"/>
              <a:t>– Test whole program for changes in program output</a:t>
            </a:r>
          </a:p>
          <a:p>
            <a:pPr lvl="2"/>
            <a:r>
              <a:rPr lang="en-US" dirty="0"/>
              <a:t>Should run fast: &lt; 1 minute (a couple minutes is ok)</a:t>
            </a:r>
          </a:p>
          <a:p>
            <a:pPr lvl="1"/>
            <a:r>
              <a:rPr lang="en-US" i="1" dirty="0"/>
              <a:t>Verification Testing </a:t>
            </a:r>
            <a:r>
              <a:rPr lang="en-US" dirty="0"/>
              <a:t>– Test that you are “doing things right”</a:t>
            </a:r>
          </a:p>
          <a:p>
            <a:pPr lvl="2"/>
            <a:r>
              <a:rPr lang="en-US" dirty="0"/>
              <a:t>Can happen at unit or integral or regression level. Comparison analytic solutions or manufactured solutions.</a:t>
            </a:r>
          </a:p>
          <a:p>
            <a:pPr lvl="1"/>
            <a:r>
              <a:rPr lang="en-US" i="1" dirty="0"/>
              <a:t>Validation Testing </a:t>
            </a:r>
            <a:r>
              <a:rPr lang="en-US" dirty="0"/>
              <a:t>– Whole program testing “doing the right thing”; simulating reality, comparison to experiment.</a:t>
            </a:r>
          </a:p>
          <a:p>
            <a:pPr lvl="2"/>
            <a:r>
              <a:rPr lang="en-US" dirty="0"/>
              <a:t>May be long running: minutes to hours</a:t>
            </a:r>
          </a:p>
          <a:p>
            <a:pPr lvl="1"/>
            <a:r>
              <a:rPr lang="en-US" i="1" dirty="0"/>
              <a:t>Memory Testing</a:t>
            </a:r>
            <a:r>
              <a:rPr lang="en-US" dirty="0"/>
              <a:t> – Expensive testing that does detailed memory simulations to detect errors (</a:t>
            </a:r>
            <a:r>
              <a:rPr lang="en-US" dirty="0" err="1"/>
              <a:t>valgrind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Coverage Testing</a:t>
            </a:r>
            <a:r>
              <a:rPr lang="en-US" dirty="0"/>
              <a:t> – Figure out how much of your source code is actually covered by testing</a:t>
            </a:r>
          </a:p>
          <a:p>
            <a:pPr lvl="1"/>
            <a:r>
              <a:rPr lang="en-US" i="1" dirty="0"/>
              <a:t>Portability Testing</a:t>
            </a:r>
            <a:r>
              <a:rPr lang="en-US" dirty="0"/>
              <a:t> – test on different platforms and with different compilers</a:t>
            </a:r>
          </a:p>
          <a:p>
            <a:r>
              <a:rPr lang="en-US" dirty="0"/>
              <a:t>Other types of testing exist</a:t>
            </a:r>
          </a:p>
        </p:txBody>
      </p:sp>
    </p:spTree>
    <p:extLst>
      <p:ext uri="{BB962C8B-B14F-4D97-AF65-F5344CB8AC3E}">
        <p14:creationId xmlns:p14="http://schemas.microsoft.com/office/powerpoint/2010/main" val="205315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Layers</a:t>
            </a: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>
            <a:off x="1611872" y="6359410"/>
            <a:ext cx="23184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Coverage Testing</a:t>
            </a:r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3842696" y="1388430"/>
            <a:ext cx="7796855" cy="5069460"/>
          </a:xfrm>
          <a:prstGeom prst="ellipse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5014368" y="1532008"/>
            <a:ext cx="545351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Nightly Testing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rPr>
              <a:t>Secondary Tested (ST)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D30AA5"/>
                </a:solidFill>
                <a:effectLst/>
                <a:uLnTx/>
                <a:uFillTx/>
                <a:latin typeface="Arial" charset="0"/>
              </a:rPr>
              <a:t>CATEGORIES [BASIC CONTINUOUS NIGHTLY]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(includes all testing*)</a:t>
            </a:r>
          </a:p>
        </p:txBody>
      </p:sp>
      <p:sp>
        <p:nvSpPr>
          <p:cNvPr id="19" name="Oval 6"/>
          <p:cNvSpPr>
            <a:spLocks noChangeArrowheads="1"/>
          </p:cNvSpPr>
          <p:nvPr/>
        </p:nvSpPr>
        <p:spPr bwMode="auto">
          <a:xfrm>
            <a:off x="4457423" y="2888371"/>
            <a:ext cx="6567401" cy="3493318"/>
          </a:xfrm>
          <a:prstGeom prst="ellipse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5628848" y="3029803"/>
            <a:ext cx="422455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Post-Push CI Testing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rPr>
              <a:t>Secondary Tested (ST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)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D30AA5"/>
                </a:solidFill>
                <a:effectLst/>
                <a:uLnTx/>
                <a:uFillTx/>
                <a:latin typeface="Arial" charset="0"/>
              </a:rPr>
              <a:t>CATEGORIES [BASIC CONTINUOUS]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(includes more regression testing)</a:t>
            </a: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5475229" y="4347761"/>
            <a:ext cx="4531789" cy="1956140"/>
          </a:xfrm>
          <a:prstGeom prst="ellipse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2" name="TextBox 9"/>
          <p:cNvSpPr txBox="1">
            <a:spLocks noChangeArrowheads="1"/>
          </p:cNvSpPr>
          <p:nvPr/>
        </p:nvSpPr>
        <p:spPr bwMode="auto">
          <a:xfrm>
            <a:off x="5748737" y="4565735"/>
            <a:ext cx="3947616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Pre-Push CI Testing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rPr>
              <a:t>Primary Tested (PT)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D30AA5"/>
                </a:solidFill>
                <a:effectLst/>
                <a:uLnTx/>
                <a:uFillTx/>
                <a:latin typeface="Arial" charset="0"/>
              </a:rPr>
              <a:t>CATEGORIES [BASIC]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(unit tests &amp; some regression tests)</a:t>
            </a:r>
          </a:p>
        </p:txBody>
      </p:sp>
      <p:sp>
        <p:nvSpPr>
          <p:cNvPr id="23" name="TextBox 14"/>
          <p:cNvSpPr txBox="1">
            <a:spLocks noChangeArrowheads="1"/>
          </p:cNvSpPr>
          <p:nvPr/>
        </p:nvSpPr>
        <p:spPr bwMode="auto">
          <a:xfrm>
            <a:off x="5481389" y="6428284"/>
            <a:ext cx="33831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Memory (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Valgrind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) Testing</a:t>
            </a:r>
          </a:p>
        </p:txBody>
      </p:sp>
      <p:cxnSp>
        <p:nvCxnSpPr>
          <p:cNvPr id="24" name="Straight Arrow Connector 16"/>
          <p:cNvCxnSpPr>
            <a:cxnSpLocks noChangeShapeType="1"/>
            <a:stCxn id="23" idx="3"/>
            <a:endCxn id="17" idx="5"/>
          </p:cNvCxnSpPr>
          <p:nvPr/>
        </p:nvCxnSpPr>
        <p:spPr bwMode="auto">
          <a:xfrm flipV="1">
            <a:off x="8864495" y="5715485"/>
            <a:ext cx="1633233" cy="912854"/>
          </a:xfrm>
          <a:prstGeom prst="straightConnector1">
            <a:avLst/>
          </a:prstGeom>
          <a:noFill/>
          <a:ln w="127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18"/>
          <p:cNvCxnSpPr>
            <a:cxnSpLocks noChangeShapeType="1"/>
            <a:stCxn id="16" idx="3"/>
          </p:cNvCxnSpPr>
          <p:nvPr/>
        </p:nvCxnSpPr>
        <p:spPr bwMode="auto">
          <a:xfrm flipV="1">
            <a:off x="3930327" y="6207065"/>
            <a:ext cx="1948474" cy="352400"/>
          </a:xfrm>
          <a:prstGeom prst="straightConnector1">
            <a:avLst/>
          </a:prstGeom>
          <a:noFill/>
          <a:ln w="127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Left Brace 24"/>
          <p:cNvSpPr>
            <a:spLocks/>
          </p:cNvSpPr>
          <p:nvPr/>
        </p:nvSpPr>
        <p:spPr bwMode="auto">
          <a:xfrm>
            <a:off x="3574411" y="1388430"/>
            <a:ext cx="268286" cy="4877371"/>
          </a:xfrm>
          <a:prstGeom prst="leftBrace">
            <a:avLst>
              <a:gd name="adj1" fmla="val 8375"/>
              <a:gd name="adj2" fmla="val 50000"/>
            </a:avLst>
          </a:prstGeom>
          <a:noFill/>
          <a:ln w="127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7" name="TextBox 25"/>
          <p:cNvSpPr txBox="1">
            <a:spLocks noChangeArrowheads="1"/>
          </p:cNvSpPr>
          <p:nvPr/>
        </p:nvSpPr>
        <p:spPr bwMode="auto">
          <a:xfrm rot="16200000">
            <a:off x="1495443" y="3529371"/>
            <a:ext cx="36365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</a:rPr>
              <a:t>Correctness Testing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0997" y="5664903"/>
            <a:ext cx="2371355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*Additional Categories:</a:t>
            </a:r>
            <a:br>
              <a:rPr lang="en-US" dirty="0"/>
            </a:br>
            <a:r>
              <a:rPr lang="en-US" dirty="0"/>
              <a:t>Heavy or Weekly</a:t>
            </a:r>
          </a:p>
        </p:txBody>
      </p:sp>
    </p:spTree>
    <p:extLst>
      <p:ext uri="{BB962C8B-B14F-4D97-AF65-F5344CB8AC3E}">
        <p14:creationId xmlns:p14="http://schemas.microsoft.com/office/powerpoint/2010/main" val="175284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/>
      <p:bldP spid="26" grpId="0" animBg="1"/>
      <p:bldP spid="27" grpId="0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 TESTING AS MUCH AS YOU CAN!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82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Lifecycles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76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Lifecycle Model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What is it?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model </a:t>
            </a:r>
            <a:r>
              <a:rPr lang="en-US" i="1" dirty="0"/>
              <a:t>used to decide when</a:t>
            </a:r>
            <a:r>
              <a:rPr lang="en-US" dirty="0"/>
              <a:t> to perform particular development activities</a:t>
            </a:r>
          </a:p>
          <a:p>
            <a:r>
              <a:rPr lang="en-US" dirty="0"/>
              <a:t>Implicit to all software projects</a:t>
            </a:r>
          </a:p>
          <a:p>
            <a:pPr lvl="1"/>
            <a:r>
              <a:rPr lang="en-US" dirty="0"/>
              <a:t>Not necessarily formally defined.</a:t>
            </a:r>
          </a:p>
          <a:p>
            <a:r>
              <a:rPr lang="en-US" dirty="0"/>
              <a:t>Much better to have a formally defined lifecycle model.</a:t>
            </a:r>
          </a:p>
          <a:p>
            <a:pPr lvl="1"/>
            <a:r>
              <a:rPr lang="en-US" dirty="0"/>
              <a:t>Will define “maturity levels”</a:t>
            </a:r>
          </a:p>
          <a:p>
            <a:pPr lvl="1"/>
            <a:r>
              <a:rPr lang="en-US" dirty="0"/>
              <a:t>Also defines what activities to perform at each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What should a Lifecycle model do?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Allow exploratory research to remain productive</a:t>
            </a:r>
          </a:p>
          <a:p>
            <a:pPr lvl="1"/>
            <a:r>
              <a:rPr lang="en-US" dirty="0"/>
              <a:t>Don’t require more work than necessary in early phases of basic research</a:t>
            </a:r>
          </a:p>
          <a:p>
            <a:r>
              <a:rPr lang="en-US" dirty="0"/>
              <a:t>Enable reproducible research</a:t>
            </a:r>
          </a:p>
          <a:p>
            <a:pPr lvl="1"/>
            <a:r>
              <a:rPr lang="en-US" dirty="0"/>
              <a:t>Required for credible peer reviewed research</a:t>
            </a:r>
          </a:p>
          <a:p>
            <a:r>
              <a:rPr lang="en-US" dirty="0"/>
              <a:t>Improve overall development productivity</a:t>
            </a:r>
          </a:p>
          <a:p>
            <a:pPr lvl="1"/>
            <a:r>
              <a:rPr lang="en-US" dirty="0"/>
              <a:t>Focus on right software engineering practices at the right time. Minimize overhead</a:t>
            </a:r>
          </a:p>
          <a:p>
            <a:r>
              <a:rPr lang="en-US" dirty="0"/>
              <a:t>Improve production software quality</a:t>
            </a:r>
          </a:p>
          <a:p>
            <a:pPr lvl="1"/>
            <a:r>
              <a:rPr lang="en-US" dirty="0"/>
              <a:t>Focus on foundational issues first. Build on quality with quality</a:t>
            </a:r>
          </a:p>
          <a:p>
            <a:r>
              <a:rPr lang="en-US" dirty="0"/>
              <a:t>Communicate maturity levels more clearly to customers</a:t>
            </a:r>
          </a:p>
          <a:p>
            <a:pPr lvl="1"/>
            <a:r>
              <a:rPr lang="en-US" dirty="0"/>
              <a:t>Manage user expectations</a:t>
            </a:r>
          </a:p>
        </p:txBody>
      </p:sp>
    </p:spTree>
    <p:extLst>
      <p:ext uri="{BB962C8B-B14F-4D97-AF65-F5344CB8AC3E}">
        <p14:creationId xmlns:p14="http://schemas.microsoft.com/office/powerpoint/2010/main" val="261320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22124-16EE-4E67-8283-9F860D00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Today’s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0CD92-F6C3-4C99-B575-56828A602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techniques that will make you a “better programmer”</a:t>
            </a:r>
          </a:p>
          <a:p>
            <a:pPr lvl="1"/>
            <a:r>
              <a:rPr lang="en-US" dirty="0"/>
              <a:t>If you take away one thing from this class remember these lessons and really study the further reading.</a:t>
            </a:r>
            <a:br>
              <a:rPr lang="en-US" dirty="0"/>
            </a:br>
            <a:r>
              <a:rPr lang="en-US" dirty="0">
                <a:hlinkClick r:id="rId3"/>
              </a:rPr>
              <a:t>https://www.safaribooksonline.com/library/view/code-complete-second/0735619670/?ar&amp;orpq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Understand better the subtle lessons of the assignments so far.</a:t>
            </a:r>
          </a:p>
        </p:txBody>
      </p:sp>
    </p:spTree>
    <p:extLst>
      <p:ext uri="{BB962C8B-B14F-4D97-AF65-F5344CB8AC3E}">
        <p14:creationId xmlns:p14="http://schemas.microsoft.com/office/powerpoint/2010/main" val="2152485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Example of “Validation-Centric”</a:t>
            </a:r>
            <a:br>
              <a:rPr lang="en-US" sz="3600" dirty="0"/>
            </a:br>
            <a:r>
              <a:rPr lang="en-US" sz="3600" dirty="0"/>
              <a:t>Lifecycle Model (What you may be familiar with)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200" y="2483318"/>
            <a:ext cx="5181600" cy="381500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Validation is “doing the right thing”</a:t>
            </a:r>
          </a:p>
          <a:p>
            <a:pPr lvl="1"/>
            <a:r>
              <a:rPr lang="en-US" dirty="0"/>
              <a:t>Software product is viewed as “black box” that is supposed to do the right thing.</a:t>
            </a:r>
          </a:p>
          <a:p>
            <a:pPr lvl="1"/>
            <a:r>
              <a:rPr lang="en-US" dirty="0"/>
              <a:t>Not generally concerned with the internal structure of the program</a:t>
            </a:r>
          </a:p>
          <a:p>
            <a:r>
              <a:rPr lang="en-US" dirty="0"/>
              <a:t>Can be very efficient because it has little overhead initially.</a:t>
            </a:r>
          </a:p>
          <a:p>
            <a:r>
              <a:rPr lang="en-US" dirty="0"/>
              <a:t>Usually more difficult to maintain long term</a:t>
            </a:r>
          </a:p>
          <a:p>
            <a:pPr lvl="1"/>
            <a:r>
              <a:rPr lang="en-US" dirty="0"/>
              <a:t>Software is poorly designed</a:t>
            </a:r>
          </a:p>
          <a:p>
            <a:pPr lvl="1"/>
            <a:r>
              <a:rPr lang="en-US" dirty="0"/>
              <a:t>Difficult to detect changes</a:t>
            </a:r>
            <a:br>
              <a:rPr lang="en-US" dirty="0"/>
            </a:br>
            <a:r>
              <a:rPr lang="en-US" dirty="0"/>
              <a:t>(no automated testing)</a:t>
            </a:r>
          </a:p>
          <a:p>
            <a:pPr lvl="1"/>
            <a:r>
              <a:rPr lang="en-US" dirty="0"/>
              <a:t>Little to no planning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0025" y="6406899"/>
            <a:ext cx="7323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As much as 75% or more of total cost in a software project can be maintenance!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00875" y="2500527"/>
            <a:ext cx="3886200" cy="5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Elicit Requirements (e.g. solve </a:t>
            </a:r>
            <a:r>
              <a:rPr lang="en-US" i="1" dirty="0"/>
              <a:t>Ax=b</a:t>
            </a:r>
            <a:r>
              <a:rPr lang="en-US" dirty="0"/>
              <a:t>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00875" y="3613739"/>
            <a:ext cx="3886200" cy="1183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the software</a:t>
            </a:r>
          </a:p>
          <a:p>
            <a:pPr algn="ctr"/>
            <a:r>
              <a:rPr lang="en-US" dirty="0"/>
              <a:t>(usually design as you go)</a:t>
            </a:r>
            <a:br>
              <a:rPr lang="en-US" dirty="0"/>
            </a:br>
            <a:r>
              <a:rPr lang="en-US" dirty="0"/>
              <a:t>(debug as you go)</a:t>
            </a:r>
            <a:br>
              <a:rPr lang="en-US" dirty="0"/>
            </a:br>
            <a:r>
              <a:rPr lang="en-US" dirty="0"/>
              <a:t>(manually test as you go)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00875" y="5287450"/>
            <a:ext cx="3886200" cy="949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Maintain</a:t>
            </a:r>
            <a:br>
              <a:rPr lang="en-US" dirty="0"/>
            </a:br>
            <a:r>
              <a:rPr lang="en-US" dirty="0"/>
              <a:t>(It works. It’s done)</a:t>
            </a:r>
            <a:br>
              <a:rPr lang="en-US" dirty="0"/>
            </a:br>
            <a:r>
              <a:rPr lang="en-US" dirty="0"/>
              <a:t>(Don’t need to add any new features)</a:t>
            </a:r>
          </a:p>
        </p:txBody>
      </p:sp>
      <p:cxnSp>
        <p:nvCxnSpPr>
          <p:cNvPr id="18" name="Straight Arrow Connector 17"/>
          <p:cNvCxnSpPr>
            <a:stCxn id="15" idx="2"/>
            <a:endCxn id="16" idx="0"/>
          </p:cNvCxnSpPr>
          <p:nvPr/>
        </p:nvCxnSpPr>
        <p:spPr>
          <a:xfrm>
            <a:off x="8943975" y="3019618"/>
            <a:ext cx="0" cy="594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2"/>
            <a:endCxn id="17" idx="0"/>
          </p:cNvCxnSpPr>
          <p:nvPr/>
        </p:nvCxnSpPr>
        <p:spPr>
          <a:xfrm>
            <a:off x="8943975" y="4796948"/>
            <a:ext cx="0" cy="490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58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TriBITS</a:t>
            </a:r>
            <a:r>
              <a:rPr lang="en-US" dirty="0"/>
              <a:t> Lifecycle Model: Maturity Levels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u="sng" dirty="0"/>
              <a:t>Exploratory/Experimental (EX)</a:t>
            </a:r>
          </a:p>
          <a:p>
            <a:pPr lvl="1"/>
            <a:r>
              <a:rPr lang="en-US" dirty="0"/>
              <a:t>Primary purpose is to explore alternative approaches and prototypes</a:t>
            </a:r>
          </a:p>
          <a:p>
            <a:pPr lvl="1"/>
            <a:r>
              <a:rPr lang="en-US" dirty="0"/>
              <a:t>Little to no testing or documentation</a:t>
            </a:r>
          </a:p>
          <a:p>
            <a:pPr lvl="1"/>
            <a:r>
              <a:rPr lang="en-US" dirty="0"/>
              <a:t>Not to be included in a release</a:t>
            </a:r>
          </a:p>
          <a:p>
            <a:pPr lvl="1"/>
            <a:r>
              <a:rPr lang="en-US" dirty="0"/>
              <a:t>Very likely code will end up in recycle bin</a:t>
            </a:r>
          </a:p>
          <a:p>
            <a:r>
              <a:rPr lang="en-US" b="1" u="sng" dirty="0"/>
              <a:t>Research Stable (RS)</a:t>
            </a:r>
          </a:p>
          <a:p>
            <a:pPr lvl="1"/>
            <a:r>
              <a:rPr lang="en-US" dirty="0"/>
              <a:t>Strong unit and verification tests</a:t>
            </a:r>
          </a:p>
          <a:p>
            <a:pPr lvl="2"/>
            <a:r>
              <a:rPr lang="en-US" dirty="0"/>
              <a:t>Very good line coverage in testing</a:t>
            </a:r>
          </a:p>
          <a:p>
            <a:pPr lvl="1"/>
            <a:r>
              <a:rPr lang="en-US" dirty="0"/>
              <a:t>Has a clean design</a:t>
            </a:r>
          </a:p>
          <a:p>
            <a:pPr lvl="1"/>
            <a:r>
              <a:rPr lang="en-US" dirty="0"/>
              <a:t>May not be optimized</a:t>
            </a:r>
          </a:p>
          <a:p>
            <a:pPr lvl="1"/>
            <a:r>
              <a:rPr lang="en-US" dirty="0"/>
              <a:t>May lack “robustness” and complete documentation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u="sng" dirty="0"/>
              <a:t>Production Growth (PG)</a:t>
            </a:r>
          </a:p>
          <a:p>
            <a:pPr lvl="1"/>
            <a:r>
              <a:rPr lang="en-US" dirty="0"/>
              <a:t>Includes all good qualities of RS code</a:t>
            </a:r>
          </a:p>
          <a:p>
            <a:pPr lvl="1"/>
            <a:r>
              <a:rPr lang="en-US" dirty="0"/>
              <a:t>Improved checking for bad inputs</a:t>
            </a:r>
          </a:p>
          <a:p>
            <a:pPr lvl="1"/>
            <a:r>
              <a:rPr lang="en-US" dirty="0"/>
              <a:t>More graceful error handling</a:t>
            </a:r>
          </a:p>
          <a:p>
            <a:pPr lvl="1"/>
            <a:r>
              <a:rPr lang="en-US" dirty="0"/>
              <a:t>Good documentation</a:t>
            </a:r>
          </a:p>
          <a:p>
            <a:pPr lvl="1"/>
            <a:r>
              <a:rPr lang="en-US" dirty="0"/>
              <a:t>Integral and regression testing</a:t>
            </a:r>
          </a:p>
          <a:p>
            <a:r>
              <a:rPr lang="en-US" b="1" u="sng" dirty="0"/>
              <a:t>Production Maintenance (PM)</a:t>
            </a:r>
          </a:p>
          <a:p>
            <a:pPr lvl="1"/>
            <a:r>
              <a:rPr lang="en-US" dirty="0"/>
              <a:t>Includes all good qualities of PG code</a:t>
            </a:r>
          </a:p>
          <a:p>
            <a:pPr lvl="1"/>
            <a:r>
              <a:rPr lang="en-US" dirty="0"/>
              <a:t>Primary development activities are bug fixes, performance tweaks, and portability.</a:t>
            </a:r>
          </a:p>
          <a:p>
            <a:r>
              <a:rPr lang="en-US" b="1" u="sng" dirty="0"/>
              <a:t>Unspecified (UM)</a:t>
            </a:r>
          </a:p>
          <a:p>
            <a:pPr lvl="1"/>
            <a:r>
              <a:rPr lang="en-US" dirty="0"/>
              <a:t>Provides no official indication of maturity</a:t>
            </a:r>
          </a:p>
        </p:txBody>
      </p:sp>
    </p:spTree>
    <p:extLst>
      <p:ext uri="{BB962C8B-B14F-4D97-AF65-F5344CB8AC3E}">
        <p14:creationId xmlns:p14="http://schemas.microsoft.com/office/powerpoint/2010/main" val="811800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Maturity of Software Quality Metrics</a:t>
            </a:r>
            <a:br>
              <a:rPr lang="en-US" dirty="0"/>
            </a:br>
            <a:r>
              <a:rPr lang="en-US" dirty="0"/>
              <a:t>(Ideal)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99" y="2869681"/>
            <a:ext cx="5267300" cy="342403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819" y="2869681"/>
            <a:ext cx="5484294" cy="342403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0" y="6334780"/>
            <a:ext cx="10784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Figure 1. “Typical levels of various production quality metrics in the different phase of the proposed Lean/Agile-consistent </a:t>
            </a:r>
            <a:r>
              <a:rPr lang="en-US" sz="1400" dirty="0" err="1"/>
              <a:t>TriBITS</a:t>
            </a:r>
            <a:r>
              <a:rPr lang="en-US" sz="1400" dirty="0"/>
              <a:t> lifecycle model”</a:t>
            </a:r>
          </a:p>
          <a:p>
            <a:r>
              <a:rPr lang="en-US" sz="1400" dirty="0"/>
              <a:t>From R. Bartlett, et al., “</a:t>
            </a:r>
            <a:r>
              <a:rPr lang="en-US" sz="1400" dirty="0" err="1"/>
              <a:t>TriBITS</a:t>
            </a:r>
            <a:r>
              <a:rPr lang="en-US" sz="1400" dirty="0"/>
              <a:t> Lifecycle Model” Version 1.0,” SAND2012-0561, (2012)</a:t>
            </a:r>
          </a:p>
        </p:txBody>
      </p:sp>
    </p:spTree>
    <p:extLst>
      <p:ext uri="{BB962C8B-B14F-4D97-AF65-F5344CB8AC3E}">
        <p14:creationId xmlns:p14="http://schemas.microsoft.com/office/powerpoint/2010/main" val="807085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Maturity of Software Quality Metrics</a:t>
            </a:r>
            <a:br>
              <a:rPr lang="en-US" sz="4000" dirty="0"/>
            </a:br>
            <a:r>
              <a:rPr lang="en-US" sz="4000" dirty="0"/>
              <a:t>(Unfortunate Reality)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75" y="2577757"/>
            <a:ext cx="5089876" cy="332703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259" y="2577757"/>
            <a:ext cx="5114567" cy="332703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Oval 3"/>
          <p:cNvSpPr/>
          <p:nvPr/>
        </p:nvSpPr>
        <p:spPr>
          <a:xfrm>
            <a:off x="619926" y="2320283"/>
            <a:ext cx="2705100" cy="166687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7526" y="4160195"/>
            <a:ext cx="2705100" cy="187639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14442" y="2463158"/>
            <a:ext cx="2705100" cy="169703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80944" y="5890814"/>
            <a:ext cx="679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This is what will happen if your team is not disciplined!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334780"/>
            <a:ext cx="884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Figure 6. “Example of the more typical variability in key quality metrics in a typical CSE software development process.”</a:t>
            </a:r>
          </a:p>
          <a:p>
            <a:r>
              <a:rPr lang="en-US" sz="1400" dirty="0"/>
              <a:t>From R. Bartlett, et al., “</a:t>
            </a:r>
            <a:r>
              <a:rPr lang="en-US" sz="1400" dirty="0" err="1"/>
              <a:t>TriBITS</a:t>
            </a:r>
            <a:r>
              <a:rPr lang="en-US" sz="1400" dirty="0"/>
              <a:t> Lifecycle Model” Version 1.0,” SAND2012-0561, (2012)</a:t>
            </a:r>
          </a:p>
        </p:txBody>
      </p:sp>
    </p:spTree>
    <p:extLst>
      <p:ext uri="{BB962C8B-B14F-4D97-AF65-F5344CB8AC3E}">
        <p14:creationId xmlns:p14="http://schemas.microsoft.com/office/powerpoint/2010/main" val="63179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Development Processes: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overhead, but will frequently save you time in the long term</a:t>
            </a:r>
          </a:p>
          <a:p>
            <a:r>
              <a:rPr lang="en-US" dirty="0"/>
              <a:t>Require discipline</a:t>
            </a:r>
          </a:p>
          <a:p>
            <a:r>
              <a:rPr lang="en-US" dirty="0"/>
              <a:t>provide software quality assurance</a:t>
            </a:r>
          </a:p>
          <a:p>
            <a:r>
              <a:rPr lang="en-US" dirty="0"/>
              <a:t>may need to be tailored to your situation.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Software Development consists of: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  <a:p>
            <a:r>
              <a:rPr lang="en-US" dirty="0"/>
              <a:t>Requirements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High-level design</a:t>
            </a:r>
          </a:p>
          <a:p>
            <a:r>
              <a:rPr lang="en-US" dirty="0"/>
              <a:t>Low-level design</a:t>
            </a:r>
          </a:p>
          <a:p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408149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A174390-99FA-4B3A-9A05-FCB6B4D9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Processes on GitHub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8E06A4-DF94-4B2C-A0F6-93BE6246DC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7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Software Engineering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1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Engineering Practices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Software Engineering Practices relate to the question:</a:t>
            </a:r>
            <a:br>
              <a:rPr lang="en-US" dirty="0"/>
            </a:br>
            <a:r>
              <a:rPr lang="en-US" dirty="0"/>
              <a:t>“How do you write your software?”</a:t>
            </a:r>
          </a:p>
          <a:p>
            <a:r>
              <a:rPr lang="en-US" dirty="0"/>
              <a:t>Includes topics such as</a:t>
            </a:r>
          </a:p>
          <a:p>
            <a:pPr lvl="1"/>
            <a:r>
              <a:rPr lang="en-US" dirty="0"/>
              <a:t>Version control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/>
              <a:t>Lifecycle</a:t>
            </a:r>
          </a:p>
          <a:p>
            <a:pPr lvl="1"/>
            <a:r>
              <a:rPr lang="en-US" dirty="0"/>
              <a:t>Release schedule</a:t>
            </a:r>
          </a:p>
          <a:p>
            <a:pPr lvl="1"/>
            <a:r>
              <a:rPr lang="en-US" dirty="0"/>
              <a:t>Development process (software construction)</a:t>
            </a:r>
          </a:p>
          <a:p>
            <a:pPr lvl="1"/>
            <a:r>
              <a:rPr lang="en-US" dirty="0"/>
              <a:t>Coding standards</a:t>
            </a:r>
          </a:p>
          <a:p>
            <a:pPr lvl="1"/>
            <a:endParaRPr lang="en-US" dirty="0"/>
          </a:p>
          <a:p>
            <a:r>
              <a:rPr lang="en-US" dirty="0"/>
              <a:t>Its all about your PROCESS!</a:t>
            </a:r>
          </a:p>
        </p:txBody>
      </p:sp>
    </p:spTree>
    <p:extLst>
      <p:ext uri="{BB962C8B-B14F-4D97-AF65-F5344CB8AC3E}">
        <p14:creationId xmlns:p14="http://schemas.microsoft.com/office/powerpoint/2010/main" val="101427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Metaphors in Writing Software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Various metaphors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Historically writing software has been called:</a:t>
            </a:r>
          </a:p>
          <a:p>
            <a:pPr lvl="1"/>
            <a:r>
              <a:rPr lang="en-US" dirty="0"/>
              <a:t>“a science”</a:t>
            </a:r>
          </a:p>
          <a:p>
            <a:pPr lvl="1"/>
            <a:r>
              <a:rPr lang="en-US" dirty="0"/>
              <a:t>“an art”</a:t>
            </a:r>
          </a:p>
          <a:p>
            <a:pPr lvl="1"/>
            <a:r>
              <a:rPr lang="en-US" dirty="0"/>
              <a:t>“a process”</a:t>
            </a:r>
          </a:p>
          <a:p>
            <a:pPr lvl="1"/>
            <a:r>
              <a:rPr lang="en-US" dirty="0"/>
              <a:t>“a game”</a:t>
            </a:r>
          </a:p>
          <a:p>
            <a:pPr lvl="1"/>
            <a:r>
              <a:rPr lang="en-US" dirty="0"/>
              <a:t>“farming, hunting werewolves, or drowning with dinosaurs in a tar pit”</a:t>
            </a:r>
          </a:p>
          <a:p>
            <a:r>
              <a:rPr lang="en-US" dirty="0"/>
              <a:t>Presently:</a:t>
            </a:r>
          </a:p>
          <a:p>
            <a:pPr lvl="1"/>
            <a:r>
              <a:rPr lang="en-US" dirty="0"/>
              <a:t>Writing software is like “construction”</a:t>
            </a:r>
            <a:br>
              <a:rPr lang="en-US" dirty="0"/>
            </a:br>
            <a:r>
              <a:rPr lang="en-US" dirty="0"/>
              <a:t>(e.g. building a house)</a:t>
            </a:r>
          </a:p>
          <a:p>
            <a:pPr lvl="2"/>
            <a:r>
              <a:rPr lang="en-US" dirty="0"/>
              <a:t>implies planning, preparation, and execution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Learning from the Metaphor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Things needed for simple structures may not work for large structures</a:t>
            </a:r>
          </a:p>
          <a:p>
            <a:pPr lvl="1"/>
            <a:r>
              <a:rPr lang="en-US" dirty="0"/>
              <a:t>“Building a 4’ tower requires a steady hand, a level surface, and about 10 undamaged beer cans”</a:t>
            </a:r>
          </a:p>
          <a:p>
            <a:pPr lvl="2"/>
            <a:r>
              <a:rPr lang="en-US" dirty="0"/>
              <a:t>Building a tower that’s 400’ can’t use 400 beer cans. You’ll need something else...</a:t>
            </a:r>
          </a:p>
          <a:p>
            <a:r>
              <a:rPr lang="en-US" dirty="0"/>
              <a:t>Simple projects may not need a lot of planning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Don’t build things you don’t have to</a:t>
            </a:r>
          </a:p>
          <a:p>
            <a:pPr lvl="1"/>
            <a:r>
              <a:rPr lang="en-US" dirty="0"/>
              <a:t>You’re not going to build a dishwasher from scratch for your house</a:t>
            </a:r>
          </a:p>
          <a:p>
            <a:r>
              <a:rPr lang="en-US" dirty="0"/>
              <a:t>Plan appropriately: e.g. how much complexity is there?</a:t>
            </a:r>
          </a:p>
        </p:txBody>
      </p:sp>
      <p:pic>
        <p:nvPicPr>
          <p:cNvPr id="2050" name="Picture 2" descr="The penalty for a mistake on a simple structure is only a little time and maybe some embarrass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435" y="4093546"/>
            <a:ext cx="2473689" cy="128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529071"/>
            <a:ext cx="720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 material: Steve McConnell, </a:t>
            </a:r>
            <a:r>
              <a:rPr lang="en-US" sz="1600" i="1" dirty="0"/>
              <a:t>Code Complete 2</a:t>
            </a:r>
            <a:r>
              <a:rPr lang="en-US" sz="1600" i="1" baseline="30000" dirty="0"/>
              <a:t>nd</a:t>
            </a:r>
            <a:r>
              <a:rPr lang="en-US" sz="1600" i="1" dirty="0"/>
              <a:t> Edition</a:t>
            </a:r>
            <a:r>
              <a:rPr lang="en-US" sz="1600" dirty="0"/>
              <a:t>, Microsoft Press, 2004.</a:t>
            </a:r>
          </a:p>
        </p:txBody>
      </p:sp>
    </p:spTree>
    <p:extLst>
      <p:ext uri="{BB962C8B-B14F-4D97-AF65-F5344CB8AC3E}">
        <p14:creationId xmlns:p14="http://schemas.microsoft.com/office/powerpoint/2010/main" val="34144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 build="p"/>
      <p:bldP spid="5" grpId="0" build="p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“Construction”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What is Software Construction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construction is software development. It includes: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Why is it important?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Construction is the central part of any software project.</a:t>
            </a:r>
          </a:p>
          <a:p>
            <a:pPr lvl="1"/>
            <a:r>
              <a:rPr lang="en-US" dirty="0"/>
              <a:t>The point is you write code.</a:t>
            </a:r>
          </a:p>
          <a:p>
            <a:pPr lvl="1"/>
            <a:r>
              <a:rPr lang="en-US" dirty="0"/>
              <a:t>It is the only guaranteed activity in software development</a:t>
            </a:r>
          </a:p>
          <a:p>
            <a:r>
              <a:rPr lang="en-US" dirty="0"/>
              <a:t>Like actual construction it can be done well or poorly.</a:t>
            </a:r>
          </a:p>
          <a:p>
            <a:pPr lvl="1"/>
            <a:r>
              <a:rPr lang="en-US" dirty="0"/>
              <a:t>As computational scientists we want to do it well.</a:t>
            </a:r>
          </a:p>
          <a:p>
            <a:pPr lvl="1"/>
            <a:r>
              <a:rPr lang="en-US" dirty="0"/>
              <a:t>Good software construction leads to users and leads to a career.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69" y="2833008"/>
            <a:ext cx="4291713" cy="3502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0" y="6529071"/>
            <a:ext cx="720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 material: Steve McConnell, </a:t>
            </a:r>
            <a:r>
              <a:rPr lang="en-US" sz="1600" i="1" dirty="0"/>
              <a:t>Code Complete 2</a:t>
            </a:r>
            <a:r>
              <a:rPr lang="en-US" sz="1600" i="1" baseline="30000" dirty="0"/>
              <a:t>nd</a:t>
            </a:r>
            <a:r>
              <a:rPr lang="en-US" sz="1600" i="1" dirty="0"/>
              <a:t> Edition</a:t>
            </a:r>
            <a:r>
              <a:rPr lang="en-US" sz="1600" dirty="0"/>
              <a:t>, Microsoft Press, 2004.</a:t>
            </a:r>
          </a:p>
        </p:txBody>
      </p:sp>
    </p:spTree>
    <p:extLst>
      <p:ext uri="{BB962C8B-B14F-4D97-AF65-F5344CB8AC3E}">
        <p14:creationId xmlns:p14="http://schemas.microsoft.com/office/powerpoint/2010/main" val="407189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Parts of Software Construction: Problem-Definition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2309396"/>
            <a:ext cx="7371750" cy="398892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problem definition defines the problem to be solved WITHOUT any reference to possible solutions.</a:t>
            </a:r>
          </a:p>
          <a:p>
            <a:pPr lvl="1"/>
            <a:r>
              <a:rPr lang="en-US" dirty="0"/>
              <a:t>Kind of like a vision statement or mission statement.</a:t>
            </a:r>
          </a:p>
          <a:p>
            <a:pPr lvl="1"/>
            <a:r>
              <a:rPr lang="en-US" dirty="0"/>
              <a:t>Should be in terms of the “user” not the “developer”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“We need to make sure a nuclear reactor will shutdown safely in the event of an accident.”</a:t>
            </a:r>
          </a:p>
          <a:p>
            <a:r>
              <a:rPr lang="en-US" dirty="0"/>
              <a:t>The problem statement is the foundation of everything that follows in software construction.</a:t>
            </a:r>
          </a:p>
          <a:p>
            <a:r>
              <a:rPr lang="en-US" dirty="0"/>
              <a:t>The penalty for failing to get the right problem definition is you can waste </a:t>
            </a:r>
            <a:r>
              <a:rPr lang="en-US" i="1" u="sng" dirty="0"/>
              <a:t>a lot of time</a:t>
            </a:r>
            <a:r>
              <a:rPr lang="en-US" dirty="0"/>
              <a:t> solving the wrong problem.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529071"/>
            <a:ext cx="720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 material: Steve McConnell, </a:t>
            </a:r>
            <a:r>
              <a:rPr lang="en-US" sz="1600" i="1" dirty="0"/>
              <a:t>Code Complete 2</a:t>
            </a:r>
            <a:r>
              <a:rPr lang="en-US" sz="1600" i="1" baseline="30000" dirty="0"/>
              <a:t>nd</a:t>
            </a:r>
            <a:r>
              <a:rPr lang="en-US" sz="1600" i="1" dirty="0"/>
              <a:t> Edition</a:t>
            </a:r>
            <a:r>
              <a:rPr lang="en-US" sz="1600" dirty="0"/>
              <a:t>, Microsoft Press, 2004.</a:t>
            </a:r>
          </a:p>
        </p:txBody>
      </p:sp>
      <p:pic>
        <p:nvPicPr>
          <p:cNvPr id="3074" name="Picture 2" descr="The problem definition lays the foundation for the rest of the programming proc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950" y="2309395"/>
            <a:ext cx="3442635" cy="382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5852160" y="5101389"/>
            <a:ext cx="2444817" cy="741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09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Parts of Software Construction: Requirements (1)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Requirements describe in detail what a software system is supposed to do.</a:t>
            </a:r>
          </a:p>
          <a:p>
            <a:pPr lvl="1"/>
            <a:r>
              <a:rPr lang="en-US" dirty="0"/>
              <a:t>It is the “contract” between the customer/user and the developer.</a:t>
            </a:r>
          </a:p>
          <a:p>
            <a:pPr lvl="1"/>
            <a:r>
              <a:rPr lang="en-US" dirty="0"/>
              <a:t>Useful to define for each individual part of the program or feature</a:t>
            </a:r>
          </a:p>
          <a:p>
            <a:r>
              <a:rPr lang="en-US" dirty="0"/>
              <a:t>Usually describe functional requirements</a:t>
            </a:r>
          </a:p>
          <a:p>
            <a:pPr lvl="1"/>
            <a:r>
              <a:rPr lang="en-US" dirty="0"/>
              <a:t>In CSE this is usually solving a mathematical equation</a:t>
            </a:r>
          </a:p>
          <a:p>
            <a:pPr lvl="1"/>
            <a:r>
              <a:rPr lang="en-US" dirty="0"/>
              <a:t>Define inputs (coefficients)</a:t>
            </a:r>
          </a:p>
          <a:p>
            <a:pPr lvl="1"/>
            <a:r>
              <a:rPr lang="en-US" dirty="0"/>
              <a:t>Define outputs (solution) and output format</a:t>
            </a:r>
          </a:p>
          <a:p>
            <a:pPr lvl="1"/>
            <a:r>
              <a:rPr lang="en-US" i="1" dirty="0"/>
              <a:t>Should</a:t>
            </a:r>
            <a:r>
              <a:rPr lang="en-US" dirty="0"/>
              <a:t> define error handling behavior</a:t>
            </a:r>
          </a:p>
          <a:p>
            <a:pPr lvl="1"/>
            <a:r>
              <a:rPr lang="en-US" i="1" dirty="0"/>
              <a:t>May</a:t>
            </a:r>
            <a:r>
              <a:rPr lang="en-US" dirty="0"/>
              <a:t> define performance goals</a:t>
            </a:r>
          </a:p>
          <a:p>
            <a:pPr lvl="1"/>
            <a:r>
              <a:rPr lang="en-US" i="1" dirty="0"/>
              <a:t>May</a:t>
            </a:r>
            <a:r>
              <a:rPr lang="en-US" dirty="0"/>
              <a:t> define solution algorithm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Requirements always change</a:t>
            </a:r>
          </a:p>
          <a:p>
            <a:pPr lvl="1"/>
            <a:r>
              <a:rPr lang="en-US" dirty="0"/>
              <a:t>“Requirements are like water. They’re easier to build on when they’re frozen”</a:t>
            </a:r>
          </a:p>
          <a:p>
            <a:r>
              <a:rPr lang="en-US" b="1" dirty="0"/>
              <a:t>Requirements always change</a:t>
            </a:r>
          </a:p>
          <a:p>
            <a:r>
              <a:rPr lang="en-US" b="1" dirty="0"/>
              <a:t>REQUIREMENTS ALWAYS CHANGE</a:t>
            </a:r>
          </a:p>
          <a:p>
            <a:pPr lvl="1"/>
            <a:r>
              <a:rPr lang="en-US" dirty="0"/>
              <a:t>Changing requirements when </a:t>
            </a:r>
            <a:r>
              <a:rPr lang="en-US" dirty="0" err="1"/>
              <a:t>desigining</a:t>
            </a:r>
            <a:r>
              <a:rPr lang="en-US" dirty="0"/>
              <a:t> ~3x overhead</a:t>
            </a:r>
          </a:p>
          <a:p>
            <a:pPr lvl="1"/>
            <a:r>
              <a:rPr lang="en-US" dirty="0"/>
              <a:t>Changing requirements during construction 5x-10x overhead</a:t>
            </a:r>
          </a:p>
          <a:p>
            <a:pPr lvl="1"/>
            <a:r>
              <a:rPr lang="en-US" dirty="0"/>
              <a:t>Changing requirements after release 10x-100x overhead</a:t>
            </a:r>
          </a:p>
          <a:p>
            <a:endParaRPr lang="en-US" dirty="0"/>
          </a:p>
          <a:p>
            <a:r>
              <a:rPr lang="en-US" dirty="0"/>
              <a:t>Example: Lab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529071"/>
            <a:ext cx="720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 material: Steve McConnell, </a:t>
            </a:r>
            <a:r>
              <a:rPr lang="en-US" sz="1600" i="1" dirty="0"/>
              <a:t>Code Complete 2</a:t>
            </a:r>
            <a:r>
              <a:rPr lang="en-US" sz="1600" i="1" baseline="30000" dirty="0"/>
              <a:t>nd</a:t>
            </a:r>
            <a:r>
              <a:rPr lang="en-US" sz="1600" i="1" dirty="0"/>
              <a:t> Edition</a:t>
            </a:r>
            <a:r>
              <a:rPr lang="en-US" sz="1600" dirty="0"/>
              <a:t>, Microsoft Press, 2004.</a:t>
            </a:r>
          </a:p>
        </p:txBody>
      </p:sp>
    </p:spTree>
    <p:extLst>
      <p:ext uri="{BB962C8B-B14F-4D97-AF65-F5344CB8AC3E}">
        <p14:creationId xmlns:p14="http://schemas.microsoft.com/office/powerpoint/2010/main" val="5979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DF0F4E3-E324-9044-A918-68FB77BFEAAC}" vid="{DB0AFACA-7674-CA43-9CBA-C85C536E79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NERS PPTemplate-1</Template>
  <TotalTime>3190</TotalTime>
  <Words>2465</Words>
  <Application>Microsoft Office PowerPoint</Application>
  <PresentationFormat>Widescreen</PresentationFormat>
  <Paragraphs>409</Paragraphs>
  <Slides>35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Garamond</vt:lpstr>
      <vt:lpstr>Times New Roman</vt:lpstr>
      <vt:lpstr>Office Theme</vt:lpstr>
      <vt:lpstr>Equation</vt:lpstr>
      <vt:lpstr>Lecture 8 Software Engineering (managing the chaos that is developing software)</vt:lpstr>
      <vt:lpstr>Outline</vt:lpstr>
      <vt:lpstr>Today’s Learning Objectives</vt:lpstr>
      <vt:lpstr>Overview of Software Engineering</vt:lpstr>
      <vt:lpstr>Software Engineering Practices</vt:lpstr>
      <vt:lpstr>Metaphors in Writing Software</vt:lpstr>
      <vt:lpstr>Software “Construction”</vt:lpstr>
      <vt:lpstr>Parts of Software Construction: Problem-Definition</vt:lpstr>
      <vt:lpstr>Parts of Software Construction: Requirements (1)</vt:lpstr>
      <vt:lpstr>Parts of Software Construction: Requirements (2)</vt:lpstr>
      <vt:lpstr>Parts of Software Construction: Architecture</vt:lpstr>
      <vt:lpstr>Parts of Software Construction: Another Architecture Example</vt:lpstr>
      <vt:lpstr>Parts of Software Construction: High Level Design</vt:lpstr>
      <vt:lpstr>Parts of Software Construction: Low Level Design</vt:lpstr>
      <vt:lpstr>Ok, I understand everything that’s a part of Software Development </vt:lpstr>
      <vt:lpstr>Development Workflows</vt:lpstr>
      <vt:lpstr>Development Workflows </vt:lpstr>
      <vt:lpstr>Workflow Illustrations</vt:lpstr>
      <vt:lpstr>Other Workflow Concepts: Scrum</vt:lpstr>
      <vt:lpstr>Other Workflow Concepts: Kanban &amp; Burndown</vt:lpstr>
      <vt:lpstr>Test Driven Development</vt:lpstr>
      <vt:lpstr>Design by Contract</vt:lpstr>
      <vt:lpstr>Final Disclaimer on Workflows</vt:lpstr>
      <vt:lpstr>Ross’s Taxonomy of Testing</vt:lpstr>
      <vt:lpstr>A Taxonomy of Testing</vt:lpstr>
      <vt:lpstr>Testing Layers</vt:lpstr>
      <vt:lpstr>AUTOMATE TESTING AS MUCH AS YOU CAN!</vt:lpstr>
      <vt:lpstr>Software Lifecycles</vt:lpstr>
      <vt:lpstr>Software Lifecycle Model</vt:lpstr>
      <vt:lpstr>Example of “Validation-Centric” Lifecycle Model (What you may be familiar with)</vt:lpstr>
      <vt:lpstr>TriBITS Lifecycle Model: Maturity Levels</vt:lpstr>
      <vt:lpstr>Maturity of Software Quality Metrics (Ideal)</vt:lpstr>
      <vt:lpstr>Maturity of Software Quality Metrics (Unfortunate Reality)</vt:lpstr>
      <vt:lpstr>Summary</vt:lpstr>
      <vt:lpstr>Software Processes on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Kochunas, Brendan</cp:lastModifiedBy>
  <cp:revision>176</cp:revision>
  <dcterms:created xsi:type="dcterms:W3CDTF">2017-07-31T16:39:40Z</dcterms:created>
  <dcterms:modified xsi:type="dcterms:W3CDTF">2019-09-30T19:45:14Z</dcterms:modified>
</cp:coreProperties>
</file>