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88" r:id="rId4"/>
    <p:sldId id="292" r:id="rId5"/>
    <p:sldId id="293" r:id="rId6"/>
    <p:sldId id="260" r:id="rId7"/>
    <p:sldId id="259" r:id="rId8"/>
    <p:sldId id="262" r:id="rId9"/>
    <p:sldId id="264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88"/>
          </p14:sldIdLst>
        </p14:section>
        <p14:section name="Matrix-matrix Multiply" id="{6C424F3C-20F2-4CAA-B889-4B3E0C4D5714}">
          <p14:sldIdLst>
            <p14:sldId id="292"/>
            <p14:sldId id="293"/>
            <p14:sldId id="260"/>
            <p14:sldId id="259"/>
            <p14:sldId id="262"/>
          </p14:sldIdLst>
        </p14:section>
        <p14:section name="Basic Notions of Performance" id="{69C19D18-FF0F-4524-8FB8-D5EA3DCC4154}">
          <p14:sldIdLst>
            <p14:sldId id="264"/>
            <p14:sldId id="287"/>
          </p14:sldIdLst>
        </p14:section>
        <p14:section name="Computer Architecture" id="{A05DD798-484C-4E6A-97E3-9FC23A3AB893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8" autoAdjust="0"/>
    <p:restoredTop sz="74924" autoAdjust="0"/>
  </p:normalViewPr>
  <p:slideViewPr>
    <p:cSldViewPr snapToGrid="0" snapToObjects="1">
      <p:cViewPr varScale="1">
        <p:scale>
          <a:sx n="53" d="100"/>
          <a:sy n="53" d="100"/>
        </p:scale>
        <p:origin x="53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713025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config__.show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Intel Figure: </a:t>
            </a:r>
            <a:r>
              <a:rPr lang="pl-PL" dirty="0">
                <a:solidFill>
                  <a:schemeClr val="bg1"/>
                </a:solidFill>
              </a:rPr>
              <a:t>By I, Appaloosa, CC BY-SA 3.0, https://commons.wikimedia.org/w/index.php?curid=2541872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AMD Figure: By Shigeru23 - Made by uploader (ref:[1], [2], [3]), CC BY 3.0,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https://commons.wikimedia.org/w/index.php?curid=17130259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7738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7738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7738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7738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88C910-A11F-437F-B770-5488FB2CFC22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35038" y="4411663"/>
            <a:ext cx="5127625" cy="417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5" tIns="44831" rIns="91265" bIns="44831"/>
          <a:lstStyle/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Y-axis is performance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X-axis is time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Latency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Cliché: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Not e that x86 </a:t>
            </a:r>
            <a:r>
              <a:rPr lang="en-US" altLang="en-US" dirty="0" err="1">
                <a:latin typeface="Arial" panose="020B0604020202020204" pitchFamily="34" charset="0"/>
              </a:rPr>
              <a:t>didn</a:t>
            </a:r>
            <a:r>
              <a:rPr lang="ja-JP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>
                <a:latin typeface="Arial" panose="020B0604020202020204" pitchFamily="34" charset="0"/>
              </a:rPr>
              <a:t>t have cache on chip until 1989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957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734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Times New Roman" panose="02020603050405020304" pitchFamily="18" charset="0"/>
              </a:rPr>
              <a:t>CS267 Lecture 2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D11111-EED1-4184-B869-69B96A774537}" type="slidenum">
              <a:rPr lang="en-US" altLang="en-US" sz="9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9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9550" indent="-209550">
              <a:buFontTx/>
              <a:buAutoNum type="arabicParenR"/>
            </a:pPr>
            <a:r>
              <a:rPr lang="en-US" altLang="en-US" dirty="0">
                <a:ea typeface="ＭＳ Ｐゴシック" panose="020B0600070205080204" pitchFamily="34" charset="-128"/>
              </a:rPr>
              <a:t> Each symbol is an experiment, vertical axis is time/load</a:t>
            </a:r>
          </a:p>
          <a:p>
            <a:pPr marL="209550" indent="-209550">
              <a:buFontTx/>
              <a:buAutoNum type="arabicParenR"/>
            </a:pPr>
            <a:r>
              <a:rPr lang="en-US" altLang="en-US" dirty="0">
                <a:ea typeface="ＭＳ Ｐゴシック" panose="020B0600070205080204" pitchFamily="34" charset="-128"/>
              </a:rPr>
              <a:t> Experiments with same length array share symbol, color, joined by line</a:t>
            </a:r>
          </a:p>
          <a:p>
            <a:pPr marL="209550" indent="-209550">
              <a:buFontTx/>
              <a:buAutoNum type="arabicParenR"/>
            </a:pPr>
            <a:r>
              <a:rPr lang="en-US" altLang="en-US" dirty="0">
                <a:ea typeface="ＭＳ Ｐゴシック" panose="020B0600070205080204" pitchFamily="34" charset="-128"/>
              </a:rPr>
              <a:t> Such experiments differ only in stride in bytes (horizontal axis)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note that minimum stride = 4 bytes = 1 word</a:t>
            </a:r>
          </a:p>
          <a:p>
            <a:pPr marL="209550" indent="-209550"/>
            <a:endParaRPr lang="en-US" altLang="en-US" dirty="0">
              <a:ea typeface="ＭＳ Ｐゴシック" panose="020B0600070205080204" pitchFamily="34" charset="-128"/>
            </a:endParaRP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4) Main Observation 1: complicated, depending on array length and stride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5) Main Observation 2: time/load ranges from 6 ns to 396 ns, 66x difference – important!</a:t>
            </a:r>
          </a:p>
          <a:p>
            <a:pPr marL="209550" indent="-209550">
              <a:buFontTx/>
              <a:buAutoNum type="arabicParenR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6) Detail 1: bottom 3 lines (4KB to 16KB) take 6 ns = 2 cycles, but 32KB and larger take longer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 deduce that L1 cache is 16 KB, takes 2 cycles/word (yes, according to hardware manual)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7) Detail 2: next 6 lines (32 KB to 1MB) take 36ns = 12 cycles for small stride (2MB a little more)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 but 4MB takes much longer: 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 deduce that L2 cache is 2MB, takes 12 cycles/word (yes)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8) Detail 3: remaining lines take 396 ns = 132 cycles for medium stride,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 deduce that main memory takes 132 cycles/word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9) Detail 4: look at 32KB to 1MB lines, speed halves from stride 4 to 8 to 16, then constant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 deduce that L1 line size is 16 bytes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10) Detail 5: look at 4MB to 64MB lines, speed halves from stride 4 to 8 to … to 64, then constant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 deduce that L2 line size is 64 bytes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11) Detail 6: look at lines 32KB-256KB, vs 512 KB-2MB, increase up to 8KB stride of latter</a:t>
            </a:r>
          </a:p>
          <a:p>
            <a:pPr marL="209550" indent="-209550"/>
            <a:r>
              <a:rPr lang="en-US" altLang="en-US" dirty="0">
                <a:ea typeface="ＭＳ Ｐゴシック" panose="020B0600070205080204" pitchFamily="34" charset="-128"/>
              </a:rPr>
              <a:t>     deduce that page size is 8 KB, and TLB has 256KB/8KB = 32 entries</a:t>
            </a:r>
          </a:p>
          <a:p>
            <a:pPr marL="209550" indent="-209550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87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virginia.edu/stream/ref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cf.ornl.gov/support/system-user-guides/titan-user-guid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Computer Architecture and  Basic Performance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Dr.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10/07/2018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performance?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What does it mean for a code to be fast?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real metric: Time</a:t>
            </a:r>
          </a:p>
          <a:p>
            <a:r>
              <a:rPr lang="en-US" dirty="0"/>
              <a:t>Derived metrics</a:t>
            </a:r>
          </a:p>
          <a:p>
            <a:pPr lvl="1"/>
            <a:r>
              <a:rPr lang="en-US" i="1" dirty="0"/>
              <a:t>FLOPS</a:t>
            </a:r>
            <a:r>
              <a:rPr lang="en-US" dirty="0"/>
              <a:t> = </a:t>
            </a:r>
            <a:r>
              <a:rPr lang="en-US" u="sng" dirty="0" err="1"/>
              <a:t>FL</a:t>
            </a:r>
            <a:r>
              <a:rPr lang="en-US" dirty="0" err="1"/>
              <a:t>oating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oint </a:t>
            </a:r>
            <a:r>
              <a:rPr lang="en-US" u="sng" dirty="0" err="1"/>
              <a:t>OP</a:t>
            </a:r>
            <a:r>
              <a:rPr lang="en-US" dirty="0" err="1"/>
              <a:t>erations</a:t>
            </a:r>
            <a:r>
              <a:rPr lang="en-US" dirty="0"/>
              <a:t> per </a:t>
            </a:r>
            <a:r>
              <a:rPr lang="en-US" u="sng" dirty="0"/>
              <a:t>S</a:t>
            </a:r>
            <a:r>
              <a:rPr lang="en-US" dirty="0"/>
              <a:t>econd</a:t>
            </a:r>
          </a:p>
          <a:p>
            <a:pPr lvl="1"/>
            <a:r>
              <a:rPr lang="en-US" i="1" dirty="0"/>
              <a:t>Bandwidth</a:t>
            </a:r>
            <a:r>
              <a:rPr lang="en-US" dirty="0"/>
              <a:t> = data per unit time (sort of like a flow rate)</a:t>
            </a:r>
          </a:p>
          <a:p>
            <a:pPr lvl="1"/>
            <a:r>
              <a:rPr lang="en-US" i="1" dirty="0"/>
              <a:t>Latency</a:t>
            </a:r>
            <a:r>
              <a:rPr lang="en-US" dirty="0"/>
              <a:t> = Minimum time for data to travel from point A to point B</a:t>
            </a:r>
          </a:p>
          <a:p>
            <a:r>
              <a:rPr lang="en-US" dirty="0"/>
              <a:t>Theoretical Peak Performance</a:t>
            </a:r>
          </a:p>
          <a:p>
            <a:pPr lvl="1"/>
            <a:r>
              <a:rPr lang="en-US" i="1" dirty="0"/>
              <a:t>Very</a:t>
            </a:r>
            <a:r>
              <a:rPr lang="en-US" dirty="0"/>
              <a:t> difficult to achieve in practice</a:t>
            </a:r>
          </a:p>
          <a:p>
            <a:pPr lvl="1"/>
            <a:r>
              <a:rPr lang="en-US" dirty="0"/>
              <a:t>Can be computed from hardware specs</a:t>
            </a:r>
          </a:p>
          <a:p>
            <a:r>
              <a:rPr lang="en-US" dirty="0"/>
              <a:t>Do things efficiently in time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How do you get fast code?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First:</a:t>
            </a:r>
            <a:r>
              <a:rPr lang="en-US" dirty="0"/>
              <a:t> Choose the right algorithm</a:t>
            </a:r>
          </a:p>
          <a:p>
            <a:r>
              <a:rPr lang="en-US" u="sng" dirty="0"/>
              <a:t>Second:</a:t>
            </a:r>
            <a:r>
              <a:rPr lang="en-US" dirty="0"/>
              <a:t> Understand how to express that algorithm in the programming language</a:t>
            </a:r>
          </a:p>
          <a:p>
            <a:r>
              <a:rPr lang="en-US" u="sng" dirty="0"/>
              <a:t>Third:</a:t>
            </a:r>
            <a:r>
              <a:rPr lang="en-US" dirty="0"/>
              <a:t> Understand how the source code will get mapped to the hardware</a:t>
            </a:r>
          </a:p>
          <a:p>
            <a:r>
              <a:rPr lang="en-US" u="sng" dirty="0"/>
              <a:t>Fourth:</a:t>
            </a:r>
            <a:r>
              <a:rPr lang="en-US" dirty="0"/>
              <a:t> Tune the code to the hardware</a:t>
            </a:r>
          </a:p>
          <a:p>
            <a:r>
              <a:rPr lang="en-US" dirty="0"/>
              <a:t>A lot of this can be done with pen and paper</a:t>
            </a:r>
          </a:p>
        </p:txBody>
      </p:sp>
    </p:spTree>
    <p:extLst>
      <p:ext uri="{BB962C8B-B14F-4D97-AF65-F5344CB8AC3E}">
        <p14:creationId xmlns:p14="http://schemas.microsoft.com/office/powerpoint/2010/main" val="142344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8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Idealized Processor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290391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Processor names bytes, words, etc. in its address space</a:t>
            </a:r>
          </a:p>
          <a:p>
            <a:pPr lvl="1"/>
            <a:r>
              <a:rPr lang="en-US" dirty="0"/>
              <a:t>These represent integers, floats, pointers, arrays, etc.</a:t>
            </a:r>
          </a:p>
          <a:p>
            <a:r>
              <a:rPr lang="en-US" dirty="0"/>
              <a:t>Operations include</a:t>
            </a:r>
          </a:p>
          <a:p>
            <a:pPr lvl="1"/>
            <a:r>
              <a:rPr lang="en-US" dirty="0"/>
              <a:t>Read and write into very fast memory called registers</a:t>
            </a:r>
          </a:p>
          <a:p>
            <a:pPr lvl="1"/>
            <a:r>
              <a:rPr lang="en-US" dirty="0"/>
              <a:t>Arithmetic and other logical operations on register</a:t>
            </a:r>
          </a:p>
          <a:p>
            <a:r>
              <a:rPr lang="en-US" dirty="0"/>
              <a:t>Order specified by program</a:t>
            </a:r>
          </a:p>
          <a:p>
            <a:pPr lvl="1"/>
            <a:r>
              <a:rPr lang="en-US" dirty="0"/>
              <a:t>Read and returns the most recently written data</a:t>
            </a:r>
          </a:p>
          <a:p>
            <a:pPr lvl="1"/>
            <a:r>
              <a:rPr lang="en-US" dirty="0"/>
              <a:t>Compiler and architecture translate high level expressions</a:t>
            </a:r>
            <a:br>
              <a:rPr lang="en-US" dirty="0"/>
            </a:br>
            <a:r>
              <a:rPr lang="en-US" dirty="0"/>
              <a:t>into “obvious” Lower level instructions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executes instructions in order specified by compiler</a:t>
            </a:r>
          </a:p>
          <a:p>
            <a:r>
              <a:rPr lang="en-US" dirty="0"/>
              <a:t>Idealized Cost</a:t>
            </a:r>
          </a:p>
          <a:p>
            <a:pPr lvl="1"/>
            <a:r>
              <a:rPr lang="en-US" dirty="0"/>
              <a:t>Each operation has roughly the same cost (read, write, add, multiply, etc.)</a:t>
            </a:r>
          </a:p>
        </p:txBody>
      </p:sp>
      <p:sp>
        <p:nvSpPr>
          <p:cNvPr id="4" name="Rectangle 3"/>
          <p:cNvSpPr/>
          <p:nvPr/>
        </p:nvSpPr>
        <p:spPr>
          <a:xfrm>
            <a:off x="9597223" y="1637968"/>
            <a:ext cx="2067339" cy="186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8055" y="48794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A+B=C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11483" y="4510107"/>
            <a:ext cx="2423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address(A) into R1</a:t>
            </a:r>
          </a:p>
          <a:p>
            <a:r>
              <a:rPr lang="en-US" dirty="0"/>
              <a:t>Read address(B) into R2</a:t>
            </a:r>
          </a:p>
          <a:p>
            <a:r>
              <a:rPr lang="en-US" dirty="0"/>
              <a:t>R3 = R1 + R2</a:t>
            </a:r>
          </a:p>
          <a:p>
            <a:r>
              <a:rPr lang="en-US" dirty="0"/>
              <a:t>Write R3 to address(C)</a:t>
            </a:r>
          </a:p>
          <a:p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10139151" y="3084076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22265" y="3084076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22265" y="2718187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30892" y="2412626"/>
            <a:ext cx="937964" cy="937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Floating Point Math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30891" y="1752969"/>
            <a:ext cx="937965" cy="5444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Math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28591" y="1637969"/>
            <a:ext cx="1197262" cy="18685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5158" y="130350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Processor</a:t>
            </a:r>
          </a:p>
        </p:txBody>
      </p:sp>
      <p:cxnSp>
        <p:nvCxnSpPr>
          <p:cNvPr id="16" name="Straight Arrow Connector 15"/>
          <p:cNvCxnSpPr>
            <a:stCxn id="18" idx="0"/>
            <a:endCxn id="8" idx="2"/>
          </p:cNvCxnSpPr>
          <p:nvPr/>
        </p:nvCxnSpPr>
        <p:spPr>
          <a:xfrm flipV="1">
            <a:off x="9210425" y="3324972"/>
            <a:ext cx="632288" cy="34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97431" y="3674371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8592457" y="2291142"/>
            <a:ext cx="923916" cy="547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>
            <a:off x="7945068" y="4936311"/>
            <a:ext cx="431313" cy="2555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Processors </a:t>
            </a:r>
          </a:p>
        </p:txBody>
      </p:sp>
      <p:pic>
        <p:nvPicPr>
          <p:cNvPr id="5" name="Picture 2" descr="https://upload.wikimedia.org/wikipedia/commons/e/e9/AMD_Bulldozer_block_diagram_%28CPU_core_bloack%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40" y="1492153"/>
            <a:ext cx="4779362" cy="489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upload.wikimedia.org/wikipedia/commons/thumb/6/64/Intel_Nehalem_arch.svg/1024px-Intel_Nehalem_arc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0" y="2124162"/>
            <a:ext cx="3408486" cy="42606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65685" y="6401222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 “Nehalem”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2665" y="640122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AMD “Bulldozer”</a:t>
            </a:r>
          </a:p>
        </p:txBody>
      </p:sp>
    </p:spTree>
    <p:extLst>
      <p:ext uri="{BB962C8B-B14F-4D97-AF65-F5344CB8AC3E}">
        <p14:creationId xmlns:p14="http://schemas.microsoft.com/office/powerpoint/2010/main" val="30290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“Single” Processor Concept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Real world processors have</a:t>
            </a:r>
          </a:p>
          <a:p>
            <a:pPr lvl="1"/>
            <a:r>
              <a:rPr lang="en-US" i="1" dirty="0"/>
              <a:t>Registers and caches</a:t>
            </a:r>
          </a:p>
          <a:p>
            <a:pPr lvl="2"/>
            <a:r>
              <a:rPr lang="en-US" dirty="0"/>
              <a:t>Small amounts of fast memory</a:t>
            </a:r>
          </a:p>
          <a:p>
            <a:pPr lvl="2"/>
            <a:r>
              <a:rPr lang="en-US" dirty="0"/>
              <a:t>Stores values of recently used data nearby</a:t>
            </a:r>
          </a:p>
          <a:p>
            <a:pPr lvl="2"/>
            <a:r>
              <a:rPr lang="en-US" dirty="0"/>
              <a:t>Different memory operations can have very</a:t>
            </a:r>
            <a:br>
              <a:rPr lang="en-US" dirty="0"/>
            </a:br>
            <a:r>
              <a:rPr lang="en-US" dirty="0"/>
              <a:t>different costs</a:t>
            </a:r>
          </a:p>
          <a:p>
            <a:pPr lvl="1"/>
            <a:r>
              <a:rPr lang="en-US" i="1" dirty="0"/>
              <a:t>Parallelism</a:t>
            </a:r>
          </a:p>
          <a:p>
            <a:pPr lvl="2"/>
            <a:r>
              <a:rPr lang="en-US" dirty="0"/>
              <a:t>Multiple “functional units” that can run in parallel</a:t>
            </a:r>
          </a:p>
          <a:p>
            <a:pPr lvl="1"/>
            <a:r>
              <a:rPr lang="en-US" i="1" dirty="0"/>
              <a:t>Pipelining</a:t>
            </a:r>
          </a:p>
          <a:p>
            <a:pPr lvl="2"/>
            <a:r>
              <a:rPr lang="en-US" dirty="0"/>
              <a:t>A form of parallelism like assembly line</a:t>
            </a:r>
          </a:p>
          <a:p>
            <a:r>
              <a:rPr lang="en-US" dirty="0"/>
              <a:t>Why is this your problem?</a:t>
            </a:r>
          </a:p>
          <a:p>
            <a:pPr lvl="1"/>
            <a:r>
              <a:rPr lang="en-US" dirty="0"/>
              <a:t>In theory, compilers and hardware “understand” all this complexity</a:t>
            </a:r>
          </a:p>
          <a:p>
            <a:pPr lvl="1"/>
            <a:r>
              <a:rPr lang="en-US" dirty="0"/>
              <a:t>and can optimize our programs; in practice they do not often do this well</a:t>
            </a:r>
          </a:p>
          <a:p>
            <a:pPr lvl="1"/>
            <a:r>
              <a:rPr lang="en-US" dirty="0"/>
              <a:t>Compilers do not know about different algorithms that might be better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want to know the details to use processors effectively</a:t>
            </a:r>
          </a:p>
          <a:p>
            <a:pPr lvl="1"/>
            <a:r>
              <a:rPr lang="en-US" dirty="0"/>
              <a:t>Don’t want to know all the details</a:t>
            </a:r>
          </a:p>
          <a:p>
            <a:pPr lvl="1"/>
            <a:r>
              <a:rPr lang="en-US" dirty="0"/>
              <a:t>Don’t want to have an incomplete model.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90804" y="3341454"/>
            <a:ext cx="2067339" cy="186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2732" y="4787562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15846" y="4787562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5846" y="4421673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24473" y="4116112"/>
            <a:ext cx="937964" cy="937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FPU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24472" y="3456455"/>
            <a:ext cx="937965" cy="5444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9520" y="3286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30956" y="4421673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90804" y="5210011"/>
            <a:ext cx="1033668" cy="338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Cache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24472" y="5209897"/>
            <a:ext cx="1033671" cy="338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Instr. Cache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90804" y="5808889"/>
            <a:ext cx="2067338" cy="4259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 Cache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113217" y="6326099"/>
            <a:ext cx="3504431" cy="3834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9" name="Connector: Elbow 18"/>
          <p:cNvCxnSpPr>
            <a:endCxn id="16" idx="2"/>
          </p:cNvCxnSpPr>
          <p:nvPr/>
        </p:nvCxnSpPr>
        <p:spPr>
          <a:xfrm flipV="1">
            <a:off x="6588152" y="6234872"/>
            <a:ext cx="2436321" cy="28295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4551" y="6200225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levels of cache</a:t>
            </a:r>
          </a:p>
        </p:txBody>
      </p:sp>
      <p:cxnSp>
        <p:nvCxnSpPr>
          <p:cNvPr id="23" name="Straight Arrow Connector 22"/>
          <p:cNvCxnSpPr>
            <a:stCxn id="24" idx="3"/>
            <a:endCxn id="8" idx="1"/>
          </p:cNvCxnSpPr>
          <p:nvPr/>
        </p:nvCxnSpPr>
        <p:spPr>
          <a:xfrm>
            <a:off x="7537714" y="4542121"/>
            <a:ext cx="578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11727" y="435745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29" name="Straight Arrow Connector 28"/>
          <p:cNvCxnSpPr>
            <a:endCxn id="14" idx="2"/>
          </p:cNvCxnSpPr>
          <p:nvPr/>
        </p:nvCxnSpPr>
        <p:spPr>
          <a:xfrm flipV="1">
            <a:off x="8507638" y="5548225"/>
            <a:ext cx="0" cy="260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2"/>
          </p:cNvCxnSpPr>
          <p:nvPr/>
        </p:nvCxnSpPr>
        <p:spPr>
          <a:xfrm flipV="1">
            <a:off x="9541307" y="5548225"/>
            <a:ext cx="1" cy="260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7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Cache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u="sng" dirty="0"/>
              <a:t>Cache</a:t>
            </a:r>
            <a:r>
              <a:rPr lang="en-US" dirty="0"/>
              <a:t> is fast (expensive) memory which keeps copy of data in main memory;</a:t>
            </a:r>
          </a:p>
          <a:p>
            <a:pPr lvl="1"/>
            <a:r>
              <a:rPr lang="en-US" dirty="0"/>
              <a:t>Typically it is hidden from software (e.g. no standard way of programming directly)</a:t>
            </a:r>
          </a:p>
          <a:p>
            <a:pPr lvl="1"/>
            <a:r>
              <a:rPr lang="en-US" dirty="0"/>
              <a:t>Simplest example: data at memory address xxxxx1101 is stored at cache location 1101</a:t>
            </a:r>
          </a:p>
          <a:p>
            <a:r>
              <a:rPr lang="en-US" i="1" u="sng" dirty="0"/>
              <a:t>Cache hit</a:t>
            </a:r>
            <a:r>
              <a:rPr lang="en-US" dirty="0"/>
              <a:t>: in-cache memory access—cheap</a:t>
            </a:r>
          </a:p>
          <a:p>
            <a:r>
              <a:rPr lang="en-US" i="1" u="sng" dirty="0"/>
              <a:t>Cache miss</a:t>
            </a:r>
            <a:r>
              <a:rPr lang="en-US" dirty="0"/>
              <a:t>: non-cached memory access—expensive</a:t>
            </a:r>
          </a:p>
          <a:p>
            <a:pPr lvl="1"/>
            <a:r>
              <a:rPr lang="en-US" dirty="0"/>
              <a:t>Need to access next, slower level of cache</a:t>
            </a:r>
          </a:p>
          <a:p>
            <a:r>
              <a:rPr lang="en-US" i="1" u="sng" dirty="0"/>
              <a:t>Cache line length</a:t>
            </a:r>
            <a:r>
              <a:rPr lang="en-US" dirty="0"/>
              <a:t>: # of bytes loaded together in one entry</a:t>
            </a:r>
          </a:p>
          <a:p>
            <a:pPr lvl="1"/>
            <a:r>
              <a:rPr lang="en-US" dirty="0"/>
              <a:t>Ex: If either xxxxx1100 or xxxxx1101 is loaded, both are</a:t>
            </a:r>
          </a:p>
          <a:p>
            <a:r>
              <a:rPr lang="en-US" i="1" u="sng" dirty="0"/>
              <a:t>Associativit</a:t>
            </a:r>
            <a:r>
              <a:rPr lang="en-US" dirty="0"/>
              <a:t>y</a:t>
            </a:r>
          </a:p>
          <a:p>
            <a:pPr lvl="1"/>
            <a:r>
              <a:rPr lang="en-US" dirty="0"/>
              <a:t>direct-mapped: only 1 address (line) in a given range in cache</a:t>
            </a:r>
          </a:p>
          <a:p>
            <a:pPr lvl="2"/>
            <a:r>
              <a:rPr lang="en-US" dirty="0"/>
              <a:t>Data stored at address xxxxx1101 stored at cache location 1101, in 16 word cache 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-way: </a:t>
            </a:r>
            <a:r>
              <a:rPr lang="en-US" i="1" dirty="0"/>
              <a:t>n</a:t>
            </a:r>
            <a:r>
              <a:rPr lang="en-US" dirty="0"/>
              <a:t> ≥ 2 lines with different addresses can be stored</a:t>
            </a:r>
          </a:p>
          <a:p>
            <a:pPr lvl="2"/>
            <a:r>
              <a:rPr lang="en-US" dirty="0"/>
              <a:t>Up to n ≤ 16 words with addresses xxxxx1101 can be stored at cache location 1101 (so cache can store 16n words)</a:t>
            </a:r>
          </a:p>
        </p:txBody>
      </p:sp>
    </p:spTree>
    <p:extLst>
      <p:ext uri="{BB962C8B-B14F-4D97-AF65-F5344CB8AC3E}">
        <p14:creationId xmlns:p14="http://schemas.microsoft.com/office/powerpoint/2010/main" val="12522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 multiple levels of cache/memory?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programs have a high degree of locality in their memory access patterns</a:t>
            </a:r>
          </a:p>
          <a:p>
            <a:pPr lvl="1"/>
            <a:r>
              <a:rPr lang="en-US" dirty="0"/>
              <a:t>Spatial </a:t>
            </a:r>
            <a:r>
              <a:rPr lang="en-US" dirty="0" err="1"/>
              <a:t>locatility</a:t>
            </a:r>
            <a:r>
              <a:rPr lang="en-US" dirty="0"/>
              <a:t>: accessing data nearby previously accessed data</a:t>
            </a:r>
          </a:p>
          <a:p>
            <a:pPr lvl="1"/>
            <a:r>
              <a:rPr lang="en-US" dirty="0"/>
              <a:t>Temporal Locality: access data and reuse that data a lot</a:t>
            </a:r>
          </a:p>
          <a:p>
            <a:pPr lvl="1"/>
            <a:r>
              <a:rPr lang="en-US" dirty="0"/>
              <a:t>A memory hierarchy attempts to exploit locality to improve overall average access time.</a:t>
            </a:r>
          </a:p>
          <a:p>
            <a:r>
              <a:rPr lang="en-US" dirty="0"/>
              <a:t>Cache is small and fast (speed = $$$)</a:t>
            </a:r>
          </a:p>
          <a:p>
            <a:pPr lvl="1"/>
            <a:r>
              <a:rPr lang="en-US" dirty="0"/>
              <a:t>A large cache always has delays: time to check addresses is longer</a:t>
            </a:r>
          </a:p>
          <a:p>
            <a:pPr lvl="1"/>
            <a:r>
              <a:rPr lang="en-US" dirty="0"/>
              <a:t>There are other parts to memory hierarchy (TLB, pages, swap, etc.)</a:t>
            </a:r>
          </a:p>
          <a:p>
            <a:r>
              <a:rPr lang="en-US" dirty="0"/>
              <a:t>Attempts to reconcile Processor/Memory Gap</a:t>
            </a:r>
          </a:p>
        </p:txBody>
      </p:sp>
    </p:spTree>
    <p:extLst>
      <p:ext uri="{BB962C8B-B14F-4D97-AF65-F5344CB8AC3E}">
        <p14:creationId xmlns:p14="http://schemas.microsoft.com/office/powerpoint/2010/main" val="253188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Processor-DRAM Gap (latency)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0" y="64886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Source: Jim </a:t>
            </a:r>
            <a:r>
              <a:rPr lang="en-US" dirty="0" err="1"/>
              <a:t>Demmel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876" y="1939942"/>
            <a:ext cx="8943607" cy="47613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2679" y="5762480"/>
            <a:ext cx="482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delay is mostly communication time</a:t>
            </a:r>
          </a:p>
          <a:p>
            <a:r>
              <a:rPr lang="en-US" dirty="0"/>
              <a:t>Memory is getting bigger (increases access times)</a:t>
            </a:r>
          </a:p>
        </p:txBody>
      </p:sp>
    </p:spTree>
    <p:extLst>
      <p:ext uri="{BB962C8B-B14F-4D97-AF65-F5344CB8AC3E}">
        <p14:creationId xmlns:p14="http://schemas.microsoft.com/office/powerpoint/2010/main" val="31453253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Hierarchy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40095"/>
              </p:ext>
            </p:extLst>
          </p:nvPr>
        </p:nvGraphicFramePr>
        <p:xfrm>
          <a:off x="1232000" y="4733823"/>
          <a:ext cx="91114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42">
                  <a:extLst>
                    <a:ext uri="{9D8B030D-6E8A-4147-A177-3AD203B41FA5}">
                      <a16:colId xmlns:a16="http://schemas.microsoft.com/office/drawing/2014/main" val="3751907208"/>
                    </a:ext>
                  </a:extLst>
                </a:gridCol>
                <a:gridCol w="1366879">
                  <a:extLst>
                    <a:ext uri="{9D8B030D-6E8A-4147-A177-3AD203B41FA5}">
                      <a16:colId xmlns:a16="http://schemas.microsoft.com/office/drawing/2014/main" val="2455957845"/>
                    </a:ext>
                  </a:extLst>
                </a:gridCol>
                <a:gridCol w="906403">
                  <a:extLst>
                    <a:ext uri="{9D8B030D-6E8A-4147-A177-3AD203B41FA5}">
                      <a16:colId xmlns:a16="http://schemas.microsoft.com/office/drawing/2014/main" val="3030863233"/>
                    </a:ext>
                  </a:extLst>
                </a:gridCol>
                <a:gridCol w="1136642">
                  <a:extLst>
                    <a:ext uri="{9D8B030D-6E8A-4147-A177-3AD203B41FA5}">
                      <a16:colId xmlns:a16="http://schemas.microsoft.com/office/drawing/2014/main" val="174258137"/>
                    </a:ext>
                  </a:extLst>
                </a:gridCol>
                <a:gridCol w="1136642">
                  <a:extLst>
                    <a:ext uri="{9D8B030D-6E8A-4147-A177-3AD203B41FA5}">
                      <a16:colId xmlns:a16="http://schemas.microsoft.com/office/drawing/2014/main" val="190002175"/>
                    </a:ext>
                  </a:extLst>
                </a:gridCol>
                <a:gridCol w="1345300">
                  <a:extLst>
                    <a:ext uri="{9D8B030D-6E8A-4147-A177-3AD203B41FA5}">
                      <a16:colId xmlns:a16="http://schemas.microsoft.com/office/drawing/2014/main" val="709196083"/>
                    </a:ext>
                  </a:extLst>
                </a:gridCol>
                <a:gridCol w="1206311">
                  <a:extLst>
                    <a:ext uri="{9D8B030D-6E8A-4147-A177-3AD203B41FA5}">
                      <a16:colId xmlns:a16="http://schemas.microsoft.com/office/drawing/2014/main" val="3647729619"/>
                    </a:ext>
                  </a:extLst>
                </a:gridCol>
                <a:gridCol w="876616">
                  <a:extLst>
                    <a:ext uri="{9D8B030D-6E8A-4147-A177-3AD203B41FA5}">
                      <a16:colId xmlns:a16="http://schemas.microsoft.com/office/drawing/2014/main" val="3557155970"/>
                    </a:ext>
                  </a:extLst>
                </a:gridCol>
              </a:tblGrid>
              <a:tr h="275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KB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~1KB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10’s MB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1-100’s GB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4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 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ns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~1-10</a:t>
                      </a:r>
                      <a:r>
                        <a:rPr lang="en-US" baseline="0" dirty="0"/>
                        <a:t> ns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10-100 ns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4446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55128" y="3145875"/>
            <a:ext cx="971411" cy="87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7046" y="3245568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5138" y="3147178"/>
            <a:ext cx="629322" cy="876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5196" y="3111109"/>
            <a:ext cx="1314329" cy="912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and L3 cache</a:t>
            </a:r>
          </a:p>
          <a:p>
            <a:pPr algn="ctr"/>
            <a:r>
              <a:rPr lang="en-US" dirty="0"/>
              <a:t>(SRAM)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1953" y="2987199"/>
            <a:ext cx="2178827" cy="11605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  <a:p>
            <a:pPr algn="ctr"/>
            <a:r>
              <a:rPr lang="en-US" dirty="0"/>
              <a:t>(DRAM)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63827" y="1674825"/>
            <a:ext cx="1149655" cy="28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162" y="4150205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chip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30731" y="1142873"/>
            <a:ext cx="1149655" cy="48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Tape Archival Storage</a:t>
            </a:r>
          </a:p>
        </p:txBody>
      </p:sp>
    </p:spTree>
    <p:extLst>
      <p:ext uri="{BB962C8B-B14F-4D97-AF65-F5344CB8AC3E}">
        <p14:creationId xmlns:p14="http://schemas.microsoft.com/office/powerpoint/2010/main" val="376167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for exposing details of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52338" y="2309396"/>
            <a:ext cx="4053862" cy="2240379"/>
          </a:xfrm>
        </p:spPr>
        <p:txBody>
          <a:bodyPr>
            <a:normAutofit fontScale="92500"/>
          </a:bodyPr>
          <a:lstStyle/>
          <a:p>
            <a:r>
              <a:rPr lang="en-US" dirty="0"/>
              <a:t>Determine memory access times experimentally using “micro”-benchmarks</a:t>
            </a:r>
          </a:p>
          <a:p>
            <a:pPr lvl="1"/>
            <a:r>
              <a:rPr lang="en-US" dirty="0" err="1"/>
              <a:t>Membench</a:t>
            </a:r>
            <a:r>
              <a:rPr lang="en-US" dirty="0"/>
              <a:t> (Saavedra-Barrera), STREAM, others…</a:t>
            </a:r>
          </a:p>
          <a:p>
            <a:pPr lvl="1"/>
            <a:endParaRPr lang="en-US" dirty="0"/>
          </a:p>
        </p:txBody>
      </p: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1356339" y="2714625"/>
            <a:ext cx="54864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" name="Rectangle 48"/>
          <p:cNvSpPr>
            <a:spLocks noChangeArrowheads="1"/>
          </p:cNvSpPr>
          <p:nvPr/>
        </p:nvSpPr>
        <p:spPr bwMode="auto">
          <a:xfrm>
            <a:off x="1356339" y="2714625"/>
            <a:ext cx="304800" cy="304800"/>
          </a:xfrm>
          <a:prstGeom prst="rect">
            <a:avLst/>
          </a:prstGeom>
          <a:solidFill>
            <a:srgbClr val="EAEC5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1661139" y="2714625"/>
            <a:ext cx="304800" cy="304800"/>
          </a:xfrm>
          <a:prstGeom prst="rect">
            <a:avLst/>
          </a:prstGeom>
          <a:solidFill>
            <a:srgbClr val="EAEC5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" name="Rectangle 52"/>
          <p:cNvSpPr>
            <a:spLocks noChangeArrowheads="1"/>
          </p:cNvSpPr>
          <p:nvPr/>
        </p:nvSpPr>
        <p:spPr bwMode="auto">
          <a:xfrm>
            <a:off x="1965939" y="2714625"/>
            <a:ext cx="304800" cy="304800"/>
          </a:xfrm>
          <a:prstGeom prst="rect">
            <a:avLst/>
          </a:prstGeom>
          <a:solidFill>
            <a:srgbClr val="EAEC5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Rectangle 53"/>
          <p:cNvSpPr>
            <a:spLocks noChangeArrowheads="1"/>
          </p:cNvSpPr>
          <p:nvPr/>
        </p:nvSpPr>
        <p:spPr bwMode="auto">
          <a:xfrm>
            <a:off x="2270739" y="2714625"/>
            <a:ext cx="304800" cy="304800"/>
          </a:xfrm>
          <a:prstGeom prst="rect">
            <a:avLst/>
          </a:prstGeom>
          <a:solidFill>
            <a:srgbClr val="EAEC5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67" name="Group 130"/>
          <p:cNvGrpSpPr>
            <a:grpSpLocks/>
          </p:cNvGrpSpPr>
          <p:nvPr/>
        </p:nvGrpSpPr>
        <p:grpSpPr bwMode="auto">
          <a:xfrm>
            <a:off x="2575539" y="2714625"/>
            <a:ext cx="4267200" cy="304800"/>
            <a:chOff x="1776" y="1152"/>
            <a:chExt cx="2688" cy="192"/>
          </a:xfrm>
        </p:grpSpPr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>
              <a:off x="1776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" name="Rectangle 55"/>
            <p:cNvSpPr>
              <a:spLocks noChangeArrowheads="1"/>
            </p:cNvSpPr>
            <p:nvPr/>
          </p:nvSpPr>
          <p:spPr bwMode="auto">
            <a:xfrm>
              <a:off x="1968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0" name="Rectangle 56"/>
            <p:cNvSpPr>
              <a:spLocks noChangeArrowheads="1"/>
            </p:cNvSpPr>
            <p:nvPr/>
          </p:nvSpPr>
          <p:spPr bwMode="auto">
            <a:xfrm>
              <a:off x="2160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1" name="Rectangle 57"/>
            <p:cNvSpPr>
              <a:spLocks noChangeArrowheads="1"/>
            </p:cNvSpPr>
            <p:nvPr/>
          </p:nvSpPr>
          <p:spPr bwMode="auto">
            <a:xfrm>
              <a:off x="2352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2" name="Rectangle 58"/>
            <p:cNvSpPr>
              <a:spLocks noChangeArrowheads="1"/>
            </p:cNvSpPr>
            <p:nvPr/>
          </p:nvSpPr>
          <p:spPr bwMode="auto">
            <a:xfrm>
              <a:off x="2544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2736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60"/>
            <p:cNvSpPr>
              <a:spLocks noChangeArrowheads="1"/>
            </p:cNvSpPr>
            <p:nvPr/>
          </p:nvSpPr>
          <p:spPr bwMode="auto">
            <a:xfrm>
              <a:off x="2928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5" name="Rectangle 61"/>
            <p:cNvSpPr>
              <a:spLocks noChangeArrowheads="1"/>
            </p:cNvSpPr>
            <p:nvPr/>
          </p:nvSpPr>
          <p:spPr bwMode="auto">
            <a:xfrm>
              <a:off x="3120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" name="Rectangle 62"/>
            <p:cNvSpPr>
              <a:spLocks noChangeArrowheads="1"/>
            </p:cNvSpPr>
            <p:nvPr/>
          </p:nvSpPr>
          <p:spPr bwMode="auto">
            <a:xfrm>
              <a:off x="3312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Rectangle 63"/>
            <p:cNvSpPr>
              <a:spLocks noChangeArrowheads="1"/>
            </p:cNvSpPr>
            <p:nvPr/>
          </p:nvSpPr>
          <p:spPr bwMode="auto">
            <a:xfrm>
              <a:off x="3504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Rectangle 64"/>
            <p:cNvSpPr>
              <a:spLocks noChangeArrowheads="1"/>
            </p:cNvSpPr>
            <p:nvPr/>
          </p:nvSpPr>
          <p:spPr bwMode="auto">
            <a:xfrm>
              <a:off x="3696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Rectangle 65"/>
            <p:cNvSpPr>
              <a:spLocks noChangeArrowheads="1"/>
            </p:cNvSpPr>
            <p:nvPr/>
          </p:nvSpPr>
          <p:spPr bwMode="auto">
            <a:xfrm>
              <a:off x="3888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Rectangle 66"/>
            <p:cNvSpPr>
              <a:spLocks noChangeArrowheads="1"/>
            </p:cNvSpPr>
            <p:nvPr/>
          </p:nvSpPr>
          <p:spPr bwMode="auto">
            <a:xfrm>
              <a:off x="4080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Rectangle 67"/>
            <p:cNvSpPr>
              <a:spLocks noChangeArrowheads="1"/>
            </p:cNvSpPr>
            <p:nvPr/>
          </p:nvSpPr>
          <p:spPr bwMode="auto">
            <a:xfrm>
              <a:off x="4272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82" name="AutoShape 134"/>
          <p:cNvSpPr>
            <a:spLocks noChangeArrowheads="1"/>
          </p:cNvSpPr>
          <p:nvPr/>
        </p:nvSpPr>
        <p:spPr bwMode="auto">
          <a:xfrm>
            <a:off x="6995139" y="2714625"/>
            <a:ext cx="76200" cy="3048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rgbClr val="063DE8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" name="Text Box 138"/>
          <p:cNvSpPr txBox="1">
            <a:spLocks noChangeArrowheads="1"/>
          </p:cNvSpPr>
          <p:nvPr/>
        </p:nvSpPr>
        <p:spPr bwMode="auto">
          <a:xfrm>
            <a:off x="573702" y="5408613"/>
            <a:ext cx="7661275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time the following loop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(repeat many times and average)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	              for i from 0 to 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load A[i] from memory (4 Bytes)</a:t>
            </a:r>
          </a:p>
        </p:txBody>
      </p:sp>
      <p:sp>
        <p:nvSpPr>
          <p:cNvPr id="84" name="AutoShape 140"/>
          <p:cNvSpPr>
            <a:spLocks/>
          </p:cNvSpPr>
          <p:nvPr/>
        </p:nvSpPr>
        <p:spPr bwMode="auto">
          <a:xfrm>
            <a:off x="7071339" y="5583238"/>
            <a:ext cx="207963" cy="1274762"/>
          </a:xfrm>
          <a:prstGeom prst="rightBrace">
            <a:avLst>
              <a:gd name="adj1" fmla="val 5108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5" name="Group 146"/>
          <p:cNvGrpSpPr>
            <a:grpSpLocks/>
          </p:cNvGrpSpPr>
          <p:nvPr/>
        </p:nvGrpSpPr>
        <p:grpSpPr bwMode="auto">
          <a:xfrm>
            <a:off x="564177" y="3171825"/>
            <a:ext cx="7661275" cy="3686175"/>
            <a:chOff x="509" y="1440"/>
            <a:chExt cx="4826" cy="2322"/>
          </a:xfrm>
        </p:grpSpPr>
        <p:grpSp>
          <p:nvGrpSpPr>
            <p:cNvPr id="86" name="Group 139"/>
            <p:cNvGrpSpPr>
              <a:grpSpLocks/>
            </p:cNvGrpSpPr>
            <p:nvPr/>
          </p:nvGrpSpPr>
          <p:grpSpPr bwMode="auto">
            <a:xfrm>
              <a:off x="509" y="1440"/>
              <a:ext cx="4826" cy="2322"/>
              <a:chOff x="509" y="1440"/>
              <a:chExt cx="4826" cy="2322"/>
            </a:xfrm>
          </p:grpSpPr>
          <p:sp>
            <p:nvSpPr>
              <p:cNvPr id="91" name="Rectangle 69"/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3456" cy="19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" name="Rectangle 70"/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3" name="Rectangle 73"/>
              <p:cNvSpPr>
                <a:spLocks noChangeArrowheads="1"/>
              </p:cNvSpPr>
              <p:nvPr/>
            </p:nvSpPr>
            <p:spPr bwMode="auto">
              <a:xfrm>
                <a:off x="1392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4" name="Group 129"/>
              <p:cNvGrpSpPr>
                <a:grpSpLocks/>
              </p:cNvGrpSpPr>
              <p:nvPr/>
            </p:nvGrpSpPr>
            <p:grpSpPr bwMode="auto">
              <a:xfrm>
                <a:off x="1776" y="1440"/>
                <a:ext cx="2496" cy="192"/>
                <a:chOff x="1776" y="1440"/>
                <a:chExt cx="2496" cy="192"/>
              </a:xfrm>
            </p:grpSpPr>
            <p:sp>
              <p:nvSpPr>
                <p:cNvPr id="11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76" y="1440"/>
                  <a:ext cx="192" cy="192"/>
                </a:xfrm>
                <a:prstGeom prst="rect">
                  <a:avLst/>
                </a:prstGeom>
                <a:solidFill>
                  <a:srgbClr val="00DFCA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3" name="Rectangle 77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192" cy="192"/>
                </a:xfrm>
                <a:prstGeom prst="rect">
                  <a:avLst/>
                </a:prstGeom>
                <a:solidFill>
                  <a:srgbClr val="00DFCA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4" name="Rectangle 79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192" cy="192"/>
                </a:xfrm>
                <a:prstGeom prst="rect">
                  <a:avLst/>
                </a:prstGeom>
                <a:solidFill>
                  <a:srgbClr val="00DFCA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5" name="Rectangle 81"/>
                <p:cNvSpPr>
                  <a:spLocks noChangeArrowheads="1"/>
                </p:cNvSpPr>
                <p:nvPr/>
              </p:nvSpPr>
              <p:spPr bwMode="auto">
                <a:xfrm>
                  <a:off x="2928" y="1440"/>
                  <a:ext cx="192" cy="192"/>
                </a:xfrm>
                <a:prstGeom prst="rect">
                  <a:avLst/>
                </a:prstGeom>
                <a:solidFill>
                  <a:srgbClr val="00DFCA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6" name="Rectangle 83"/>
                <p:cNvSpPr>
                  <a:spLocks noChangeArrowheads="1"/>
                </p:cNvSpPr>
                <p:nvPr/>
              </p:nvSpPr>
              <p:spPr bwMode="auto">
                <a:xfrm>
                  <a:off x="3312" y="1440"/>
                  <a:ext cx="192" cy="192"/>
                </a:xfrm>
                <a:prstGeom prst="rect">
                  <a:avLst/>
                </a:prstGeom>
                <a:solidFill>
                  <a:srgbClr val="00DFCA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7" name="Rectangle 85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192" cy="192"/>
                </a:xfrm>
                <a:prstGeom prst="rect">
                  <a:avLst/>
                </a:prstGeom>
                <a:solidFill>
                  <a:srgbClr val="00DFCA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8" name="Rectangle 87"/>
                <p:cNvSpPr>
                  <a:spLocks noChangeArrowheads="1"/>
                </p:cNvSpPr>
                <p:nvPr/>
              </p:nvSpPr>
              <p:spPr bwMode="auto">
                <a:xfrm>
                  <a:off x="4080" y="1440"/>
                  <a:ext cx="192" cy="192"/>
                </a:xfrm>
                <a:prstGeom prst="rect">
                  <a:avLst/>
                </a:prstGeom>
                <a:solidFill>
                  <a:srgbClr val="00DFCA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95" name="Rectangle 89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3456" cy="19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" name="Rectangle 90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192" cy="192"/>
              </a:xfrm>
              <a:prstGeom prst="rect">
                <a:avLst/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7" name="Rectangle 95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192" cy="192"/>
              </a:xfrm>
              <a:prstGeom prst="rect">
                <a:avLst/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8" name="Group 131"/>
              <p:cNvGrpSpPr>
                <a:grpSpLocks/>
              </p:cNvGrpSpPr>
              <p:nvPr/>
            </p:nvGrpSpPr>
            <p:grpSpPr bwMode="auto">
              <a:xfrm>
                <a:off x="2544" y="1728"/>
                <a:ext cx="1728" cy="192"/>
                <a:chOff x="2544" y="1728"/>
                <a:chExt cx="1728" cy="192"/>
              </a:xfrm>
            </p:grpSpPr>
            <p:sp>
              <p:nvSpPr>
                <p:cNvPr id="109" name="Rectangle 99"/>
                <p:cNvSpPr>
                  <a:spLocks noChangeArrowheads="1"/>
                </p:cNvSpPr>
                <p:nvPr/>
              </p:nvSpPr>
              <p:spPr bwMode="auto">
                <a:xfrm>
                  <a:off x="2544" y="1728"/>
                  <a:ext cx="192" cy="192"/>
                </a:xfrm>
                <a:prstGeom prst="rect">
                  <a:avLst/>
                </a:prstGeom>
                <a:solidFill>
                  <a:srgbClr val="063DE8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312" y="1728"/>
                  <a:ext cx="192" cy="192"/>
                </a:xfrm>
                <a:prstGeom prst="rect">
                  <a:avLst/>
                </a:prstGeom>
                <a:solidFill>
                  <a:srgbClr val="063DE8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192" cy="192"/>
                </a:xfrm>
                <a:prstGeom prst="rect">
                  <a:avLst/>
                </a:prstGeom>
                <a:solidFill>
                  <a:srgbClr val="063DE8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99" name="Group 133"/>
              <p:cNvGrpSpPr>
                <a:grpSpLocks/>
              </p:cNvGrpSpPr>
              <p:nvPr/>
            </p:nvGrpSpPr>
            <p:grpSpPr bwMode="auto">
              <a:xfrm>
                <a:off x="1008" y="2016"/>
                <a:ext cx="3456" cy="192"/>
                <a:chOff x="1008" y="2016"/>
                <a:chExt cx="3456" cy="192"/>
              </a:xfrm>
            </p:grpSpPr>
            <p:sp>
              <p:nvSpPr>
                <p:cNvPr id="104" name="Rectangle 109"/>
                <p:cNvSpPr>
                  <a:spLocks noChangeArrowheads="1"/>
                </p:cNvSpPr>
                <p:nvPr/>
              </p:nvSpPr>
              <p:spPr bwMode="auto">
                <a:xfrm>
                  <a:off x="1008" y="2016"/>
                  <a:ext cx="3456" cy="19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105" name="Group 132"/>
                <p:cNvGrpSpPr>
                  <a:grpSpLocks/>
                </p:cNvGrpSpPr>
                <p:nvPr/>
              </p:nvGrpSpPr>
              <p:grpSpPr bwMode="auto">
                <a:xfrm>
                  <a:off x="1008" y="2016"/>
                  <a:ext cx="3264" cy="192"/>
                  <a:chOff x="1008" y="2016"/>
                  <a:chExt cx="3264" cy="192"/>
                </a:xfrm>
              </p:grpSpPr>
              <p:sp>
                <p:nvSpPr>
                  <p:cNvPr id="1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16"/>
                    <a:ext cx="192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10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16"/>
                    <a:ext cx="192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10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192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sp>
            <p:nvSpPr>
              <p:cNvPr id="100" name="AutoShape 135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48" cy="192"/>
              </a:xfrm>
              <a:prstGeom prst="curvedLeftArrow">
                <a:avLst>
                  <a:gd name="adj1" fmla="val 80000"/>
                  <a:gd name="adj2" fmla="val 160000"/>
                  <a:gd name="adj3" fmla="val 33333"/>
                </a:avLst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1" name="AutoShape 136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48" cy="192"/>
              </a:xfrm>
              <a:prstGeom prst="curvedLeftArrow">
                <a:avLst>
                  <a:gd name="adj1" fmla="val 80000"/>
                  <a:gd name="adj2" fmla="val 160000"/>
                  <a:gd name="adj3" fmla="val 33333"/>
                </a:avLst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2" name="AutoShape 137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192"/>
              </a:xfrm>
              <a:prstGeom prst="curvedLeftArrow">
                <a:avLst>
                  <a:gd name="adj1" fmla="val 80000"/>
                  <a:gd name="adj2" fmla="val 160000"/>
                  <a:gd name="adj3" fmla="val 33333"/>
                </a:avLst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3" name="Text Box 4"/>
              <p:cNvSpPr txBox="1">
                <a:spLocks noChangeArrowheads="1"/>
              </p:cNvSpPr>
              <p:nvPr/>
            </p:nvSpPr>
            <p:spPr bwMode="auto">
              <a:xfrm>
                <a:off x="509" y="2407"/>
                <a:ext cx="4826" cy="13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      for array A of length L from 4KB to 8MB by 2x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           for stride s from 4 Bytes (1 word) to L/2 by 2x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                 time the following loop 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                 (repeat many times and average)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	              for </a:t>
                </a:r>
                <a:r>
                  <a:rPr kumimoji="0" lang="en-US" alt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from 0 to L 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by 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                              load A[</a:t>
                </a:r>
                <a:r>
                  <a:rPr kumimoji="0" lang="en-US" alt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] from memory (4 Bytes)</a:t>
                </a:r>
              </a:p>
            </p:txBody>
          </p:sp>
        </p:grpSp>
        <p:grpSp>
          <p:nvGrpSpPr>
            <p:cNvPr id="87" name="Group 145"/>
            <p:cNvGrpSpPr>
              <a:grpSpLocks/>
            </p:cNvGrpSpPr>
            <p:nvPr/>
          </p:nvGrpSpPr>
          <p:grpSpPr bwMode="auto">
            <a:xfrm>
              <a:off x="2736" y="2157"/>
              <a:ext cx="1344" cy="250"/>
              <a:chOff x="2736" y="2157"/>
              <a:chExt cx="1344" cy="250"/>
            </a:xfrm>
          </p:grpSpPr>
          <p:sp>
            <p:nvSpPr>
              <p:cNvPr id="88" name="Text Box 142"/>
              <p:cNvSpPr txBox="1">
                <a:spLocks noChangeArrowheads="1"/>
              </p:cNvSpPr>
              <p:nvPr/>
            </p:nvSpPr>
            <p:spPr bwMode="auto">
              <a:xfrm>
                <a:off x="3312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</a:t>
                </a:r>
              </a:p>
            </p:txBody>
          </p:sp>
          <p:sp>
            <p:nvSpPr>
              <p:cNvPr id="89" name="Line 143"/>
              <p:cNvSpPr>
                <a:spLocks noChangeShapeType="1"/>
              </p:cNvSpPr>
              <p:nvPr/>
            </p:nvSpPr>
            <p:spPr bwMode="auto">
              <a:xfrm>
                <a:off x="3517" y="2308"/>
                <a:ext cx="5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0" name="Line 144"/>
              <p:cNvSpPr>
                <a:spLocks noChangeShapeType="1"/>
              </p:cNvSpPr>
              <p:nvPr/>
            </p:nvSpPr>
            <p:spPr bwMode="auto">
              <a:xfrm>
                <a:off x="2736" y="2308"/>
                <a:ext cx="5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19" name="Text Box 141"/>
          <p:cNvSpPr txBox="1">
            <a:spLocks noChangeArrowheads="1"/>
          </p:cNvSpPr>
          <p:nvPr/>
        </p:nvSpPr>
        <p:spPr bwMode="auto">
          <a:xfrm>
            <a:off x="7279302" y="6053138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experiment</a:t>
            </a:r>
          </a:p>
        </p:txBody>
      </p:sp>
    </p:spTree>
    <p:extLst>
      <p:ext uri="{BB962C8B-B14F-4D97-AF65-F5344CB8AC3E}">
        <p14:creationId xmlns:p14="http://schemas.microsoft.com/office/powerpoint/2010/main" val="21100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Motivating example:</a:t>
            </a:r>
          </a:p>
          <a:p>
            <a:pPr lvl="1"/>
            <a:r>
              <a:rPr lang="en-US" dirty="0"/>
              <a:t>Lab 4 Matrix-matrix Multiply</a:t>
            </a:r>
          </a:p>
          <a:p>
            <a:r>
              <a:rPr lang="en-US" dirty="0"/>
              <a:t>Basic notions of serial performance</a:t>
            </a:r>
          </a:p>
          <a:p>
            <a:r>
              <a:rPr lang="en-US" dirty="0"/>
              <a:t>Computer Architecture</a:t>
            </a:r>
          </a:p>
          <a:p>
            <a:pPr lvl="1"/>
            <a:r>
              <a:rPr lang="en-US" dirty="0"/>
              <a:t>How do we understand it?</a:t>
            </a:r>
          </a:p>
          <a:p>
            <a:pPr lvl="1"/>
            <a:r>
              <a:rPr lang="en-US" dirty="0"/>
              <a:t>Memory Hierarchy</a:t>
            </a:r>
          </a:p>
          <a:p>
            <a:pPr lvl="1"/>
            <a:r>
              <a:rPr lang="en-US" dirty="0"/>
              <a:t>How to characterize the “micro-architecture”</a:t>
            </a:r>
          </a:p>
          <a:p>
            <a:pPr lvl="1"/>
            <a:r>
              <a:rPr lang="en-US" dirty="0"/>
              <a:t>Things that happen in parallel and parallel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Membench</a:t>
            </a:r>
            <a:r>
              <a:rPr lang="en-US" dirty="0"/>
              <a:t>: What to Expect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10601" y="4236920"/>
            <a:ext cx="10972800" cy="2203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the average cost per load</a:t>
            </a:r>
          </a:p>
          <a:p>
            <a:pPr lvl="1"/>
            <a:r>
              <a:rPr lang="en-US" dirty="0"/>
              <a:t>Plot one line for each array length: time vs. stride</a:t>
            </a:r>
          </a:p>
          <a:p>
            <a:pPr lvl="1"/>
            <a:r>
              <a:rPr lang="en-US" dirty="0"/>
              <a:t>If array is smaller than a given cache all accesses will hit (after first run)</a:t>
            </a:r>
          </a:p>
          <a:p>
            <a:pPr lvl="1"/>
            <a:r>
              <a:rPr lang="en-US" dirty="0"/>
              <a:t>Small stride is best: e.g. if cache line holds 4 words, expect ¼ miss</a:t>
            </a:r>
          </a:p>
          <a:p>
            <a:pPr lvl="1"/>
            <a:r>
              <a:rPr lang="en-US" dirty="0"/>
              <a:t>Picture assumes one-level cache</a:t>
            </a:r>
          </a:p>
          <a:p>
            <a:pPr lvl="1"/>
            <a:r>
              <a:rPr lang="en-US" dirty="0"/>
              <a:t>More difficult to measure on modern processors due to more complex memory systems</a:t>
            </a:r>
          </a:p>
        </p:txBody>
      </p:sp>
      <p:grpSp>
        <p:nvGrpSpPr>
          <p:cNvPr id="71" name="Group 54"/>
          <p:cNvGrpSpPr>
            <a:grpSpLocks/>
          </p:cNvGrpSpPr>
          <p:nvPr/>
        </p:nvGrpSpPr>
        <p:grpSpPr bwMode="auto">
          <a:xfrm>
            <a:off x="2520893" y="2424732"/>
            <a:ext cx="3406775" cy="1620837"/>
            <a:chOff x="1008" y="1152"/>
            <a:chExt cx="3600" cy="1056"/>
          </a:xfrm>
        </p:grpSpPr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1008" y="1152"/>
              <a:ext cx="3456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1008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1200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1392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1584" y="1152"/>
              <a:ext cx="192" cy="192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7" name="Group 10"/>
            <p:cNvGrpSpPr>
              <a:grpSpLocks/>
            </p:cNvGrpSpPr>
            <p:nvPr/>
          </p:nvGrpSpPr>
          <p:grpSpPr bwMode="auto">
            <a:xfrm>
              <a:off x="1776" y="1152"/>
              <a:ext cx="2688" cy="192"/>
              <a:chOff x="1776" y="1152"/>
              <a:chExt cx="2688" cy="192"/>
            </a:xfrm>
          </p:grpSpPr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" name="Rectangle 13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" name="Rectangle 14"/>
              <p:cNvSpPr>
                <a:spLocks noChangeArrowheads="1"/>
              </p:cNvSpPr>
              <p:nvPr/>
            </p:nvSpPr>
            <p:spPr bwMode="auto">
              <a:xfrm>
                <a:off x="2352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" name="Rectangle 15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1" name="Rectangle 16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" name="Rectangle 17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3" name="Rectangle 18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4" name="Rectangle 19"/>
              <p:cNvSpPr>
                <a:spLocks noChangeArrowheads="1"/>
              </p:cNvSpPr>
              <p:nvPr/>
            </p:nvSpPr>
            <p:spPr bwMode="auto">
              <a:xfrm>
                <a:off x="3312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5" name="Rectangle 20"/>
              <p:cNvSpPr>
                <a:spLocks noChangeArrowheads="1"/>
              </p:cNvSpPr>
              <p:nvPr/>
            </p:nvSpPr>
            <p:spPr bwMode="auto">
              <a:xfrm>
                <a:off x="3504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6" name="Rectangle 21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7" name="Rectangle 22"/>
              <p:cNvSpPr>
                <a:spLocks noChangeArrowheads="1"/>
              </p:cNvSpPr>
              <p:nvPr/>
            </p:nvSpPr>
            <p:spPr bwMode="auto">
              <a:xfrm>
                <a:off x="3888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8" name="Rectangle 23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9" name="Rectangle 24"/>
              <p:cNvSpPr>
                <a:spLocks noChangeArrowheads="1"/>
              </p:cNvSpPr>
              <p:nvPr/>
            </p:nvSpPr>
            <p:spPr bwMode="auto">
              <a:xfrm>
                <a:off x="4272" y="1152"/>
                <a:ext cx="192" cy="192"/>
              </a:xfrm>
              <a:prstGeom prst="rect">
                <a:avLst/>
              </a:prstGeom>
              <a:solidFill>
                <a:srgbClr val="EAEC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1008" y="1440"/>
              <a:ext cx="3456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1008" y="1440"/>
              <a:ext cx="192" cy="192"/>
            </a:xfrm>
            <a:prstGeom prst="rect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1392" y="1440"/>
              <a:ext cx="192" cy="192"/>
            </a:xfrm>
            <a:prstGeom prst="rect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1" name="Group 28"/>
            <p:cNvGrpSpPr>
              <a:grpSpLocks/>
            </p:cNvGrpSpPr>
            <p:nvPr/>
          </p:nvGrpSpPr>
          <p:grpSpPr bwMode="auto">
            <a:xfrm>
              <a:off x="1776" y="1440"/>
              <a:ext cx="2496" cy="192"/>
              <a:chOff x="1776" y="1440"/>
              <a:chExt cx="2496" cy="192"/>
            </a:xfrm>
          </p:grpSpPr>
          <p:sp>
            <p:nvSpPr>
              <p:cNvPr id="99" name="Rectangle 29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" name="Rectangle 30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1" name="Rectangle 31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2" name="Rectangle 32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4" name="Rectangle 34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5" name="Rectangle 35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192" cy="192"/>
              </a:xfrm>
              <a:prstGeom prst="rect">
                <a:avLst/>
              </a:prstGeom>
              <a:solidFill>
                <a:srgbClr val="00DFC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82" name="Rectangle 36"/>
            <p:cNvSpPr>
              <a:spLocks noChangeArrowheads="1"/>
            </p:cNvSpPr>
            <p:nvPr/>
          </p:nvSpPr>
          <p:spPr bwMode="auto">
            <a:xfrm>
              <a:off x="1008" y="1728"/>
              <a:ext cx="3456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Rectangle 37"/>
            <p:cNvSpPr>
              <a:spLocks noChangeArrowheads="1"/>
            </p:cNvSpPr>
            <p:nvPr/>
          </p:nvSpPr>
          <p:spPr bwMode="auto">
            <a:xfrm>
              <a:off x="1008" y="1728"/>
              <a:ext cx="192" cy="192"/>
            </a:xfrm>
            <a:prstGeom prst="rect">
              <a:avLst/>
            </a:prstGeom>
            <a:solidFill>
              <a:srgbClr val="063DE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4" name="Rectangle 38"/>
            <p:cNvSpPr>
              <a:spLocks noChangeArrowheads="1"/>
            </p:cNvSpPr>
            <p:nvPr/>
          </p:nvSpPr>
          <p:spPr bwMode="auto">
            <a:xfrm>
              <a:off x="1776" y="1728"/>
              <a:ext cx="192" cy="192"/>
            </a:xfrm>
            <a:prstGeom prst="rect">
              <a:avLst/>
            </a:prstGeom>
            <a:solidFill>
              <a:srgbClr val="063DE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85" name="Group 39"/>
            <p:cNvGrpSpPr>
              <a:grpSpLocks/>
            </p:cNvGrpSpPr>
            <p:nvPr/>
          </p:nvGrpSpPr>
          <p:grpSpPr bwMode="auto">
            <a:xfrm>
              <a:off x="2544" y="1728"/>
              <a:ext cx="1728" cy="192"/>
              <a:chOff x="2544" y="1728"/>
              <a:chExt cx="1728" cy="192"/>
            </a:xfrm>
          </p:grpSpPr>
          <p:sp>
            <p:nvSpPr>
              <p:cNvPr id="96" name="Rectangle 40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192" cy="192"/>
              </a:xfrm>
              <a:prstGeom prst="rect">
                <a:avLst/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192" cy="192"/>
              </a:xfrm>
              <a:prstGeom prst="rect">
                <a:avLst/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" name="Rectangle 42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192" cy="192"/>
              </a:xfrm>
              <a:prstGeom prst="rect">
                <a:avLst/>
              </a:prstGeom>
              <a:solidFill>
                <a:srgbClr val="063DE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86" name="Group 43"/>
            <p:cNvGrpSpPr>
              <a:grpSpLocks/>
            </p:cNvGrpSpPr>
            <p:nvPr/>
          </p:nvGrpSpPr>
          <p:grpSpPr bwMode="auto">
            <a:xfrm>
              <a:off x="1008" y="2016"/>
              <a:ext cx="3456" cy="192"/>
              <a:chOff x="1008" y="2016"/>
              <a:chExt cx="3456" cy="192"/>
            </a:xfrm>
          </p:grpSpPr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3456" cy="19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2" name="Group 45"/>
              <p:cNvGrpSpPr>
                <a:grpSpLocks/>
              </p:cNvGrpSpPr>
              <p:nvPr/>
            </p:nvGrpSpPr>
            <p:grpSpPr bwMode="auto">
              <a:xfrm>
                <a:off x="1008" y="2016"/>
                <a:ext cx="3264" cy="192"/>
                <a:chOff x="1008" y="2016"/>
                <a:chExt cx="3264" cy="192"/>
              </a:xfrm>
            </p:grpSpPr>
            <p:sp>
              <p:nvSpPr>
                <p:cNvPr id="93" name="Rectangle 46"/>
                <p:cNvSpPr>
                  <a:spLocks noChangeArrowheads="1"/>
                </p:cNvSpPr>
                <p:nvPr/>
              </p:nvSpPr>
              <p:spPr bwMode="auto">
                <a:xfrm>
                  <a:off x="1008" y="2016"/>
                  <a:ext cx="192" cy="192"/>
                </a:xfrm>
                <a:prstGeom prst="rect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4" name="Rectangle 47"/>
                <p:cNvSpPr>
                  <a:spLocks noChangeArrowheads="1"/>
                </p:cNvSpPr>
                <p:nvPr/>
              </p:nvSpPr>
              <p:spPr bwMode="auto">
                <a:xfrm>
                  <a:off x="2544" y="2016"/>
                  <a:ext cx="192" cy="192"/>
                </a:xfrm>
                <a:prstGeom prst="rect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5" name="Rectangle 48"/>
                <p:cNvSpPr>
                  <a:spLocks noChangeArrowheads="1"/>
                </p:cNvSpPr>
                <p:nvPr/>
              </p:nvSpPr>
              <p:spPr bwMode="auto">
                <a:xfrm>
                  <a:off x="4080" y="2016"/>
                  <a:ext cx="192" cy="192"/>
                </a:xfrm>
                <a:prstGeom prst="rect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sp>
          <p:nvSpPr>
            <p:cNvPr id="87" name="AutoShape 49"/>
            <p:cNvSpPr>
              <a:spLocks noChangeArrowheads="1"/>
            </p:cNvSpPr>
            <p:nvPr/>
          </p:nvSpPr>
          <p:spPr bwMode="auto">
            <a:xfrm>
              <a:off x="4560" y="1152"/>
              <a:ext cx="48" cy="192"/>
            </a:xfrm>
            <a:prstGeom prst="curvedLef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063DE8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8" name="AutoShape 50"/>
            <p:cNvSpPr>
              <a:spLocks noChangeArrowheads="1"/>
            </p:cNvSpPr>
            <p:nvPr/>
          </p:nvSpPr>
          <p:spPr bwMode="auto">
            <a:xfrm>
              <a:off x="4560" y="1440"/>
              <a:ext cx="48" cy="192"/>
            </a:xfrm>
            <a:prstGeom prst="curvedLef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063DE8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AutoShape 51"/>
            <p:cNvSpPr>
              <a:spLocks noChangeArrowheads="1"/>
            </p:cNvSpPr>
            <p:nvPr/>
          </p:nvSpPr>
          <p:spPr bwMode="auto">
            <a:xfrm>
              <a:off x="4560" y="1728"/>
              <a:ext cx="48" cy="192"/>
            </a:xfrm>
            <a:prstGeom prst="curvedLef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063DE8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0" name="AutoShape 52"/>
            <p:cNvSpPr>
              <a:spLocks noChangeArrowheads="1"/>
            </p:cNvSpPr>
            <p:nvPr/>
          </p:nvSpPr>
          <p:spPr bwMode="auto">
            <a:xfrm>
              <a:off x="4560" y="2016"/>
              <a:ext cx="48" cy="192"/>
            </a:xfrm>
            <a:prstGeom prst="curvedLef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063DE8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20" name="Line 59"/>
          <p:cNvSpPr>
            <a:spLocks noChangeShapeType="1"/>
          </p:cNvSpPr>
          <p:nvPr/>
        </p:nvSpPr>
        <p:spPr bwMode="auto">
          <a:xfrm flipV="1">
            <a:off x="7590758" y="1836856"/>
            <a:ext cx="0" cy="2698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1" name="Line 60"/>
          <p:cNvSpPr>
            <a:spLocks noChangeShapeType="1"/>
          </p:cNvSpPr>
          <p:nvPr/>
        </p:nvSpPr>
        <p:spPr bwMode="auto">
          <a:xfrm>
            <a:off x="7590758" y="4535606"/>
            <a:ext cx="2738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" name="Text Box 67"/>
          <p:cNvSpPr txBox="1">
            <a:spLocks noChangeArrowheads="1"/>
          </p:cNvSpPr>
          <p:nvPr/>
        </p:nvSpPr>
        <p:spPr bwMode="auto">
          <a:xfrm>
            <a:off x="8644858" y="4535606"/>
            <a:ext cx="806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 = stride</a:t>
            </a:r>
          </a:p>
        </p:txBody>
      </p:sp>
      <p:sp>
        <p:nvSpPr>
          <p:cNvPr id="123" name="Text Box 68"/>
          <p:cNvSpPr txBox="1">
            <a:spLocks noChangeArrowheads="1"/>
          </p:cNvSpPr>
          <p:nvPr/>
        </p:nvSpPr>
        <p:spPr bwMode="auto">
          <a:xfrm>
            <a:off x="7839995" y="1828918"/>
            <a:ext cx="312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average cost per access</a:t>
            </a:r>
          </a:p>
        </p:txBody>
      </p:sp>
      <p:grpSp>
        <p:nvGrpSpPr>
          <p:cNvPr id="124" name="Group 81"/>
          <p:cNvGrpSpPr>
            <a:grpSpLocks/>
          </p:cNvGrpSpPr>
          <p:nvPr/>
        </p:nvGrpSpPr>
        <p:grpSpPr bwMode="auto">
          <a:xfrm>
            <a:off x="7590758" y="3886318"/>
            <a:ext cx="3419475" cy="304800"/>
            <a:chOff x="3349" y="1836"/>
            <a:chExt cx="2154" cy="192"/>
          </a:xfrm>
        </p:grpSpPr>
        <p:sp>
          <p:nvSpPr>
            <p:cNvPr id="125" name="Line 61"/>
            <p:cNvSpPr>
              <a:spLocks noChangeShapeType="1"/>
            </p:cNvSpPr>
            <p:nvPr/>
          </p:nvSpPr>
          <p:spPr bwMode="auto">
            <a:xfrm>
              <a:off x="3349" y="2016"/>
              <a:ext cx="1662" cy="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6" name="Text Box 69"/>
            <p:cNvSpPr txBox="1">
              <a:spLocks noChangeArrowheads="1"/>
            </p:cNvSpPr>
            <p:nvPr/>
          </p:nvSpPr>
          <p:spPr bwMode="auto">
            <a:xfrm>
              <a:off x="4649" y="1836"/>
              <a:ext cx="8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CC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total size &lt; L1</a:t>
              </a:r>
            </a:p>
          </p:txBody>
        </p:sp>
      </p:grpSp>
      <p:grpSp>
        <p:nvGrpSpPr>
          <p:cNvPr id="127" name="Group 83"/>
          <p:cNvGrpSpPr>
            <a:grpSpLocks/>
          </p:cNvGrpSpPr>
          <p:nvPr/>
        </p:nvGrpSpPr>
        <p:grpSpPr bwMode="auto">
          <a:xfrm>
            <a:off x="6382670" y="3876793"/>
            <a:ext cx="1208088" cy="517525"/>
            <a:chOff x="2588" y="1830"/>
            <a:chExt cx="761" cy="326"/>
          </a:xfrm>
        </p:grpSpPr>
        <p:sp>
          <p:nvSpPr>
            <p:cNvPr id="128" name="Text Box 70"/>
            <p:cNvSpPr txBox="1">
              <a:spLocks noChangeArrowheads="1"/>
            </p:cNvSpPr>
            <p:nvPr/>
          </p:nvSpPr>
          <p:spPr bwMode="auto">
            <a:xfrm>
              <a:off x="2588" y="1830"/>
              <a:ext cx="57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cache hit time</a:t>
              </a:r>
            </a:p>
          </p:txBody>
        </p:sp>
        <p:sp>
          <p:nvSpPr>
            <p:cNvPr id="129" name="Line 71"/>
            <p:cNvSpPr>
              <a:spLocks noChangeShapeType="1"/>
            </p:cNvSpPr>
            <p:nvPr/>
          </p:nvSpPr>
          <p:spPr bwMode="auto">
            <a:xfrm>
              <a:off x="3091" y="2007"/>
              <a:ext cx="258" cy="9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30" name="Group 84"/>
          <p:cNvGrpSpPr>
            <a:grpSpLocks/>
          </p:cNvGrpSpPr>
          <p:nvPr/>
        </p:nvGrpSpPr>
        <p:grpSpPr bwMode="auto">
          <a:xfrm>
            <a:off x="6435058" y="2243256"/>
            <a:ext cx="1965325" cy="517525"/>
            <a:chOff x="2621" y="801"/>
            <a:chExt cx="1238" cy="326"/>
          </a:xfrm>
        </p:grpSpPr>
        <p:sp>
          <p:nvSpPr>
            <p:cNvPr id="131" name="Text Box 77"/>
            <p:cNvSpPr txBox="1">
              <a:spLocks noChangeArrowheads="1"/>
            </p:cNvSpPr>
            <p:nvPr/>
          </p:nvSpPr>
          <p:spPr bwMode="auto">
            <a:xfrm>
              <a:off x="2621" y="801"/>
              <a:ext cx="5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memory 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132" name="Line 78"/>
            <p:cNvSpPr>
              <a:spLocks noChangeShapeType="1"/>
            </p:cNvSpPr>
            <p:nvPr/>
          </p:nvSpPr>
          <p:spPr bwMode="auto">
            <a:xfrm>
              <a:off x="3214" y="915"/>
              <a:ext cx="645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33" name="Group 82"/>
          <p:cNvGrpSpPr>
            <a:grpSpLocks/>
          </p:cNvGrpSpPr>
          <p:nvPr/>
        </p:nvGrpSpPr>
        <p:grpSpPr bwMode="auto">
          <a:xfrm>
            <a:off x="7603458" y="2386131"/>
            <a:ext cx="3444875" cy="1628775"/>
            <a:chOff x="3357" y="891"/>
            <a:chExt cx="2170" cy="1026"/>
          </a:xfrm>
        </p:grpSpPr>
        <p:sp>
          <p:nvSpPr>
            <p:cNvPr id="134" name="Line 74"/>
            <p:cNvSpPr>
              <a:spLocks noChangeShapeType="1"/>
            </p:cNvSpPr>
            <p:nvPr/>
          </p:nvSpPr>
          <p:spPr bwMode="auto">
            <a:xfrm flipV="1">
              <a:off x="3885" y="907"/>
              <a:ext cx="636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5" name="Freeform 75"/>
            <p:cNvSpPr>
              <a:spLocks/>
            </p:cNvSpPr>
            <p:nvPr/>
          </p:nvSpPr>
          <p:spPr bwMode="auto">
            <a:xfrm>
              <a:off x="3357" y="909"/>
              <a:ext cx="531" cy="1008"/>
            </a:xfrm>
            <a:custGeom>
              <a:avLst/>
              <a:gdLst>
                <a:gd name="T0" fmla="*/ 0 w 531"/>
                <a:gd name="T1" fmla="*/ 1008 h 1008"/>
                <a:gd name="T2" fmla="*/ 351 w 531"/>
                <a:gd name="T3" fmla="*/ 792 h 1008"/>
                <a:gd name="T4" fmla="*/ 531 w 531"/>
                <a:gd name="T5" fmla="*/ 0 h 1008"/>
                <a:gd name="T6" fmla="*/ 0 60000 65536"/>
                <a:gd name="T7" fmla="*/ 0 60000 65536"/>
                <a:gd name="T8" fmla="*/ 0 60000 65536"/>
                <a:gd name="T9" fmla="*/ 0 w 531"/>
                <a:gd name="T10" fmla="*/ 0 h 1008"/>
                <a:gd name="T11" fmla="*/ 531 w 531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1" h="1008">
                  <a:moveTo>
                    <a:pt x="0" y="1008"/>
                  </a:moveTo>
                  <a:cubicBezTo>
                    <a:pt x="131" y="984"/>
                    <a:pt x="262" y="960"/>
                    <a:pt x="351" y="792"/>
                  </a:cubicBezTo>
                  <a:cubicBezTo>
                    <a:pt x="440" y="624"/>
                    <a:pt x="485" y="312"/>
                    <a:pt x="531" y="0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6" name="Freeform 79"/>
            <p:cNvSpPr>
              <a:spLocks/>
            </p:cNvSpPr>
            <p:nvPr/>
          </p:nvSpPr>
          <p:spPr bwMode="auto">
            <a:xfrm>
              <a:off x="4518" y="891"/>
              <a:ext cx="441" cy="945"/>
            </a:xfrm>
            <a:custGeom>
              <a:avLst/>
              <a:gdLst>
                <a:gd name="T0" fmla="*/ 0 w 441"/>
                <a:gd name="T1" fmla="*/ 0 h 945"/>
                <a:gd name="T2" fmla="*/ 135 w 441"/>
                <a:gd name="T3" fmla="*/ 675 h 945"/>
                <a:gd name="T4" fmla="*/ 441 w 441"/>
                <a:gd name="T5" fmla="*/ 945 h 945"/>
                <a:gd name="T6" fmla="*/ 0 60000 65536"/>
                <a:gd name="T7" fmla="*/ 0 60000 65536"/>
                <a:gd name="T8" fmla="*/ 0 60000 65536"/>
                <a:gd name="T9" fmla="*/ 0 w 441"/>
                <a:gd name="T10" fmla="*/ 0 h 945"/>
                <a:gd name="T11" fmla="*/ 441 w 441"/>
                <a:gd name="T12" fmla="*/ 945 h 9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" h="945">
                  <a:moveTo>
                    <a:pt x="0" y="0"/>
                  </a:moveTo>
                  <a:cubicBezTo>
                    <a:pt x="22" y="112"/>
                    <a:pt x="62" y="518"/>
                    <a:pt x="135" y="675"/>
                  </a:cubicBezTo>
                  <a:cubicBezTo>
                    <a:pt x="208" y="832"/>
                    <a:pt x="377" y="889"/>
                    <a:pt x="441" y="945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7" name="Text Box 80"/>
            <p:cNvSpPr txBox="1">
              <a:spLocks noChangeArrowheads="1"/>
            </p:cNvSpPr>
            <p:nvPr/>
          </p:nvSpPr>
          <p:spPr bwMode="auto">
            <a:xfrm>
              <a:off x="4874" y="1592"/>
              <a:ext cx="6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size &gt; 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7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2" descr="membench-maru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32" y="1702110"/>
            <a:ext cx="62484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057833" y="5512111"/>
            <a:ext cx="7434263" cy="646113"/>
            <a:chOff x="768" y="3264"/>
            <a:chExt cx="4683" cy="407"/>
          </a:xfrm>
        </p:grpSpPr>
        <p:sp>
          <p:nvSpPr>
            <p:cNvPr id="46103" name="Line 6"/>
            <p:cNvSpPr>
              <a:spLocks noChangeShapeType="1"/>
            </p:cNvSpPr>
            <p:nvPr/>
          </p:nvSpPr>
          <p:spPr bwMode="auto">
            <a:xfrm>
              <a:off x="768" y="3264"/>
              <a:ext cx="38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Text Box 8"/>
            <p:cNvSpPr txBox="1">
              <a:spLocks noChangeArrowheads="1"/>
            </p:cNvSpPr>
            <p:nvPr/>
          </p:nvSpPr>
          <p:spPr bwMode="auto">
            <a:xfrm>
              <a:off x="4608" y="3264"/>
              <a:ext cx="8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 b="0">
                  <a:solidFill>
                    <a:schemeClr val="accent2"/>
                  </a:solidFill>
                </a:rPr>
                <a:t>L1: </a:t>
              </a:r>
            </a:p>
            <a:p>
              <a:r>
                <a:rPr lang="en-US" altLang="en-US" sz="1200" b="0">
                  <a:solidFill>
                    <a:schemeClr val="accent2"/>
                  </a:solidFill>
                </a:rPr>
                <a:t>16 KB</a:t>
              </a:r>
            </a:p>
            <a:p>
              <a:r>
                <a:rPr lang="en-US" altLang="en-US" sz="1200" b="0">
                  <a:solidFill>
                    <a:schemeClr val="accent2"/>
                  </a:solidFill>
                </a:rPr>
                <a:t>2 cycles (6ns)</a:t>
              </a:r>
            </a:p>
          </p:txBody>
        </p:sp>
      </p:grpSp>
      <p:sp>
        <p:nvSpPr>
          <p:cNvPr id="46085" name="Text Box 10"/>
          <p:cNvSpPr txBox="1">
            <a:spLocks noChangeArrowheads="1"/>
          </p:cNvSpPr>
          <p:nvPr/>
        </p:nvSpPr>
        <p:spPr bwMode="auto">
          <a:xfrm>
            <a:off x="490946" y="3945233"/>
            <a:ext cx="25490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chemeClr val="tx1"/>
                </a:solidFill>
                <a:latin typeface="Times" panose="02020603050405020304" pitchFamily="18" charset="0"/>
              </a:rPr>
              <a:t>Example </a:t>
            </a:r>
            <a:r>
              <a:rPr lang="en-US" altLang="en-US" sz="1600" b="0" dirty="0" err="1">
                <a:solidFill>
                  <a:schemeClr val="tx1"/>
                </a:solidFill>
                <a:latin typeface="Times" panose="02020603050405020304" pitchFamily="18" charset="0"/>
              </a:rPr>
              <a:t>Membench</a:t>
            </a:r>
            <a:r>
              <a:rPr lang="en-US" altLang="en-US" sz="1600" b="0" dirty="0">
                <a:solidFill>
                  <a:schemeClr val="tx1"/>
                </a:solidFill>
                <a:latin typeface="Times" panose="02020603050405020304" pitchFamily="18" charset="0"/>
              </a:rPr>
              <a:t> Results</a:t>
            </a:r>
          </a:p>
          <a:p>
            <a:r>
              <a:rPr lang="en-US" altLang="en-US" sz="1600" b="0" dirty="0">
                <a:solidFill>
                  <a:schemeClr val="tx1"/>
                </a:solidFill>
                <a:latin typeface="Times" panose="02020603050405020304" pitchFamily="18" charset="0"/>
              </a:rPr>
              <a:t>for</a:t>
            </a:r>
          </a:p>
          <a:p>
            <a:r>
              <a:rPr lang="en-US" altLang="en-US" sz="1600" b="0" dirty="0">
                <a:solidFill>
                  <a:schemeClr val="tx1"/>
                </a:solidFill>
                <a:latin typeface="Times" panose="02020603050405020304" pitchFamily="18" charset="0"/>
              </a:rPr>
              <a:t>Sun Ultra-2i, 333 MHz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15120" y="1397310"/>
            <a:ext cx="1300162" cy="4770438"/>
            <a:chOff x="1497" y="672"/>
            <a:chExt cx="819" cy="3005"/>
          </a:xfrm>
        </p:grpSpPr>
        <p:sp>
          <p:nvSpPr>
            <p:cNvPr id="46101" name="Line 11"/>
            <p:cNvSpPr>
              <a:spLocks noChangeShapeType="1"/>
            </p:cNvSpPr>
            <p:nvPr/>
          </p:nvSpPr>
          <p:spPr bwMode="auto">
            <a:xfrm flipV="1">
              <a:off x="1536" y="672"/>
              <a:ext cx="0" cy="28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Text Box 13"/>
            <p:cNvSpPr txBox="1">
              <a:spLocks noChangeArrowheads="1"/>
            </p:cNvSpPr>
            <p:nvPr/>
          </p:nvSpPr>
          <p:spPr bwMode="auto">
            <a:xfrm>
              <a:off x="1497" y="3504"/>
              <a:ext cx="8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0"/>
                <a:t>L2: 64 byte line</a:t>
              </a:r>
            </a:p>
          </p:txBody>
        </p:sp>
      </p:grpSp>
      <p:sp>
        <p:nvSpPr>
          <p:cNvPr id="46087" name="Text Box 15"/>
          <p:cNvSpPr txBox="1">
            <a:spLocks noChangeArrowheads="1"/>
          </p:cNvSpPr>
          <p:nvPr/>
        </p:nvSpPr>
        <p:spPr bwMode="auto">
          <a:xfrm>
            <a:off x="1433772" y="6465217"/>
            <a:ext cx="7771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</a:rPr>
              <a:t>See </a:t>
            </a:r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www.cs.berkeley.edu/~yelick/arvindk/t3d-isca95.ps</a:t>
            </a:r>
            <a:r>
              <a:rPr lang="en-US" altLang="en-US" sz="1800" b="0" dirty="0">
                <a:solidFill>
                  <a:schemeClr val="tx1"/>
                </a:solidFill>
              </a:rPr>
              <a:t> for details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057833" y="4826310"/>
            <a:ext cx="7586663" cy="457200"/>
            <a:chOff x="768" y="2832"/>
            <a:chExt cx="4779" cy="288"/>
          </a:xfrm>
        </p:grpSpPr>
        <p:sp>
          <p:nvSpPr>
            <p:cNvPr id="46099" name="Text Box 7"/>
            <p:cNvSpPr txBox="1">
              <a:spLocks noChangeArrowheads="1"/>
            </p:cNvSpPr>
            <p:nvPr/>
          </p:nvSpPr>
          <p:spPr bwMode="auto">
            <a:xfrm>
              <a:off x="4608" y="2832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 b="0"/>
                <a:t>L2: 2 MB, </a:t>
              </a:r>
            </a:p>
            <a:p>
              <a:r>
                <a:rPr lang="en-US" altLang="en-US" sz="1200" b="0"/>
                <a:t>12 cycles (36 ns)</a:t>
              </a:r>
            </a:p>
          </p:txBody>
        </p:sp>
        <p:sp>
          <p:nvSpPr>
            <p:cNvPr id="46100" name="Line 17"/>
            <p:cNvSpPr>
              <a:spLocks noChangeShapeType="1"/>
            </p:cNvSpPr>
            <p:nvPr/>
          </p:nvSpPr>
          <p:spPr bwMode="auto">
            <a:xfrm>
              <a:off x="768" y="3120"/>
              <a:ext cx="38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905432" y="2159311"/>
            <a:ext cx="7543800" cy="549275"/>
            <a:chOff x="672" y="1152"/>
            <a:chExt cx="4752" cy="346"/>
          </a:xfrm>
        </p:grpSpPr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4704" y="1152"/>
              <a:ext cx="7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rgbClr val="00CC00"/>
                  </a:solidFill>
                </a:rPr>
                <a:t>Mem: 396 ns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rgbClr val="00CC00"/>
                  </a:solidFill>
                </a:rPr>
                <a:t>(132 cycles)</a:t>
              </a:r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672" y="1200"/>
              <a:ext cx="3984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15282" y="1397310"/>
            <a:ext cx="1233488" cy="5181600"/>
            <a:chOff x="2316" y="672"/>
            <a:chExt cx="777" cy="3264"/>
          </a:xfrm>
        </p:grpSpPr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2316" y="3648"/>
              <a:ext cx="7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</a:rPr>
                <a:t>8 K pages,    32 TLB entries</a:t>
              </a:r>
            </a:p>
          </p:txBody>
        </p:sp>
        <p:sp>
          <p:nvSpPr>
            <p:cNvPr id="46096" name="Line 19"/>
            <p:cNvSpPr>
              <a:spLocks noChangeShapeType="1"/>
            </p:cNvSpPr>
            <p:nvPr/>
          </p:nvSpPr>
          <p:spPr bwMode="auto">
            <a:xfrm flipV="1">
              <a:off x="2640" y="672"/>
              <a:ext cx="2" cy="297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134032" y="1397310"/>
            <a:ext cx="1062038" cy="4770438"/>
            <a:chOff x="816" y="672"/>
            <a:chExt cx="669" cy="3005"/>
          </a:xfrm>
        </p:grpSpPr>
        <p:sp>
          <p:nvSpPr>
            <p:cNvPr id="46093" name="Line 20"/>
            <p:cNvSpPr>
              <a:spLocks noChangeShapeType="1"/>
            </p:cNvSpPr>
            <p:nvPr/>
          </p:nvSpPr>
          <p:spPr bwMode="auto">
            <a:xfrm flipV="1">
              <a:off x="1248" y="672"/>
              <a:ext cx="0" cy="28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1"/>
            <p:cNvSpPr txBox="1">
              <a:spLocks noChangeArrowheads="1"/>
            </p:cNvSpPr>
            <p:nvPr/>
          </p:nvSpPr>
          <p:spPr bwMode="auto">
            <a:xfrm>
              <a:off x="816" y="3504"/>
              <a:ext cx="6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 b="0">
                  <a:solidFill>
                    <a:schemeClr val="accent2"/>
                  </a:solidFill>
                </a:rPr>
                <a:t>L1: 16 B line</a:t>
              </a:r>
            </a:p>
          </p:txBody>
        </p:sp>
      </p:grpSp>
      <p:sp>
        <p:nvSpPr>
          <p:cNvPr id="46092" name="Text Box 24"/>
          <p:cNvSpPr txBox="1">
            <a:spLocks noChangeArrowheads="1"/>
          </p:cNvSpPr>
          <p:nvPr/>
        </p:nvSpPr>
        <p:spPr bwMode="auto">
          <a:xfrm>
            <a:off x="8087032" y="139731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Array length</a:t>
            </a:r>
          </a:p>
        </p:txBody>
      </p:sp>
    </p:spTree>
    <p:extLst>
      <p:ext uri="{BB962C8B-B14F-4D97-AF65-F5344CB8AC3E}">
        <p14:creationId xmlns:p14="http://schemas.microsoft.com/office/powerpoint/2010/main" val="7344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Benchmark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STREAM: Sustainable Memory Bandwidth in High Performance Computers</a:t>
            </a:r>
          </a:p>
          <a:p>
            <a:pPr lvl="1"/>
            <a:r>
              <a:rPr lang="en-US" dirty="0"/>
              <a:t>Measures sustainable memory bandwidth (in MB/s) based on simple vector kernels</a:t>
            </a:r>
          </a:p>
          <a:p>
            <a:pPr lvl="1"/>
            <a:r>
              <a:rPr lang="en-US" dirty="0"/>
              <a:t>Developed &amp; maintained by Dr. John D. </a:t>
            </a:r>
            <a:r>
              <a:rPr lang="en-US" dirty="0" err="1"/>
              <a:t>McCalpin</a:t>
            </a:r>
            <a:r>
              <a:rPr lang="en-US" dirty="0"/>
              <a:t> at University of Virginia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Developing “second-generation” STREAM benchmark (STREAM2)</a:t>
            </a:r>
          </a:p>
          <a:p>
            <a:pPr lvl="1"/>
            <a:r>
              <a:rPr lang="en-US" dirty="0"/>
              <a:t>Emphasis is on measuring</a:t>
            </a:r>
          </a:p>
          <a:p>
            <a:pPr lvl="2"/>
            <a:r>
              <a:rPr lang="en-US" dirty="0"/>
              <a:t>Bandwidth of memory hierarchy, latency, other access patterns, locality (e.g. bandwidth and latency between distributed shared memory systems)</a:t>
            </a:r>
          </a:p>
          <a:p>
            <a:pPr lvl="2"/>
            <a:r>
              <a:rPr lang="en-US" dirty="0">
                <a:hlinkClick r:id="rId2"/>
              </a:rPr>
              <a:t>https://www.cs.virginia.edu/stream/ref.html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2874" y="3229638"/>
            <a:ext cx="6766252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------------------------------------------------------------------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       kernel                  bytes/iter      FLOPS/iter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COPY:       a(i) = b(i)                 16              0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SCALE:      a(i) = q*b(i)               16              1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SUM:        a(i) = b(i) + c(i)          24              1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TRIAD:      a(i) = b(i) + q*c(i)        24              2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  <a:endParaRPr lang="en-US" sz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0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Core Parallelism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Like an assembly line, have different parts of processor doing things in parallel</a:t>
            </a:r>
          </a:p>
          <a:p>
            <a:pPr lvl="1"/>
            <a:r>
              <a:rPr lang="en-US" dirty="0"/>
              <a:t>Just know that this happens, you don’t have much ability to control this, other than perhaps some compiler options</a:t>
            </a:r>
          </a:p>
          <a:p>
            <a:r>
              <a:rPr lang="en-US" dirty="0"/>
              <a:t>Vector Instructions (SIMD)</a:t>
            </a:r>
          </a:p>
          <a:p>
            <a:pPr lvl="1"/>
            <a:r>
              <a:rPr lang="en-US" dirty="0"/>
              <a:t>SIMD = Single Instruction Multiple Data</a:t>
            </a:r>
          </a:p>
          <a:p>
            <a:pPr lvl="1"/>
            <a:r>
              <a:rPr lang="en-US" dirty="0"/>
              <a:t>As a programmer, you have some control over this…</a:t>
            </a:r>
          </a:p>
          <a:p>
            <a:pPr lvl="2"/>
            <a:r>
              <a:rPr lang="en-US" dirty="0"/>
              <a:t>Use of compiler options</a:t>
            </a:r>
          </a:p>
          <a:p>
            <a:pPr lvl="2"/>
            <a:r>
              <a:rPr lang="en-US" dirty="0"/>
              <a:t>Also have to write your code in a way that lets compiler recognize SIMD</a:t>
            </a:r>
          </a:p>
          <a:p>
            <a:pPr lvl="2"/>
            <a:r>
              <a:rPr lang="en-US" dirty="0"/>
              <a:t>Easily expressible in Fortran with intrinsic array operators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9932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Pipelining</a:t>
            </a: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 bwMode="auto">
          <a:xfrm>
            <a:off x="7809381" y="1403943"/>
            <a:ext cx="3802062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1905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99"/>
                </a:solidFill>
                <a:latin typeface="+mn-lt"/>
                <a:ea typeface="ＭＳ Ｐゴシック" pitchFamily="-111" charset="-128"/>
              </a:defRPr>
            </a:lvl2pPr>
            <a:lvl3pPr marL="12573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-11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In this example: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Sequential execution takes    4 * 90min = 6 hours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Pipelined execution takes 30+4*40+20 = 3.5 hours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Bandwidth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 = loads/hour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BW = 4/6 l/h w/o pipelining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BW = 4/3.5  l/h w pipelining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BW &lt;= 1.5 l/h w pipelining, more total loads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Pipelining helps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DFCA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bandwidth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 but not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DFCA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latency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 (90 min)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Bandwidth limited by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DFCA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slowest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 pipeline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Potential speedup =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DFCA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Number pipe stages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09898" y="3016739"/>
            <a:ext cx="3638131" cy="3221112"/>
            <a:chOff x="2096049" y="1973568"/>
            <a:chExt cx="5043772" cy="4465632"/>
          </a:xfrm>
        </p:grpSpPr>
        <p:grpSp>
          <p:nvGrpSpPr>
            <p:cNvPr id="130" name="Group 4"/>
            <p:cNvGrpSpPr>
              <a:grpSpLocks/>
            </p:cNvGrpSpPr>
            <p:nvPr/>
          </p:nvGrpSpPr>
          <p:grpSpPr bwMode="auto">
            <a:xfrm>
              <a:off x="2898040" y="3569002"/>
              <a:ext cx="522288" cy="546100"/>
              <a:chOff x="580" y="2040"/>
              <a:chExt cx="329" cy="344"/>
            </a:xfrm>
          </p:grpSpPr>
          <p:sp>
            <p:nvSpPr>
              <p:cNvPr id="131" name="Freeform 5"/>
              <p:cNvSpPr>
                <a:spLocks/>
              </p:cNvSpPr>
              <p:nvPr/>
            </p:nvSpPr>
            <p:spPr bwMode="auto">
              <a:xfrm>
                <a:off x="580" y="204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FC0128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2" name="Rectangle 6"/>
              <p:cNvSpPr>
                <a:spLocks noChangeArrowheads="1"/>
              </p:cNvSpPr>
              <p:nvPr/>
            </p:nvSpPr>
            <p:spPr bwMode="auto">
              <a:xfrm>
                <a:off x="612" y="2091"/>
                <a:ext cx="29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</a:t>
                </a:r>
              </a:p>
            </p:txBody>
          </p:sp>
        </p:grpSp>
        <p:grpSp>
          <p:nvGrpSpPr>
            <p:cNvPr id="133" name="Group 7"/>
            <p:cNvGrpSpPr>
              <a:grpSpLocks/>
            </p:cNvGrpSpPr>
            <p:nvPr/>
          </p:nvGrpSpPr>
          <p:grpSpPr bwMode="auto">
            <a:xfrm>
              <a:off x="2885340" y="4419902"/>
              <a:ext cx="522288" cy="546100"/>
              <a:chOff x="572" y="2576"/>
              <a:chExt cx="329" cy="344"/>
            </a:xfrm>
          </p:grpSpPr>
          <p:sp>
            <p:nvSpPr>
              <p:cNvPr id="134" name="Freeform 8"/>
              <p:cNvSpPr>
                <a:spLocks/>
              </p:cNvSpPr>
              <p:nvPr/>
            </p:nvSpPr>
            <p:spPr bwMode="auto">
              <a:xfrm>
                <a:off x="572" y="257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FC0128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5" name="Rectangle 9"/>
              <p:cNvSpPr>
                <a:spLocks noChangeArrowheads="1"/>
              </p:cNvSpPr>
              <p:nvPr/>
            </p:nvSpPr>
            <p:spPr bwMode="auto">
              <a:xfrm>
                <a:off x="613" y="2627"/>
                <a:ext cx="2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</p:grpSp>
        <p:grpSp>
          <p:nvGrpSpPr>
            <p:cNvPr id="136" name="Group 10"/>
            <p:cNvGrpSpPr>
              <a:grpSpLocks/>
            </p:cNvGrpSpPr>
            <p:nvPr/>
          </p:nvGrpSpPr>
          <p:grpSpPr bwMode="auto">
            <a:xfrm>
              <a:off x="2847240" y="5169200"/>
              <a:ext cx="522288" cy="546100"/>
              <a:chOff x="548" y="3048"/>
              <a:chExt cx="329" cy="344"/>
            </a:xfrm>
          </p:grpSpPr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548" y="304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FC0128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8" name="Rectangle 12"/>
              <p:cNvSpPr>
                <a:spLocks noChangeArrowheads="1"/>
              </p:cNvSpPr>
              <p:nvPr/>
            </p:nvSpPr>
            <p:spPr bwMode="auto">
              <a:xfrm>
                <a:off x="590" y="3099"/>
                <a:ext cx="27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</a:t>
                </a:r>
              </a:p>
            </p:txBody>
          </p:sp>
        </p:grpSp>
        <p:grpSp>
          <p:nvGrpSpPr>
            <p:cNvPr id="139" name="Group 13"/>
            <p:cNvGrpSpPr>
              <a:grpSpLocks/>
            </p:cNvGrpSpPr>
            <p:nvPr/>
          </p:nvGrpSpPr>
          <p:grpSpPr bwMode="auto">
            <a:xfrm>
              <a:off x="2847240" y="5893100"/>
              <a:ext cx="522288" cy="546100"/>
              <a:chOff x="548" y="3504"/>
              <a:chExt cx="329" cy="344"/>
            </a:xfrm>
          </p:grpSpPr>
          <p:sp>
            <p:nvSpPr>
              <p:cNvPr id="140" name="Freeform 14"/>
              <p:cNvSpPr>
                <a:spLocks/>
              </p:cNvSpPr>
              <p:nvPr/>
            </p:nvSpPr>
            <p:spPr bwMode="auto">
              <a:xfrm>
                <a:off x="548" y="350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FC0128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1" name="Rectangle 15"/>
              <p:cNvSpPr>
                <a:spLocks noChangeArrowheads="1"/>
              </p:cNvSpPr>
              <p:nvPr/>
            </p:nvSpPr>
            <p:spPr bwMode="auto">
              <a:xfrm>
                <a:off x="581" y="3555"/>
                <a:ext cx="28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D</a:t>
                </a:r>
              </a:p>
            </p:txBody>
          </p:sp>
        </p:grpSp>
        <p:sp>
          <p:nvSpPr>
            <p:cNvPr id="142" name="Rectangle 16"/>
            <p:cNvSpPr>
              <a:spLocks noChangeArrowheads="1"/>
            </p:cNvSpPr>
            <p:nvPr/>
          </p:nvSpPr>
          <p:spPr bwMode="auto">
            <a:xfrm>
              <a:off x="3169503" y="1973568"/>
              <a:ext cx="953388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6 PM</a:t>
              </a:r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3533040" y="2559355"/>
              <a:ext cx="3492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3526690" y="2426005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5" name="Rectangle 19"/>
            <p:cNvSpPr>
              <a:spLocks noChangeArrowheads="1"/>
            </p:cNvSpPr>
            <p:nvPr/>
          </p:nvSpPr>
          <p:spPr bwMode="auto">
            <a:xfrm>
              <a:off x="4401403" y="1986268"/>
              <a:ext cx="426692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146" name="Rectangle 20"/>
            <p:cNvSpPr>
              <a:spLocks noChangeArrowheads="1"/>
            </p:cNvSpPr>
            <p:nvPr/>
          </p:nvSpPr>
          <p:spPr bwMode="auto">
            <a:xfrm>
              <a:off x="5468203" y="1986268"/>
              <a:ext cx="426692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147" name="Rectangle 21"/>
            <p:cNvSpPr>
              <a:spLocks noChangeArrowheads="1"/>
            </p:cNvSpPr>
            <p:nvPr/>
          </p:nvSpPr>
          <p:spPr bwMode="auto">
            <a:xfrm>
              <a:off x="6484201" y="1986268"/>
              <a:ext cx="426692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9</a:t>
              </a:r>
            </a:p>
          </p:txBody>
        </p:sp>
        <p:sp>
          <p:nvSpPr>
            <p:cNvPr id="148" name="Rectangle 22"/>
            <p:cNvSpPr>
              <a:spLocks noChangeArrowheads="1"/>
            </p:cNvSpPr>
            <p:nvPr/>
          </p:nvSpPr>
          <p:spPr bwMode="auto">
            <a:xfrm>
              <a:off x="2096049" y="2937179"/>
              <a:ext cx="424470" cy="268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200" b="0" i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688490" y="3302305"/>
              <a:ext cx="0" cy="303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6179403" y="2524430"/>
              <a:ext cx="742264" cy="380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151" name="Rectangle 26"/>
            <p:cNvSpPr>
              <a:spLocks noChangeArrowheads="1"/>
            </p:cNvSpPr>
            <p:nvPr/>
          </p:nvSpPr>
          <p:spPr bwMode="auto">
            <a:xfrm>
              <a:off x="3491786" y="3078468"/>
              <a:ext cx="600035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30</a:t>
              </a:r>
            </a:p>
          </p:txBody>
        </p:sp>
        <p:sp>
          <p:nvSpPr>
            <p:cNvPr id="152" name="Rectangle 31"/>
            <p:cNvSpPr>
              <a:spLocks noChangeArrowheads="1"/>
            </p:cNvSpPr>
            <p:nvPr/>
          </p:nvSpPr>
          <p:spPr bwMode="auto">
            <a:xfrm>
              <a:off x="4075985" y="3078468"/>
              <a:ext cx="600035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40</a:t>
              </a:r>
            </a:p>
          </p:txBody>
        </p:sp>
        <p:sp>
          <p:nvSpPr>
            <p:cNvPr id="153" name="Rectangle 35"/>
            <p:cNvSpPr>
              <a:spLocks noChangeArrowheads="1"/>
            </p:cNvSpPr>
            <p:nvPr/>
          </p:nvSpPr>
          <p:spPr bwMode="auto">
            <a:xfrm>
              <a:off x="4723686" y="3078468"/>
              <a:ext cx="600035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40</a:t>
              </a:r>
            </a:p>
          </p:txBody>
        </p:sp>
        <p:sp>
          <p:nvSpPr>
            <p:cNvPr id="154" name="Rectangle 39"/>
            <p:cNvSpPr>
              <a:spLocks noChangeArrowheads="1"/>
            </p:cNvSpPr>
            <p:nvPr/>
          </p:nvSpPr>
          <p:spPr bwMode="auto">
            <a:xfrm>
              <a:off x="5371385" y="3078468"/>
              <a:ext cx="600035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40</a:t>
              </a:r>
            </a:p>
          </p:txBody>
        </p:sp>
        <p:sp>
          <p:nvSpPr>
            <p:cNvPr id="155" name="Rectangle 43"/>
            <p:cNvSpPr>
              <a:spLocks noChangeArrowheads="1"/>
            </p:cNvSpPr>
            <p:nvPr/>
          </p:nvSpPr>
          <p:spPr bwMode="auto">
            <a:xfrm>
              <a:off x="6019086" y="3078468"/>
              <a:ext cx="600035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40</a:t>
              </a:r>
            </a:p>
          </p:txBody>
        </p:sp>
        <p:sp>
          <p:nvSpPr>
            <p:cNvPr id="156" name="Rectangle 44"/>
            <p:cNvSpPr>
              <a:spLocks noChangeArrowheads="1"/>
            </p:cNvSpPr>
            <p:nvPr/>
          </p:nvSpPr>
          <p:spPr bwMode="auto">
            <a:xfrm>
              <a:off x="6539786" y="3075293"/>
              <a:ext cx="600035" cy="46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20</a:t>
              </a:r>
            </a:p>
          </p:txBody>
        </p:sp>
        <p:grpSp>
          <p:nvGrpSpPr>
            <p:cNvPr id="157" name="Group 131"/>
            <p:cNvGrpSpPr>
              <a:grpSpLocks/>
            </p:cNvGrpSpPr>
            <p:nvPr/>
          </p:nvGrpSpPr>
          <p:grpSpPr bwMode="auto">
            <a:xfrm>
              <a:off x="3552090" y="2895905"/>
              <a:ext cx="3492500" cy="304800"/>
              <a:chOff x="1574801" y="2565400"/>
              <a:chExt cx="3492500" cy="304800"/>
            </a:xfrm>
          </p:grpSpPr>
          <p:sp>
            <p:nvSpPr>
              <p:cNvPr id="158" name="Line 27"/>
              <p:cNvSpPr>
                <a:spLocks noChangeShapeType="1"/>
              </p:cNvSpPr>
              <p:nvPr/>
            </p:nvSpPr>
            <p:spPr bwMode="auto">
              <a:xfrm>
                <a:off x="1574801" y="2686050"/>
                <a:ext cx="457200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9" name="Line 28"/>
              <p:cNvSpPr>
                <a:spLocks noChangeShapeType="1"/>
              </p:cNvSpPr>
              <p:nvPr/>
            </p:nvSpPr>
            <p:spPr bwMode="auto">
              <a:xfrm>
                <a:off x="2082801" y="256540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0" name="Line 30"/>
              <p:cNvSpPr>
                <a:spLocks noChangeShapeType="1"/>
              </p:cNvSpPr>
              <p:nvPr/>
            </p:nvSpPr>
            <p:spPr bwMode="auto">
              <a:xfrm>
                <a:off x="2108201" y="2736850"/>
                <a:ext cx="57150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1" name="Line 32"/>
              <p:cNvSpPr>
                <a:spLocks noChangeShapeType="1"/>
              </p:cNvSpPr>
              <p:nvPr/>
            </p:nvSpPr>
            <p:spPr bwMode="auto">
              <a:xfrm>
                <a:off x="2717801" y="256540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2" name="Line 34"/>
              <p:cNvSpPr>
                <a:spLocks noChangeShapeType="1"/>
              </p:cNvSpPr>
              <p:nvPr/>
            </p:nvSpPr>
            <p:spPr bwMode="auto">
              <a:xfrm>
                <a:off x="2755901" y="2736850"/>
                <a:ext cx="57150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3" name="Line 36"/>
              <p:cNvSpPr>
                <a:spLocks noChangeShapeType="1"/>
              </p:cNvSpPr>
              <p:nvPr/>
            </p:nvSpPr>
            <p:spPr bwMode="auto">
              <a:xfrm>
                <a:off x="3365501" y="256540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4" name="Line 38"/>
              <p:cNvSpPr>
                <a:spLocks noChangeShapeType="1"/>
              </p:cNvSpPr>
              <p:nvPr/>
            </p:nvSpPr>
            <p:spPr bwMode="auto">
              <a:xfrm>
                <a:off x="3403601" y="2736850"/>
                <a:ext cx="57150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5" name="Line 40"/>
              <p:cNvSpPr>
                <a:spLocks noChangeShapeType="1"/>
              </p:cNvSpPr>
              <p:nvPr/>
            </p:nvSpPr>
            <p:spPr bwMode="auto">
              <a:xfrm>
                <a:off x="4013201" y="256540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6" name="Line 41"/>
              <p:cNvSpPr>
                <a:spLocks noChangeShapeType="1"/>
              </p:cNvSpPr>
              <p:nvPr/>
            </p:nvSpPr>
            <p:spPr bwMode="auto">
              <a:xfrm>
                <a:off x="4051301" y="2736850"/>
                <a:ext cx="57150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7" name="Line 42"/>
              <p:cNvSpPr>
                <a:spLocks noChangeShapeType="1"/>
              </p:cNvSpPr>
              <p:nvPr/>
            </p:nvSpPr>
            <p:spPr bwMode="auto">
              <a:xfrm>
                <a:off x="4686301" y="2787650"/>
                <a:ext cx="34290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8" name="Line 45"/>
              <p:cNvSpPr>
                <a:spLocks noChangeShapeType="1"/>
              </p:cNvSpPr>
              <p:nvPr/>
            </p:nvSpPr>
            <p:spPr bwMode="auto">
              <a:xfrm>
                <a:off x="4660901" y="256540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9" name="Line 46"/>
              <p:cNvSpPr>
                <a:spLocks noChangeShapeType="1"/>
              </p:cNvSpPr>
              <p:nvPr/>
            </p:nvSpPr>
            <p:spPr bwMode="auto">
              <a:xfrm>
                <a:off x="5067301" y="256540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0" name="Line 47"/>
              <p:cNvSpPr>
                <a:spLocks noChangeShapeType="1"/>
              </p:cNvSpPr>
              <p:nvPr/>
            </p:nvSpPr>
            <p:spPr bwMode="auto">
              <a:xfrm>
                <a:off x="2222501" y="2686050"/>
                <a:ext cx="457200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1" name="Line 48"/>
              <p:cNvSpPr>
                <a:spLocks noChangeShapeType="1"/>
              </p:cNvSpPr>
              <p:nvPr/>
            </p:nvSpPr>
            <p:spPr bwMode="auto">
              <a:xfrm>
                <a:off x="2870201" y="2686050"/>
                <a:ext cx="457200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2" name="Line 49"/>
              <p:cNvSpPr>
                <a:spLocks noChangeShapeType="1"/>
              </p:cNvSpPr>
              <p:nvPr/>
            </p:nvSpPr>
            <p:spPr bwMode="auto">
              <a:xfrm>
                <a:off x="3517901" y="2686050"/>
                <a:ext cx="457200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3" name="Line 50"/>
              <p:cNvSpPr>
                <a:spLocks noChangeShapeType="1"/>
              </p:cNvSpPr>
              <p:nvPr/>
            </p:nvSpPr>
            <p:spPr bwMode="auto">
              <a:xfrm>
                <a:off x="2755901" y="2787650"/>
                <a:ext cx="34290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4" name="Line 51"/>
              <p:cNvSpPr>
                <a:spLocks noChangeShapeType="1"/>
              </p:cNvSpPr>
              <p:nvPr/>
            </p:nvSpPr>
            <p:spPr bwMode="auto">
              <a:xfrm>
                <a:off x="3403601" y="2787650"/>
                <a:ext cx="34290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5" name="Line 52"/>
              <p:cNvSpPr>
                <a:spLocks noChangeShapeType="1"/>
              </p:cNvSpPr>
              <p:nvPr/>
            </p:nvSpPr>
            <p:spPr bwMode="auto">
              <a:xfrm>
                <a:off x="4051301" y="2787650"/>
                <a:ext cx="34290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76" name="Group 53"/>
            <p:cNvGrpSpPr>
              <a:grpSpLocks/>
            </p:cNvGrpSpPr>
            <p:nvPr/>
          </p:nvGrpSpPr>
          <p:grpSpPr bwMode="auto">
            <a:xfrm>
              <a:off x="3571140" y="3467405"/>
              <a:ext cx="3490913" cy="2933700"/>
              <a:chOff x="1004" y="1976"/>
              <a:chExt cx="2199" cy="1848"/>
            </a:xfrm>
          </p:grpSpPr>
          <p:grpSp>
            <p:nvGrpSpPr>
              <p:cNvPr id="177" name="Group 54"/>
              <p:cNvGrpSpPr>
                <a:grpSpLocks/>
              </p:cNvGrpSpPr>
              <p:nvPr/>
            </p:nvGrpSpPr>
            <p:grpSpPr bwMode="auto">
              <a:xfrm>
                <a:off x="1004" y="1976"/>
                <a:ext cx="967" cy="448"/>
                <a:chOff x="1004" y="1976"/>
                <a:chExt cx="967" cy="448"/>
              </a:xfrm>
            </p:grpSpPr>
            <p:grpSp>
              <p:nvGrpSpPr>
                <p:cNvPr id="235" name="Group 55"/>
                <p:cNvGrpSpPr>
                  <a:grpSpLocks/>
                </p:cNvGrpSpPr>
                <p:nvPr/>
              </p:nvGrpSpPr>
              <p:grpSpPr bwMode="auto">
                <a:xfrm>
                  <a:off x="1004" y="1976"/>
                  <a:ext cx="305" cy="448"/>
                  <a:chOff x="1004" y="1976"/>
                  <a:chExt cx="305" cy="448"/>
                </a:xfrm>
              </p:grpSpPr>
              <p:grpSp>
                <p:nvGrpSpPr>
                  <p:cNvPr id="24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1004" y="1976"/>
                    <a:ext cx="305" cy="448"/>
                    <a:chOff x="1004" y="1976"/>
                    <a:chExt cx="305" cy="448"/>
                  </a:xfrm>
                </p:grpSpPr>
                <p:sp>
                  <p:nvSpPr>
                    <p:cNvPr id="251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4" y="204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252" name="AutoShap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97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250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08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grpSp>
              <p:nvGrpSpPr>
                <p:cNvPr id="236" name="Group 60"/>
                <p:cNvGrpSpPr>
                  <a:grpSpLocks/>
                </p:cNvGrpSpPr>
                <p:nvPr/>
              </p:nvGrpSpPr>
              <p:grpSpPr bwMode="auto">
                <a:xfrm>
                  <a:off x="1305" y="1976"/>
                  <a:ext cx="378" cy="448"/>
                  <a:chOff x="1305" y="1976"/>
                  <a:chExt cx="378" cy="448"/>
                </a:xfrm>
              </p:grpSpPr>
              <p:grpSp>
                <p:nvGrpSpPr>
                  <p:cNvPr id="244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305" y="1976"/>
                    <a:ext cx="378" cy="448"/>
                    <a:chOff x="1305" y="1976"/>
                    <a:chExt cx="378" cy="448"/>
                  </a:xfrm>
                </p:grpSpPr>
                <p:sp>
                  <p:nvSpPr>
                    <p:cNvPr id="247" name="AutoShap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05" y="204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248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1" y="197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245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420" y="2012"/>
                    <a:ext cx="49" cy="2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46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1352" y="222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7" name="Freeform 66"/>
                <p:cNvSpPr>
                  <a:spLocks/>
                </p:cNvSpPr>
                <p:nvPr/>
              </p:nvSpPr>
              <p:spPr bwMode="auto">
                <a:xfrm>
                  <a:off x="1869" y="220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8" name="Rectangle 67"/>
                <p:cNvSpPr>
                  <a:spLocks noChangeArrowheads="1"/>
                </p:cNvSpPr>
                <p:nvPr/>
              </p:nvSpPr>
              <p:spPr bwMode="auto">
                <a:xfrm>
                  <a:off x="1865" y="220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9" name="Rectangle 68"/>
                <p:cNvSpPr>
                  <a:spLocks noChangeArrowheads="1"/>
                </p:cNvSpPr>
                <p:nvPr/>
              </p:nvSpPr>
              <p:spPr bwMode="auto">
                <a:xfrm>
                  <a:off x="1872" y="228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0" name="Rectangle 69"/>
                <p:cNvSpPr>
                  <a:spLocks noChangeArrowheads="1"/>
                </p:cNvSpPr>
                <p:nvPr/>
              </p:nvSpPr>
              <p:spPr bwMode="auto">
                <a:xfrm>
                  <a:off x="1689" y="228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41" name="Group 70"/>
                <p:cNvGrpSpPr>
                  <a:grpSpLocks/>
                </p:cNvGrpSpPr>
                <p:nvPr/>
              </p:nvGrpSpPr>
              <p:grpSpPr bwMode="auto">
                <a:xfrm>
                  <a:off x="1687" y="2033"/>
                  <a:ext cx="194" cy="364"/>
                  <a:chOff x="1687" y="2033"/>
                  <a:chExt cx="194" cy="364"/>
                </a:xfrm>
              </p:grpSpPr>
              <p:sp>
                <p:nvSpPr>
                  <p:cNvPr id="242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763" y="203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43" name="Freeform 72"/>
                  <p:cNvSpPr>
                    <a:spLocks/>
                  </p:cNvSpPr>
                  <p:nvPr/>
                </p:nvSpPr>
                <p:spPr bwMode="auto">
                  <a:xfrm>
                    <a:off x="1687" y="210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78" name="Group 73"/>
              <p:cNvGrpSpPr>
                <a:grpSpLocks/>
              </p:cNvGrpSpPr>
              <p:nvPr/>
            </p:nvGrpSpPr>
            <p:grpSpPr bwMode="auto">
              <a:xfrm>
                <a:off x="1404" y="2440"/>
                <a:ext cx="967" cy="448"/>
                <a:chOff x="1404" y="2440"/>
                <a:chExt cx="967" cy="448"/>
              </a:xfrm>
            </p:grpSpPr>
            <p:grpSp>
              <p:nvGrpSpPr>
                <p:cNvPr id="217" name="Group 74"/>
                <p:cNvGrpSpPr>
                  <a:grpSpLocks/>
                </p:cNvGrpSpPr>
                <p:nvPr/>
              </p:nvGrpSpPr>
              <p:grpSpPr bwMode="auto">
                <a:xfrm>
                  <a:off x="1404" y="2440"/>
                  <a:ext cx="305" cy="448"/>
                  <a:chOff x="1404" y="2440"/>
                  <a:chExt cx="305" cy="448"/>
                </a:xfrm>
              </p:grpSpPr>
              <p:grpSp>
                <p:nvGrpSpPr>
                  <p:cNvPr id="231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404" y="2440"/>
                    <a:ext cx="305" cy="448"/>
                    <a:chOff x="1404" y="2440"/>
                    <a:chExt cx="305" cy="448"/>
                  </a:xfrm>
                </p:grpSpPr>
                <p:sp>
                  <p:nvSpPr>
                    <p:cNvPr id="233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04" y="2511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234" name="AutoShap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4" y="2440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232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466" y="2544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grpSp>
              <p:nvGrpSpPr>
                <p:cNvPr id="218" name="Group 79"/>
                <p:cNvGrpSpPr>
                  <a:grpSpLocks/>
                </p:cNvGrpSpPr>
                <p:nvPr/>
              </p:nvGrpSpPr>
              <p:grpSpPr bwMode="auto">
                <a:xfrm>
                  <a:off x="1705" y="2440"/>
                  <a:ext cx="378" cy="448"/>
                  <a:chOff x="1705" y="2440"/>
                  <a:chExt cx="378" cy="448"/>
                </a:xfrm>
              </p:grpSpPr>
              <p:grpSp>
                <p:nvGrpSpPr>
                  <p:cNvPr id="22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705" y="2440"/>
                    <a:ext cx="378" cy="448"/>
                    <a:chOff x="1705" y="2440"/>
                    <a:chExt cx="378" cy="448"/>
                  </a:xfrm>
                </p:grpSpPr>
                <p:sp>
                  <p:nvSpPr>
                    <p:cNvPr id="229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5" y="2511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230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2440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22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820" y="2476"/>
                    <a:ext cx="49" cy="2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28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686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19" name="Freeform 85"/>
                <p:cNvSpPr>
                  <a:spLocks/>
                </p:cNvSpPr>
                <p:nvPr/>
              </p:nvSpPr>
              <p:spPr bwMode="auto">
                <a:xfrm>
                  <a:off x="2269" y="2669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Rectangle 86"/>
                <p:cNvSpPr>
                  <a:spLocks noChangeArrowheads="1"/>
                </p:cNvSpPr>
                <p:nvPr/>
              </p:nvSpPr>
              <p:spPr bwMode="auto">
                <a:xfrm>
                  <a:off x="2265" y="2669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1" name="Rectangle 87"/>
                <p:cNvSpPr>
                  <a:spLocks noChangeArrowheads="1"/>
                </p:cNvSpPr>
                <p:nvPr/>
              </p:nvSpPr>
              <p:spPr bwMode="auto">
                <a:xfrm>
                  <a:off x="2272" y="2750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2" name="Rectangle 88"/>
                <p:cNvSpPr>
                  <a:spLocks noChangeArrowheads="1"/>
                </p:cNvSpPr>
                <p:nvPr/>
              </p:nvSpPr>
              <p:spPr bwMode="auto">
                <a:xfrm>
                  <a:off x="2089" y="2750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23" name="Group 89"/>
                <p:cNvGrpSpPr>
                  <a:grpSpLocks/>
                </p:cNvGrpSpPr>
                <p:nvPr/>
              </p:nvGrpSpPr>
              <p:grpSpPr bwMode="auto">
                <a:xfrm>
                  <a:off x="2087" y="2497"/>
                  <a:ext cx="194" cy="364"/>
                  <a:chOff x="2087" y="2497"/>
                  <a:chExt cx="194" cy="364"/>
                </a:xfrm>
              </p:grpSpPr>
              <p:sp>
                <p:nvSpPr>
                  <p:cNvPr id="224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2497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25" name="Freeform 91"/>
                  <p:cNvSpPr>
                    <a:spLocks/>
                  </p:cNvSpPr>
                  <p:nvPr/>
                </p:nvSpPr>
                <p:spPr bwMode="auto">
                  <a:xfrm>
                    <a:off x="2087" y="2565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79" name="Group 92"/>
              <p:cNvGrpSpPr>
                <a:grpSpLocks/>
              </p:cNvGrpSpPr>
              <p:nvPr/>
            </p:nvGrpSpPr>
            <p:grpSpPr bwMode="auto">
              <a:xfrm>
                <a:off x="1820" y="2928"/>
                <a:ext cx="967" cy="448"/>
                <a:chOff x="1820" y="2928"/>
                <a:chExt cx="967" cy="448"/>
              </a:xfrm>
            </p:grpSpPr>
            <p:grpSp>
              <p:nvGrpSpPr>
                <p:cNvPr id="199" name="Group 93"/>
                <p:cNvGrpSpPr>
                  <a:grpSpLocks/>
                </p:cNvGrpSpPr>
                <p:nvPr/>
              </p:nvGrpSpPr>
              <p:grpSpPr bwMode="auto">
                <a:xfrm>
                  <a:off x="1820" y="2928"/>
                  <a:ext cx="305" cy="448"/>
                  <a:chOff x="1820" y="2928"/>
                  <a:chExt cx="305" cy="448"/>
                </a:xfrm>
              </p:grpSpPr>
              <p:grpSp>
                <p:nvGrpSpPr>
                  <p:cNvPr id="213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820" y="2928"/>
                    <a:ext cx="305" cy="448"/>
                    <a:chOff x="1820" y="2928"/>
                    <a:chExt cx="305" cy="448"/>
                  </a:xfrm>
                </p:grpSpPr>
                <p:sp>
                  <p:nvSpPr>
                    <p:cNvPr id="215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0" y="2999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216" name="AutoShap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0" y="2928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214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3032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grpSp>
              <p:nvGrpSpPr>
                <p:cNvPr id="200" name="Group 98"/>
                <p:cNvGrpSpPr>
                  <a:grpSpLocks/>
                </p:cNvGrpSpPr>
                <p:nvPr/>
              </p:nvGrpSpPr>
              <p:grpSpPr bwMode="auto">
                <a:xfrm>
                  <a:off x="2121" y="2928"/>
                  <a:ext cx="378" cy="448"/>
                  <a:chOff x="2121" y="2928"/>
                  <a:chExt cx="378" cy="448"/>
                </a:xfrm>
              </p:grpSpPr>
              <p:grpSp>
                <p:nvGrpSpPr>
                  <p:cNvPr id="208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2121" y="2928"/>
                    <a:ext cx="378" cy="448"/>
                    <a:chOff x="2121" y="2928"/>
                    <a:chExt cx="378" cy="448"/>
                  </a:xfrm>
                </p:grpSpPr>
                <p:sp>
                  <p:nvSpPr>
                    <p:cNvPr id="211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1" y="2999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212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7" y="2928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209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2964"/>
                    <a:ext cx="49" cy="2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10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168" y="3174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01" name="Freeform 104"/>
                <p:cNvSpPr>
                  <a:spLocks/>
                </p:cNvSpPr>
                <p:nvPr/>
              </p:nvSpPr>
              <p:spPr bwMode="auto">
                <a:xfrm>
                  <a:off x="2685" y="3157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02" name="Rectangle 105"/>
                <p:cNvSpPr>
                  <a:spLocks noChangeArrowheads="1"/>
                </p:cNvSpPr>
                <p:nvPr/>
              </p:nvSpPr>
              <p:spPr bwMode="auto">
                <a:xfrm>
                  <a:off x="2681" y="3157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688" y="3238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04" name="Rectangle 107"/>
                <p:cNvSpPr>
                  <a:spLocks noChangeArrowheads="1"/>
                </p:cNvSpPr>
                <p:nvPr/>
              </p:nvSpPr>
              <p:spPr bwMode="auto">
                <a:xfrm>
                  <a:off x="2505" y="3238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05" name="Group 108"/>
                <p:cNvGrpSpPr>
                  <a:grpSpLocks/>
                </p:cNvGrpSpPr>
                <p:nvPr/>
              </p:nvGrpSpPr>
              <p:grpSpPr bwMode="auto">
                <a:xfrm>
                  <a:off x="2503" y="2985"/>
                  <a:ext cx="194" cy="364"/>
                  <a:chOff x="2503" y="2985"/>
                  <a:chExt cx="194" cy="364"/>
                </a:xfrm>
              </p:grpSpPr>
              <p:sp>
                <p:nvSpPr>
                  <p:cNvPr id="206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579" y="2985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07" name="Freeform 110"/>
                  <p:cNvSpPr>
                    <a:spLocks/>
                  </p:cNvSpPr>
                  <p:nvPr/>
                </p:nvSpPr>
                <p:spPr bwMode="auto">
                  <a:xfrm>
                    <a:off x="2503" y="3053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80" name="Group 111"/>
              <p:cNvGrpSpPr>
                <a:grpSpLocks/>
              </p:cNvGrpSpPr>
              <p:nvPr/>
            </p:nvGrpSpPr>
            <p:grpSpPr bwMode="auto">
              <a:xfrm>
                <a:off x="2236" y="3376"/>
                <a:ext cx="967" cy="448"/>
                <a:chOff x="2236" y="3376"/>
                <a:chExt cx="967" cy="448"/>
              </a:xfrm>
            </p:grpSpPr>
            <p:grpSp>
              <p:nvGrpSpPr>
                <p:cNvPr id="181" name="Group 112"/>
                <p:cNvGrpSpPr>
                  <a:grpSpLocks/>
                </p:cNvGrpSpPr>
                <p:nvPr/>
              </p:nvGrpSpPr>
              <p:grpSpPr bwMode="auto">
                <a:xfrm>
                  <a:off x="2236" y="3376"/>
                  <a:ext cx="305" cy="448"/>
                  <a:chOff x="2236" y="3376"/>
                  <a:chExt cx="305" cy="448"/>
                </a:xfrm>
              </p:grpSpPr>
              <p:grpSp>
                <p:nvGrpSpPr>
                  <p:cNvPr id="195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236" y="3376"/>
                    <a:ext cx="305" cy="448"/>
                    <a:chOff x="2236" y="3376"/>
                    <a:chExt cx="305" cy="448"/>
                  </a:xfrm>
                </p:grpSpPr>
                <p:sp>
                  <p:nvSpPr>
                    <p:cNvPr id="197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6" y="344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198" name="AutoShap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6" y="337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196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2298" y="348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grpSp>
              <p:nvGrpSpPr>
                <p:cNvPr id="182" name="Group 117"/>
                <p:cNvGrpSpPr>
                  <a:grpSpLocks/>
                </p:cNvGrpSpPr>
                <p:nvPr/>
              </p:nvGrpSpPr>
              <p:grpSpPr bwMode="auto">
                <a:xfrm>
                  <a:off x="2537" y="3376"/>
                  <a:ext cx="378" cy="448"/>
                  <a:chOff x="2537" y="3376"/>
                  <a:chExt cx="378" cy="448"/>
                </a:xfrm>
              </p:grpSpPr>
              <p:grpSp>
                <p:nvGrpSpPr>
                  <p:cNvPr id="190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2537" y="3376"/>
                    <a:ext cx="378" cy="448"/>
                    <a:chOff x="2537" y="3376"/>
                    <a:chExt cx="378" cy="448"/>
                  </a:xfrm>
                </p:grpSpPr>
                <p:sp>
                  <p:nvSpPr>
                    <p:cNvPr id="193" name="AutoShap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7" y="344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  <p:sp>
                  <p:nvSpPr>
                    <p:cNvPr id="194" name="AutoShap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337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191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652" y="3412"/>
                    <a:ext cx="49" cy="2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192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362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183" name="Freeform 123"/>
                <p:cNvSpPr>
                  <a:spLocks/>
                </p:cNvSpPr>
                <p:nvPr/>
              </p:nvSpPr>
              <p:spPr bwMode="auto">
                <a:xfrm>
                  <a:off x="3101" y="360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84" name="Rectangle 124"/>
                <p:cNvSpPr>
                  <a:spLocks noChangeArrowheads="1"/>
                </p:cNvSpPr>
                <p:nvPr/>
              </p:nvSpPr>
              <p:spPr bwMode="auto">
                <a:xfrm>
                  <a:off x="3097" y="360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8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04" y="368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8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921" y="368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accent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187" name="Group 127"/>
                <p:cNvGrpSpPr>
                  <a:grpSpLocks/>
                </p:cNvGrpSpPr>
                <p:nvPr/>
              </p:nvGrpSpPr>
              <p:grpSpPr bwMode="auto">
                <a:xfrm>
                  <a:off x="2919" y="3433"/>
                  <a:ext cx="194" cy="364"/>
                  <a:chOff x="2919" y="3433"/>
                  <a:chExt cx="194" cy="364"/>
                </a:xfrm>
              </p:grpSpPr>
              <p:sp>
                <p:nvSpPr>
                  <p:cNvPr id="18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995" y="343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189" name="Freeform 129"/>
                  <p:cNvSpPr>
                    <a:spLocks/>
                  </p:cNvSpPr>
                  <p:nvPr/>
                </p:nvSpPr>
                <p:spPr bwMode="auto">
                  <a:xfrm>
                    <a:off x="2919" y="350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</p:grpSp>
      </p:grpSp>
      <p:sp>
        <p:nvSpPr>
          <p:cNvPr id="253" name="Text Box 130"/>
          <p:cNvSpPr txBox="1">
            <a:spLocks noChangeArrowheads="1"/>
          </p:cNvSpPr>
          <p:nvPr/>
        </p:nvSpPr>
        <p:spPr bwMode="auto">
          <a:xfrm>
            <a:off x="846990" y="2279358"/>
            <a:ext cx="76962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Dave Patterson</a:t>
            </a:r>
            <a:r>
              <a:rPr kumimoji="0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 Laundry example: 4 people doing laundry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   wash (30 min) + dry (40 min) + fold (20 min) = 90 min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98622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Multiple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200206" cy="3988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operation produces multiple results</a:t>
            </a:r>
          </a:p>
          <a:p>
            <a:r>
              <a:rPr lang="en-US" dirty="0"/>
              <a:t>Implemented as SSE assembly instructions by compiler</a:t>
            </a:r>
          </a:p>
          <a:p>
            <a:pPr lvl="1"/>
            <a:r>
              <a:rPr lang="en-US" dirty="0"/>
              <a:t>SSE = Streaming SIMD Instructions</a:t>
            </a:r>
          </a:p>
          <a:p>
            <a:pPr lvl="1"/>
            <a:r>
              <a:rPr lang="en-US" dirty="0"/>
              <a:t>Several standards SSE (128-bit), SSE2, … SSE4, AVX (256-bit), AVX2 (512-bit)</a:t>
            </a:r>
          </a:p>
          <a:p>
            <a:r>
              <a:rPr lang="en-US" dirty="0"/>
              <a:t>Operate on anything that fits into </a:t>
            </a:r>
            <a:r>
              <a:rPr lang="en-US" i="1" dirty="0"/>
              <a:t>x</a:t>
            </a:r>
            <a:r>
              <a:rPr lang="en-US" dirty="0"/>
              <a:t> bytes</a:t>
            </a:r>
            <a:br>
              <a:rPr lang="en-US" dirty="0"/>
            </a:br>
            <a:r>
              <a:rPr lang="en-US" dirty="0"/>
              <a:t>(e.g. 16 bytes)</a:t>
            </a:r>
          </a:p>
          <a:p>
            <a:pPr lvl="1"/>
            <a:r>
              <a:rPr lang="en-US" dirty="0"/>
              <a:t>Operations include add, multiply, etc.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Need to be contiguous in memory </a:t>
            </a:r>
            <a:r>
              <a:rPr lang="en-US" i="1" dirty="0"/>
              <a:t>and aligned</a:t>
            </a:r>
          </a:p>
          <a:p>
            <a:pPr lvl="1"/>
            <a:r>
              <a:rPr lang="en-US" dirty="0"/>
              <a:t>Some instructions are needed to move data around from one register to another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16876" y="1989357"/>
            <a:ext cx="4639087" cy="4211639"/>
            <a:chOff x="6506013" y="1389061"/>
            <a:chExt cx="5558570" cy="5046400"/>
          </a:xfrm>
        </p:grpSpPr>
        <p:sp>
          <p:nvSpPr>
            <p:cNvPr id="5" name="Cube 4"/>
            <p:cNvSpPr/>
            <p:nvPr/>
          </p:nvSpPr>
          <p:spPr>
            <a:xfrm>
              <a:off x="7270583" y="5210976"/>
              <a:ext cx="237744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128-bit</a:t>
              </a:r>
            </a:p>
          </p:txBody>
        </p:sp>
        <p:sp>
          <p:nvSpPr>
            <p:cNvPr id="6" name="Cube 5"/>
            <p:cNvSpPr/>
            <p:nvPr/>
          </p:nvSpPr>
          <p:spPr>
            <a:xfrm>
              <a:off x="9661243" y="5210976"/>
              <a:ext cx="237744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7283804" y="4548126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64-bit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8472524" y="4548126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9648023" y="4548126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0849964" y="4548126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7270583" y="5884618"/>
              <a:ext cx="475488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256-bit</a:t>
              </a:r>
            </a:p>
          </p:txBody>
        </p:sp>
        <p:sp>
          <p:nvSpPr>
            <p:cNvPr id="16" name="Cube 15"/>
            <p:cNvSpPr/>
            <p:nvPr/>
          </p:nvSpPr>
          <p:spPr>
            <a:xfrm>
              <a:off x="7309703" y="1389061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x0</a:t>
              </a:r>
            </a:p>
          </p:txBody>
        </p:sp>
        <p:sp>
          <p:nvSpPr>
            <p:cNvPr id="17" name="Cube 16"/>
            <p:cNvSpPr/>
            <p:nvPr/>
          </p:nvSpPr>
          <p:spPr>
            <a:xfrm>
              <a:off x="8498423" y="1389062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</a:p>
          </p:txBody>
        </p:sp>
        <p:sp>
          <p:nvSpPr>
            <p:cNvPr id="18" name="Cube 17"/>
            <p:cNvSpPr/>
            <p:nvPr/>
          </p:nvSpPr>
          <p:spPr>
            <a:xfrm>
              <a:off x="9673922" y="1389062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</a:p>
          </p:txBody>
        </p:sp>
        <p:sp>
          <p:nvSpPr>
            <p:cNvPr id="19" name="Cube 18"/>
            <p:cNvSpPr/>
            <p:nvPr/>
          </p:nvSpPr>
          <p:spPr>
            <a:xfrm>
              <a:off x="10875863" y="1389061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x3</a:t>
              </a:r>
            </a:p>
          </p:txBody>
        </p:sp>
        <p:sp>
          <p:nvSpPr>
            <p:cNvPr id="20" name="Cube 19"/>
            <p:cNvSpPr/>
            <p:nvPr/>
          </p:nvSpPr>
          <p:spPr>
            <a:xfrm>
              <a:off x="7270583" y="2256639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1" name="Cube 20"/>
            <p:cNvSpPr/>
            <p:nvPr/>
          </p:nvSpPr>
          <p:spPr>
            <a:xfrm>
              <a:off x="8459303" y="2256640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y1</a:t>
              </a:r>
            </a:p>
          </p:txBody>
        </p:sp>
        <p:sp>
          <p:nvSpPr>
            <p:cNvPr id="22" name="Cube 21"/>
            <p:cNvSpPr/>
            <p:nvPr/>
          </p:nvSpPr>
          <p:spPr>
            <a:xfrm>
              <a:off x="9634802" y="2256640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3" name="Cube 22"/>
            <p:cNvSpPr/>
            <p:nvPr/>
          </p:nvSpPr>
          <p:spPr>
            <a:xfrm>
              <a:off x="10836743" y="2256639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" name="Cube 23"/>
            <p:cNvSpPr/>
            <p:nvPr/>
          </p:nvSpPr>
          <p:spPr>
            <a:xfrm>
              <a:off x="7283803" y="3062589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x0+y0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8472523" y="3062590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x1+y1</a:t>
              </a:r>
            </a:p>
          </p:txBody>
        </p:sp>
        <p:sp>
          <p:nvSpPr>
            <p:cNvPr id="26" name="Cube 25"/>
            <p:cNvSpPr/>
            <p:nvPr/>
          </p:nvSpPr>
          <p:spPr>
            <a:xfrm>
              <a:off x="9648022" y="3062590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x2+y2</a:t>
              </a:r>
            </a:p>
          </p:txBody>
        </p:sp>
        <p:sp>
          <p:nvSpPr>
            <p:cNvPr id="27" name="Cube 26"/>
            <p:cNvSpPr/>
            <p:nvPr/>
          </p:nvSpPr>
          <p:spPr>
            <a:xfrm>
              <a:off x="10849963" y="3062589"/>
              <a:ext cx="1188720" cy="5508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x3+y3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30458" y="23012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2205" y="31848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506013" y="3815935"/>
              <a:ext cx="5519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5400000">
              <a:off x="9512843" y="1974802"/>
              <a:ext cx="309480" cy="47157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78258" y="3767662"/>
              <a:ext cx="2010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256-bit wide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68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Cores, Processors, and Nodes OH MY!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5623966" cy="3988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been narrowly focused on a “single core”.</a:t>
            </a:r>
          </a:p>
          <a:p>
            <a:pPr lvl="1"/>
            <a:r>
              <a:rPr lang="en-US" dirty="0"/>
              <a:t>Many processors are “multi-core”</a:t>
            </a:r>
          </a:p>
          <a:p>
            <a:pPr lvl="1"/>
            <a:r>
              <a:rPr lang="en-US" dirty="0"/>
              <a:t>Common for motherboards to have multiple “sockets” or processors</a:t>
            </a:r>
          </a:p>
          <a:p>
            <a:pPr lvl="1"/>
            <a:r>
              <a:rPr lang="en-US" dirty="0"/>
              <a:t>A node has one motherboard, with multiple processors, and each processor has multiple cores</a:t>
            </a:r>
          </a:p>
          <a:p>
            <a:r>
              <a:rPr lang="en-US" dirty="0"/>
              <a:t>Other terminology</a:t>
            </a:r>
          </a:p>
          <a:p>
            <a:pPr lvl="1"/>
            <a:r>
              <a:rPr lang="en-US" dirty="0"/>
              <a:t>Symmetric Multi-processor (SMP)</a:t>
            </a:r>
          </a:p>
          <a:p>
            <a:pPr lvl="1"/>
            <a:r>
              <a:rPr lang="en-US" dirty="0"/>
              <a:t>Non-Uniform Memory Access (NUMA)</a:t>
            </a:r>
          </a:p>
        </p:txBody>
      </p:sp>
      <p:pic>
        <p:nvPicPr>
          <p:cNvPr id="1026" name="Picture 2" descr="Opteron 6274 CPU Schemat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191195"/>
            <a:ext cx="4940312" cy="381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9485" y="5928991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Titan Compute Node 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4" y="6488668"/>
            <a:ext cx="74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https://www.olcf.ornl.gov/support/system-user-guides/titan-user-guide/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124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F75427-AB90-4871-A5BB-B517E201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95" y="1357532"/>
            <a:ext cx="7272997" cy="4974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B1A80-9899-4099-BDBC-F985DFB00DF8}"/>
              </a:ext>
            </a:extLst>
          </p:cNvPr>
          <p:cNvSpPr txBox="1"/>
          <p:nvPr/>
        </p:nvSpPr>
        <p:spPr>
          <a:xfrm>
            <a:off x="753265" y="3376247"/>
            <a:ext cx="2440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Flux node</a:t>
            </a:r>
            <a:br>
              <a:rPr lang="en-US" dirty="0"/>
            </a:br>
            <a:r>
              <a:rPr lang="en-US" dirty="0"/>
              <a:t>(generated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711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Contemporary HPC Platforms</a:t>
            </a:r>
          </a:p>
        </p:txBody>
      </p:sp>
      <p:cxnSp>
        <p:nvCxnSpPr>
          <p:cNvPr id="285" name="Straight Connector 284"/>
          <p:cNvCxnSpPr/>
          <p:nvPr/>
        </p:nvCxnSpPr>
        <p:spPr>
          <a:xfrm>
            <a:off x="3432787" y="4586505"/>
            <a:ext cx="0" cy="121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8383058" y="3647315"/>
            <a:ext cx="665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82" idx="0"/>
            <a:endCxn id="83" idx="0"/>
          </p:cNvCxnSpPr>
          <p:nvPr/>
        </p:nvCxnSpPr>
        <p:spPr>
          <a:xfrm flipH="1">
            <a:off x="3472489" y="2760272"/>
            <a:ext cx="3179" cy="1508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4" idx="2"/>
            <a:endCxn id="112" idx="4"/>
          </p:cNvCxnSpPr>
          <p:nvPr/>
        </p:nvCxnSpPr>
        <p:spPr>
          <a:xfrm>
            <a:off x="4630533" y="2928715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2" idx="2"/>
            <a:endCxn id="130" idx="4"/>
          </p:cNvCxnSpPr>
          <p:nvPr/>
        </p:nvCxnSpPr>
        <p:spPr>
          <a:xfrm>
            <a:off x="4637862" y="4044590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3" idx="2"/>
            <a:endCxn id="121" idx="4"/>
          </p:cNvCxnSpPr>
          <p:nvPr/>
        </p:nvCxnSpPr>
        <p:spPr>
          <a:xfrm>
            <a:off x="4641673" y="3742173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Alternate Process 62"/>
          <p:cNvSpPr/>
          <p:nvPr/>
        </p:nvSpPr>
        <p:spPr>
          <a:xfrm>
            <a:off x="689341" y="2635570"/>
            <a:ext cx="2143863" cy="2057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Scratch Space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Lustre</a:t>
            </a:r>
            <a:r>
              <a:rPr lang="en-US" sz="1200" dirty="0"/>
              <a:t> File system)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968336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8298241" y="5153674"/>
            <a:ext cx="638784" cy="54252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289138" y="4478348"/>
            <a:ext cx="638784" cy="54252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688412" y="5447647"/>
            <a:ext cx="1505079" cy="127828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216986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472415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725041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996085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265961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513817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896935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Flowchart: Magnetic Disk 7"/>
          <p:cNvSpPr/>
          <p:nvPr/>
        </p:nvSpPr>
        <p:spPr>
          <a:xfrm>
            <a:off x="1146324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Flowchart: Magnetic Disk 8"/>
          <p:cNvSpPr/>
          <p:nvPr/>
        </p:nvSpPr>
        <p:spPr>
          <a:xfrm>
            <a:off x="1395712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Flowchart: Magnetic Disk 9"/>
          <p:cNvSpPr/>
          <p:nvPr/>
        </p:nvSpPr>
        <p:spPr>
          <a:xfrm>
            <a:off x="1655924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lowchart: Magnetic Disk 10"/>
          <p:cNvSpPr/>
          <p:nvPr/>
        </p:nvSpPr>
        <p:spPr>
          <a:xfrm>
            <a:off x="1922699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lowchart: Magnetic Disk 11"/>
          <p:cNvSpPr/>
          <p:nvPr/>
        </p:nvSpPr>
        <p:spPr>
          <a:xfrm>
            <a:off x="2191775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lowchart: Magnetic Disk 12"/>
          <p:cNvSpPr/>
          <p:nvPr/>
        </p:nvSpPr>
        <p:spPr>
          <a:xfrm>
            <a:off x="2441622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Flowchart: Magnetic Disk 13"/>
          <p:cNvSpPr/>
          <p:nvPr/>
        </p:nvSpPr>
        <p:spPr>
          <a:xfrm>
            <a:off x="896935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1655924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Flowchart: Magnetic Disk 15"/>
          <p:cNvSpPr/>
          <p:nvPr/>
        </p:nvSpPr>
        <p:spPr>
          <a:xfrm>
            <a:off x="1146324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lowchart: Magnetic Disk 16"/>
          <p:cNvSpPr/>
          <p:nvPr/>
        </p:nvSpPr>
        <p:spPr>
          <a:xfrm>
            <a:off x="1395712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lowchart: Magnetic Disk 17"/>
          <p:cNvSpPr/>
          <p:nvPr/>
        </p:nvSpPr>
        <p:spPr>
          <a:xfrm>
            <a:off x="1922699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Flowchart: Magnetic Disk 18"/>
          <p:cNvSpPr/>
          <p:nvPr/>
        </p:nvSpPr>
        <p:spPr>
          <a:xfrm>
            <a:off x="2191775" y="2934622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Flowchart: Magnetic Disk 19"/>
          <p:cNvSpPr/>
          <p:nvPr/>
        </p:nvSpPr>
        <p:spPr>
          <a:xfrm>
            <a:off x="2441622" y="293462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lowchart: Magnetic Disk 20"/>
          <p:cNvSpPr/>
          <p:nvPr/>
        </p:nvSpPr>
        <p:spPr>
          <a:xfrm>
            <a:off x="896935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Flowchart: Magnetic Disk 21"/>
          <p:cNvSpPr/>
          <p:nvPr/>
        </p:nvSpPr>
        <p:spPr>
          <a:xfrm>
            <a:off x="1146324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Flowchart: Magnetic Disk 22"/>
          <p:cNvSpPr/>
          <p:nvPr/>
        </p:nvSpPr>
        <p:spPr>
          <a:xfrm>
            <a:off x="1395712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Flowchart: Magnetic Disk 23"/>
          <p:cNvSpPr/>
          <p:nvPr/>
        </p:nvSpPr>
        <p:spPr>
          <a:xfrm>
            <a:off x="1655924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Flowchart: Magnetic Disk 24"/>
          <p:cNvSpPr/>
          <p:nvPr/>
        </p:nvSpPr>
        <p:spPr>
          <a:xfrm>
            <a:off x="1922699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Flowchart: Magnetic Disk 25"/>
          <p:cNvSpPr/>
          <p:nvPr/>
        </p:nvSpPr>
        <p:spPr>
          <a:xfrm>
            <a:off x="2191775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Flowchart: Magnetic Disk 26"/>
          <p:cNvSpPr/>
          <p:nvPr/>
        </p:nvSpPr>
        <p:spPr>
          <a:xfrm>
            <a:off x="2441622" y="314629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Flowchart: Magnetic Disk 27"/>
          <p:cNvSpPr/>
          <p:nvPr/>
        </p:nvSpPr>
        <p:spPr>
          <a:xfrm>
            <a:off x="896935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Flowchart: Magnetic Disk 28"/>
          <p:cNvSpPr/>
          <p:nvPr/>
        </p:nvSpPr>
        <p:spPr>
          <a:xfrm>
            <a:off x="1655924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Flowchart: Magnetic Disk 29"/>
          <p:cNvSpPr/>
          <p:nvPr/>
        </p:nvSpPr>
        <p:spPr>
          <a:xfrm>
            <a:off x="1146324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Flowchart: Magnetic Disk 30"/>
          <p:cNvSpPr/>
          <p:nvPr/>
        </p:nvSpPr>
        <p:spPr>
          <a:xfrm>
            <a:off x="1395712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Flowchart: Magnetic Disk 31"/>
          <p:cNvSpPr/>
          <p:nvPr/>
        </p:nvSpPr>
        <p:spPr>
          <a:xfrm>
            <a:off x="1922699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Flowchart: Magnetic Disk 32"/>
          <p:cNvSpPr/>
          <p:nvPr/>
        </p:nvSpPr>
        <p:spPr>
          <a:xfrm>
            <a:off x="2191775" y="336982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Flowchart: Magnetic Disk 33"/>
          <p:cNvSpPr/>
          <p:nvPr/>
        </p:nvSpPr>
        <p:spPr>
          <a:xfrm>
            <a:off x="2441622" y="336982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Flowchart: Magnetic Disk 48"/>
          <p:cNvSpPr/>
          <p:nvPr/>
        </p:nvSpPr>
        <p:spPr>
          <a:xfrm>
            <a:off x="896935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Flowchart: Magnetic Disk 49"/>
          <p:cNvSpPr/>
          <p:nvPr/>
        </p:nvSpPr>
        <p:spPr>
          <a:xfrm>
            <a:off x="1146324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Flowchart: Magnetic Disk 50"/>
          <p:cNvSpPr/>
          <p:nvPr/>
        </p:nvSpPr>
        <p:spPr>
          <a:xfrm>
            <a:off x="1395712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Flowchart: Magnetic Disk 51"/>
          <p:cNvSpPr/>
          <p:nvPr/>
        </p:nvSpPr>
        <p:spPr>
          <a:xfrm>
            <a:off x="1655924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Flowchart: Magnetic Disk 52"/>
          <p:cNvSpPr/>
          <p:nvPr/>
        </p:nvSpPr>
        <p:spPr>
          <a:xfrm>
            <a:off x="1922699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Magnetic Disk 53"/>
          <p:cNvSpPr/>
          <p:nvPr/>
        </p:nvSpPr>
        <p:spPr>
          <a:xfrm>
            <a:off x="2191775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Flowchart: Magnetic Disk 54"/>
          <p:cNvSpPr/>
          <p:nvPr/>
        </p:nvSpPr>
        <p:spPr>
          <a:xfrm>
            <a:off x="2441622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Flowchart: Magnetic Disk 55"/>
          <p:cNvSpPr/>
          <p:nvPr/>
        </p:nvSpPr>
        <p:spPr>
          <a:xfrm>
            <a:off x="896935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Flowchart: Magnetic Disk 56"/>
          <p:cNvSpPr/>
          <p:nvPr/>
        </p:nvSpPr>
        <p:spPr>
          <a:xfrm>
            <a:off x="1655924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Flowchart: Magnetic Disk 57"/>
          <p:cNvSpPr/>
          <p:nvPr/>
        </p:nvSpPr>
        <p:spPr>
          <a:xfrm>
            <a:off x="1146324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Flowchart: Magnetic Disk 58"/>
          <p:cNvSpPr/>
          <p:nvPr/>
        </p:nvSpPr>
        <p:spPr>
          <a:xfrm>
            <a:off x="1395712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Flowchart: Magnetic Disk 59"/>
          <p:cNvSpPr/>
          <p:nvPr/>
        </p:nvSpPr>
        <p:spPr>
          <a:xfrm>
            <a:off x="1922699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Flowchart: Magnetic Disk 60"/>
          <p:cNvSpPr/>
          <p:nvPr/>
        </p:nvSpPr>
        <p:spPr>
          <a:xfrm>
            <a:off x="2191775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Flowchart: Magnetic Disk 61"/>
          <p:cNvSpPr/>
          <p:nvPr/>
        </p:nvSpPr>
        <p:spPr>
          <a:xfrm>
            <a:off x="2441622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4" name="Straight Connector 73"/>
          <p:cNvCxnSpPr/>
          <p:nvPr/>
        </p:nvCxnSpPr>
        <p:spPr>
          <a:xfrm>
            <a:off x="968336" y="4201786"/>
            <a:ext cx="1554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ube 76"/>
          <p:cNvSpPr/>
          <p:nvPr/>
        </p:nvSpPr>
        <p:spPr>
          <a:xfrm>
            <a:off x="2565874" y="5755883"/>
            <a:ext cx="1570709" cy="5213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 Server</a:t>
            </a:r>
          </a:p>
        </p:txBody>
      </p:sp>
      <p:sp>
        <p:nvSpPr>
          <p:cNvPr id="80" name="Cube 79"/>
          <p:cNvSpPr/>
          <p:nvPr/>
        </p:nvSpPr>
        <p:spPr>
          <a:xfrm>
            <a:off x="3277161" y="3214381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Cube 80"/>
          <p:cNvSpPr/>
          <p:nvPr/>
        </p:nvSpPr>
        <p:spPr>
          <a:xfrm>
            <a:off x="3273983" y="3838597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Cube 81"/>
          <p:cNvSpPr/>
          <p:nvPr/>
        </p:nvSpPr>
        <p:spPr>
          <a:xfrm>
            <a:off x="3277161" y="2760272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Cube 82"/>
          <p:cNvSpPr/>
          <p:nvPr/>
        </p:nvSpPr>
        <p:spPr>
          <a:xfrm>
            <a:off x="3273982" y="4268894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3" name="Straight Connector 92"/>
          <p:cNvCxnSpPr>
            <a:stCxn id="76" idx="2"/>
            <a:endCxn id="91" idx="4"/>
          </p:cNvCxnSpPr>
          <p:nvPr/>
        </p:nvCxnSpPr>
        <p:spPr>
          <a:xfrm>
            <a:off x="4637862" y="2637660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be 75"/>
          <p:cNvSpPr/>
          <p:nvPr/>
        </p:nvSpPr>
        <p:spPr>
          <a:xfrm>
            <a:off x="4637862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Cube 77"/>
          <p:cNvSpPr/>
          <p:nvPr/>
        </p:nvSpPr>
        <p:spPr>
          <a:xfrm>
            <a:off x="4964019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Cube 83"/>
          <p:cNvSpPr/>
          <p:nvPr/>
        </p:nvSpPr>
        <p:spPr>
          <a:xfrm>
            <a:off x="5290177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Cube 85"/>
          <p:cNvSpPr/>
          <p:nvPr/>
        </p:nvSpPr>
        <p:spPr>
          <a:xfrm>
            <a:off x="5616335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Cube 86"/>
          <p:cNvSpPr/>
          <p:nvPr/>
        </p:nvSpPr>
        <p:spPr>
          <a:xfrm>
            <a:off x="5942493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Cube 87"/>
          <p:cNvSpPr/>
          <p:nvPr/>
        </p:nvSpPr>
        <p:spPr>
          <a:xfrm>
            <a:off x="6268650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Cube 88"/>
          <p:cNvSpPr/>
          <p:nvPr/>
        </p:nvSpPr>
        <p:spPr>
          <a:xfrm>
            <a:off x="6594808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Cube 89"/>
          <p:cNvSpPr/>
          <p:nvPr/>
        </p:nvSpPr>
        <p:spPr>
          <a:xfrm>
            <a:off x="6920966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Cube 90"/>
          <p:cNvSpPr/>
          <p:nvPr/>
        </p:nvSpPr>
        <p:spPr>
          <a:xfrm>
            <a:off x="7247126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7" name="Connector: Elbow 96"/>
          <p:cNvCxnSpPr>
            <a:stCxn id="76" idx="0"/>
            <a:endCxn id="91" idx="0"/>
          </p:cNvCxnSpPr>
          <p:nvPr/>
        </p:nvCxnSpPr>
        <p:spPr>
          <a:xfrm rot="5400000" flipH="1" flipV="1">
            <a:off x="6075626" y="1199896"/>
            <a:ext cx="10573" cy="26092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be 103"/>
          <p:cNvSpPr/>
          <p:nvPr/>
        </p:nvSpPr>
        <p:spPr>
          <a:xfrm>
            <a:off x="4630533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5" name="Cube 104"/>
          <p:cNvSpPr/>
          <p:nvPr/>
        </p:nvSpPr>
        <p:spPr>
          <a:xfrm>
            <a:off x="4956690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6" name="Cube 105"/>
          <p:cNvSpPr/>
          <p:nvPr/>
        </p:nvSpPr>
        <p:spPr>
          <a:xfrm>
            <a:off x="5282848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7" name="Cube 106"/>
          <p:cNvSpPr/>
          <p:nvPr/>
        </p:nvSpPr>
        <p:spPr>
          <a:xfrm>
            <a:off x="5609006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8" name="Cube 107"/>
          <p:cNvSpPr/>
          <p:nvPr/>
        </p:nvSpPr>
        <p:spPr>
          <a:xfrm>
            <a:off x="5935164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9" name="Cube 108"/>
          <p:cNvSpPr/>
          <p:nvPr/>
        </p:nvSpPr>
        <p:spPr>
          <a:xfrm>
            <a:off x="6261321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Cube 109"/>
          <p:cNvSpPr/>
          <p:nvPr/>
        </p:nvSpPr>
        <p:spPr>
          <a:xfrm>
            <a:off x="6587479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Cube 110"/>
          <p:cNvSpPr/>
          <p:nvPr/>
        </p:nvSpPr>
        <p:spPr>
          <a:xfrm>
            <a:off x="6913637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2" name="Cube 111"/>
          <p:cNvSpPr/>
          <p:nvPr/>
        </p:nvSpPr>
        <p:spPr>
          <a:xfrm>
            <a:off x="7239797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3" name="Cube 112"/>
          <p:cNvSpPr/>
          <p:nvPr/>
        </p:nvSpPr>
        <p:spPr>
          <a:xfrm>
            <a:off x="4641673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4" name="Cube 113"/>
          <p:cNvSpPr/>
          <p:nvPr/>
        </p:nvSpPr>
        <p:spPr>
          <a:xfrm>
            <a:off x="4967831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5" name="Cube 114"/>
          <p:cNvSpPr/>
          <p:nvPr/>
        </p:nvSpPr>
        <p:spPr>
          <a:xfrm>
            <a:off x="5293989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Cube 115"/>
          <p:cNvSpPr/>
          <p:nvPr/>
        </p:nvSpPr>
        <p:spPr>
          <a:xfrm>
            <a:off x="5620146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7" name="Cube 116"/>
          <p:cNvSpPr/>
          <p:nvPr/>
        </p:nvSpPr>
        <p:spPr>
          <a:xfrm>
            <a:off x="5946304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8" name="Cube 117"/>
          <p:cNvSpPr/>
          <p:nvPr/>
        </p:nvSpPr>
        <p:spPr>
          <a:xfrm>
            <a:off x="6272462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Cube 118"/>
          <p:cNvSpPr/>
          <p:nvPr/>
        </p:nvSpPr>
        <p:spPr>
          <a:xfrm>
            <a:off x="6598620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0" name="Cube 119"/>
          <p:cNvSpPr/>
          <p:nvPr/>
        </p:nvSpPr>
        <p:spPr>
          <a:xfrm>
            <a:off x="6924777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Cube 120"/>
          <p:cNvSpPr/>
          <p:nvPr/>
        </p:nvSpPr>
        <p:spPr>
          <a:xfrm>
            <a:off x="7250938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2" name="Cube 121"/>
          <p:cNvSpPr/>
          <p:nvPr/>
        </p:nvSpPr>
        <p:spPr>
          <a:xfrm>
            <a:off x="4637862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3" name="Cube 122"/>
          <p:cNvSpPr/>
          <p:nvPr/>
        </p:nvSpPr>
        <p:spPr>
          <a:xfrm>
            <a:off x="4964019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Cube 123"/>
          <p:cNvSpPr/>
          <p:nvPr/>
        </p:nvSpPr>
        <p:spPr>
          <a:xfrm>
            <a:off x="5290177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Cube 124"/>
          <p:cNvSpPr/>
          <p:nvPr/>
        </p:nvSpPr>
        <p:spPr>
          <a:xfrm>
            <a:off x="5616335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Cube 125"/>
          <p:cNvSpPr/>
          <p:nvPr/>
        </p:nvSpPr>
        <p:spPr>
          <a:xfrm>
            <a:off x="5942493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7" name="Cube 126"/>
          <p:cNvSpPr/>
          <p:nvPr/>
        </p:nvSpPr>
        <p:spPr>
          <a:xfrm>
            <a:off x="6268650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8" name="Cube 127"/>
          <p:cNvSpPr/>
          <p:nvPr/>
        </p:nvSpPr>
        <p:spPr>
          <a:xfrm>
            <a:off x="6594808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9" name="Cube 128"/>
          <p:cNvSpPr/>
          <p:nvPr/>
        </p:nvSpPr>
        <p:spPr>
          <a:xfrm>
            <a:off x="6920966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0" name="Cube 129"/>
          <p:cNvSpPr/>
          <p:nvPr/>
        </p:nvSpPr>
        <p:spPr>
          <a:xfrm>
            <a:off x="7247126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Cube 139"/>
          <p:cNvSpPr/>
          <p:nvPr/>
        </p:nvSpPr>
        <p:spPr>
          <a:xfrm>
            <a:off x="8957197" y="2795582"/>
            <a:ext cx="865327" cy="44323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Login1</a:t>
            </a:r>
          </a:p>
        </p:txBody>
      </p:sp>
      <p:sp>
        <p:nvSpPr>
          <p:cNvPr id="141" name="Cube 140"/>
          <p:cNvSpPr/>
          <p:nvPr/>
        </p:nvSpPr>
        <p:spPr>
          <a:xfrm>
            <a:off x="8957344" y="3388134"/>
            <a:ext cx="865327" cy="44323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479764" y="347476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876035" y="309685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cxnSp>
        <p:nvCxnSpPr>
          <p:cNvPr id="156" name="Connector: Elbow 155"/>
          <p:cNvCxnSpPr>
            <a:stCxn id="91" idx="5"/>
            <a:endCxn id="112" idx="5"/>
          </p:cNvCxnSpPr>
          <p:nvPr/>
        </p:nvCxnSpPr>
        <p:spPr>
          <a:xfrm flipH="1">
            <a:off x="7452809" y="2584407"/>
            <a:ext cx="7329" cy="291055"/>
          </a:xfrm>
          <a:prstGeom prst="bentConnector3">
            <a:avLst>
              <a:gd name="adj1" fmla="val -25968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/>
          <p:cNvCxnSpPr>
            <a:stCxn id="76" idx="2"/>
            <a:endCxn id="104" idx="2"/>
          </p:cNvCxnSpPr>
          <p:nvPr/>
        </p:nvCxnSpPr>
        <p:spPr>
          <a:xfrm rot="10800000" flipV="1">
            <a:off x="4630534" y="2637660"/>
            <a:ext cx="7329" cy="291055"/>
          </a:xfrm>
          <a:prstGeom prst="bentConnector3">
            <a:avLst>
              <a:gd name="adj1" fmla="val 26968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/>
          <p:cNvCxnSpPr>
            <a:stCxn id="121" idx="5"/>
            <a:endCxn id="130" idx="5"/>
          </p:cNvCxnSpPr>
          <p:nvPr/>
        </p:nvCxnSpPr>
        <p:spPr>
          <a:xfrm flipH="1">
            <a:off x="7460138" y="3688920"/>
            <a:ext cx="3811" cy="302417"/>
          </a:xfrm>
          <a:prstGeom prst="bentConnector3">
            <a:avLst>
              <a:gd name="adj1" fmla="val -49934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/>
          <p:cNvCxnSpPr>
            <a:stCxn id="113" idx="2"/>
            <a:endCxn id="122" idx="2"/>
          </p:cNvCxnSpPr>
          <p:nvPr/>
        </p:nvCxnSpPr>
        <p:spPr>
          <a:xfrm rot="10800000" flipV="1">
            <a:off x="4637862" y="3742173"/>
            <a:ext cx="3811" cy="302417"/>
          </a:xfrm>
          <a:prstGeom prst="bentConnector3">
            <a:avLst>
              <a:gd name="adj1" fmla="val 50934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Cube 162"/>
          <p:cNvSpPr/>
          <p:nvPr/>
        </p:nvSpPr>
        <p:spPr>
          <a:xfrm>
            <a:off x="6156102" y="4697899"/>
            <a:ext cx="865327" cy="44323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5" name="Connector: Elbow 164"/>
          <p:cNvCxnSpPr>
            <a:stCxn id="122" idx="3"/>
            <a:endCxn id="130" idx="3"/>
          </p:cNvCxnSpPr>
          <p:nvPr/>
        </p:nvCxnSpPr>
        <p:spPr>
          <a:xfrm rot="16200000" flipH="1">
            <a:off x="6022373" y="2819836"/>
            <a:ext cx="10573" cy="26092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/>
          <p:cNvCxnSpPr>
            <a:stCxn id="104" idx="2"/>
            <a:endCxn id="113" idx="2"/>
          </p:cNvCxnSpPr>
          <p:nvPr/>
        </p:nvCxnSpPr>
        <p:spPr>
          <a:xfrm rot="10800000" flipH="1" flipV="1">
            <a:off x="4630532" y="2928714"/>
            <a:ext cx="11140" cy="813458"/>
          </a:xfrm>
          <a:prstGeom prst="bentConnector3">
            <a:avLst>
              <a:gd name="adj1" fmla="val -17083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/>
          <p:cNvCxnSpPr>
            <a:stCxn id="112" idx="5"/>
            <a:endCxn id="121" idx="5"/>
          </p:cNvCxnSpPr>
          <p:nvPr/>
        </p:nvCxnSpPr>
        <p:spPr>
          <a:xfrm>
            <a:off x="7452809" y="2875462"/>
            <a:ext cx="11140" cy="813458"/>
          </a:xfrm>
          <a:prstGeom prst="bentConnector3">
            <a:avLst>
              <a:gd name="adj1" fmla="val 18083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" idx="4"/>
            <a:endCxn id="77" idx="2"/>
          </p:cNvCxnSpPr>
          <p:nvPr/>
        </p:nvCxnSpPr>
        <p:spPr>
          <a:xfrm flipV="1">
            <a:off x="2193491" y="6081718"/>
            <a:ext cx="372383" cy="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ube 141"/>
          <p:cNvSpPr/>
          <p:nvPr/>
        </p:nvSpPr>
        <p:spPr>
          <a:xfrm>
            <a:off x="6156102" y="5227219"/>
            <a:ext cx="865327" cy="44323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96" name="Connector: Elbow 195"/>
          <p:cNvCxnSpPr>
            <a:stCxn id="4" idx="2"/>
          </p:cNvCxnSpPr>
          <p:nvPr/>
        </p:nvCxnSpPr>
        <p:spPr>
          <a:xfrm rot="10800000">
            <a:off x="7542247" y="5107299"/>
            <a:ext cx="755994" cy="317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365557" y="3072603"/>
            <a:ext cx="582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/>
          <p:cNvCxnSpPr>
            <a:stCxn id="141" idx="5"/>
            <a:endCxn id="4" idx="4"/>
          </p:cNvCxnSpPr>
          <p:nvPr/>
        </p:nvCxnSpPr>
        <p:spPr>
          <a:xfrm flipH="1">
            <a:off x="8937025" y="3554345"/>
            <a:ext cx="885646" cy="1870593"/>
          </a:xfrm>
          <a:prstGeom prst="bentConnector3">
            <a:avLst>
              <a:gd name="adj1" fmla="val -214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/>
          <p:cNvCxnSpPr>
            <a:endCxn id="163" idx="5"/>
          </p:cNvCxnSpPr>
          <p:nvPr/>
        </p:nvCxnSpPr>
        <p:spPr>
          <a:xfrm rot="10800000">
            <a:off x="7021430" y="4864112"/>
            <a:ext cx="520817" cy="2378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/>
          <p:cNvCxnSpPr>
            <a:endCxn id="142" idx="5"/>
          </p:cNvCxnSpPr>
          <p:nvPr/>
        </p:nvCxnSpPr>
        <p:spPr>
          <a:xfrm rot="10800000" flipV="1">
            <a:off x="7021429" y="5107297"/>
            <a:ext cx="513488" cy="2861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/>
          <p:cNvCxnSpPr>
            <a:stCxn id="5" idx="2"/>
          </p:cNvCxnSpPr>
          <p:nvPr/>
        </p:nvCxnSpPr>
        <p:spPr>
          <a:xfrm rot="10800000" flipV="1">
            <a:off x="7542247" y="4749612"/>
            <a:ext cx="746892" cy="3523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/>
          <p:cNvCxnSpPr>
            <a:stCxn id="140" idx="5"/>
          </p:cNvCxnSpPr>
          <p:nvPr/>
        </p:nvCxnSpPr>
        <p:spPr>
          <a:xfrm>
            <a:off x="9822524" y="2961794"/>
            <a:ext cx="179371" cy="10827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5" idx="4"/>
          </p:cNvCxnSpPr>
          <p:nvPr/>
        </p:nvCxnSpPr>
        <p:spPr>
          <a:xfrm flipV="1">
            <a:off x="8927922" y="4749612"/>
            <a:ext cx="10690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011193" y="5644210"/>
            <a:ext cx="186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Transfer Nodes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369802" y="3274535"/>
            <a:ext cx="1529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 Nodes</a:t>
            </a:r>
          </a:p>
        </p:txBody>
      </p:sp>
      <p:sp>
        <p:nvSpPr>
          <p:cNvPr id="236" name="Cube 235"/>
          <p:cNvSpPr/>
          <p:nvPr/>
        </p:nvSpPr>
        <p:spPr>
          <a:xfrm>
            <a:off x="8124811" y="2819067"/>
            <a:ext cx="317612" cy="1014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8" name="Straight Connector 237"/>
          <p:cNvCxnSpPr>
            <a:stCxn id="236" idx="2"/>
          </p:cNvCxnSpPr>
          <p:nvPr/>
        </p:nvCxnSpPr>
        <p:spPr>
          <a:xfrm flipH="1">
            <a:off x="7656769" y="3366112"/>
            <a:ext cx="468041" cy="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7996302" y="2237985"/>
            <a:ext cx="1050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Job Server</a:t>
            </a:r>
          </a:p>
        </p:txBody>
      </p:sp>
      <p:cxnSp>
        <p:nvCxnSpPr>
          <p:cNvPr id="241" name="Straight Arrow Connector 240"/>
          <p:cNvCxnSpPr>
            <a:stCxn id="239" idx="2"/>
            <a:endCxn id="236" idx="0"/>
          </p:cNvCxnSpPr>
          <p:nvPr/>
        </p:nvCxnSpPr>
        <p:spPr>
          <a:xfrm flipH="1">
            <a:off x="8323319" y="2576539"/>
            <a:ext cx="198095" cy="24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/>
          <p:cNvCxnSpPr>
            <a:stCxn id="141" idx="3"/>
            <a:endCxn id="83" idx="5"/>
          </p:cNvCxnSpPr>
          <p:nvPr/>
        </p:nvCxnSpPr>
        <p:spPr>
          <a:xfrm rot="5400000">
            <a:off x="6184783" y="1238176"/>
            <a:ext cx="556632" cy="57430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/>
          <p:cNvCxnSpPr>
            <a:endCxn id="163" idx="2"/>
          </p:cNvCxnSpPr>
          <p:nvPr/>
        </p:nvCxnSpPr>
        <p:spPr>
          <a:xfrm>
            <a:off x="4636102" y="4387998"/>
            <a:ext cx="1520000" cy="5869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/>
          <p:cNvCxnSpPr>
            <a:stCxn id="142" idx="2"/>
          </p:cNvCxnSpPr>
          <p:nvPr/>
        </p:nvCxnSpPr>
        <p:spPr>
          <a:xfrm rot="10800000">
            <a:off x="5396683" y="4672147"/>
            <a:ext cx="759419" cy="8320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744699" y="2170603"/>
            <a:ext cx="1652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Metadata Servers</a:t>
            </a:r>
          </a:p>
        </p:txBody>
      </p:sp>
      <p:cxnSp>
        <p:nvCxnSpPr>
          <p:cNvPr id="250" name="Straight Arrow Connector 249"/>
          <p:cNvCxnSpPr>
            <a:stCxn id="248" idx="2"/>
            <a:endCxn id="82" idx="0"/>
          </p:cNvCxnSpPr>
          <p:nvPr/>
        </p:nvCxnSpPr>
        <p:spPr>
          <a:xfrm flipH="1">
            <a:off x="3475669" y="2509157"/>
            <a:ext cx="95346" cy="251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/>
          <p:cNvCxnSpPr>
            <a:stCxn id="83" idx="2"/>
          </p:cNvCxnSpPr>
          <p:nvPr/>
        </p:nvCxnSpPr>
        <p:spPr>
          <a:xfrm rot="10800000">
            <a:off x="2522564" y="4201787"/>
            <a:ext cx="751419" cy="265615"/>
          </a:xfrm>
          <a:prstGeom prst="bentConnector3">
            <a:avLst>
              <a:gd name="adj1" fmla="val 302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/>
          <p:cNvCxnSpPr/>
          <p:nvPr/>
        </p:nvCxnSpPr>
        <p:spPr>
          <a:xfrm rot="10800000" flipV="1">
            <a:off x="3268636" y="2959059"/>
            <a:ext cx="10573" cy="45410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/>
          <p:cNvCxnSpPr>
            <a:stCxn id="80" idx="2"/>
            <a:endCxn id="81" idx="2"/>
          </p:cNvCxnSpPr>
          <p:nvPr/>
        </p:nvCxnSpPr>
        <p:spPr>
          <a:xfrm rot="10800000" flipV="1">
            <a:off x="3273983" y="3412888"/>
            <a:ext cx="3178" cy="624217"/>
          </a:xfrm>
          <a:prstGeom prst="bentConnector3">
            <a:avLst>
              <a:gd name="adj1" fmla="val 60889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/>
          <p:cNvCxnSpPr>
            <a:stCxn id="81" idx="2"/>
          </p:cNvCxnSpPr>
          <p:nvPr/>
        </p:nvCxnSpPr>
        <p:spPr>
          <a:xfrm rot="10800000" flipV="1">
            <a:off x="2887469" y="4037105"/>
            <a:ext cx="386514" cy="1646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/>
          <p:cNvCxnSpPr>
            <a:endCxn id="82" idx="5"/>
          </p:cNvCxnSpPr>
          <p:nvPr/>
        </p:nvCxnSpPr>
        <p:spPr>
          <a:xfrm rot="10800000" flipV="1">
            <a:off x="3594772" y="2725486"/>
            <a:ext cx="843164" cy="1538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80" idx="5"/>
          </p:cNvCxnSpPr>
          <p:nvPr/>
        </p:nvCxnSpPr>
        <p:spPr>
          <a:xfrm>
            <a:off x="3594772" y="3333485"/>
            <a:ext cx="839399" cy="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/>
          <p:cNvCxnSpPr>
            <a:endCxn id="81" idx="5"/>
          </p:cNvCxnSpPr>
          <p:nvPr/>
        </p:nvCxnSpPr>
        <p:spPr>
          <a:xfrm rot="10800000" flipV="1">
            <a:off x="3591595" y="3664320"/>
            <a:ext cx="842577" cy="293382"/>
          </a:xfrm>
          <a:prstGeom prst="bentConnector3">
            <a:avLst>
              <a:gd name="adj1" fmla="val -19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/>
          <p:cNvCxnSpPr>
            <a:endCxn id="77" idx="5"/>
          </p:cNvCxnSpPr>
          <p:nvPr/>
        </p:nvCxnSpPr>
        <p:spPr>
          <a:xfrm rot="10800000" flipV="1">
            <a:off x="4136583" y="5210767"/>
            <a:ext cx="5860431" cy="740616"/>
          </a:xfrm>
          <a:prstGeom prst="bentConnector3">
            <a:avLst>
              <a:gd name="adj1" fmla="val -1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7702870" y="6199716"/>
            <a:ext cx="425644" cy="425644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7" name="TextBox 286"/>
          <p:cNvSpPr txBox="1"/>
          <p:nvPr/>
        </p:nvSpPr>
        <p:spPr>
          <a:xfrm>
            <a:off x="7133977" y="6519446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289" name="Connector: Curved 288"/>
          <p:cNvCxnSpPr>
            <a:stCxn id="286" idx="0"/>
            <a:endCxn id="142" idx="4"/>
          </p:cNvCxnSpPr>
          <p:nvPr/>
        </p:nvCxnSpPr>
        <p:spPr>
          <a:xfrm rot="16200000" flipV="1">
            <a:off x="7065419" y="5349441"/>
            <a:ext cx="695477" cy="100507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Curved 290"/>
          <p:cNvCxnSpPr>
            <a:stCxn id="286" idx="6"/>
            <a:endCxn id="141" idx="4"/>
          </p:cNvCxnSpPr>
          <p:nvPr/>
        </p:nvCxnSpPr>
        <p:spPr>
          <a:xfrm flipV="1">
            <a:off x="8128514" y="3665154"/>
            <a:ext cx="1583350" cy="2747384"/>
          </a:xfrm>
          <a:prstGeom prst="curvedConnector3">
            <a:avLst>
              <a:gd name="adj1" fmla="val 10630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7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321970" y="2787267"/>
            <a:ext cx="6526162" cy="1829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Memory Hierarchy for</a:t>
            </a:r>
            <a:br>
              <a:rPr lang="en-US" dirty="0"/>
            </a:br>
            <a:r>
              <a:rPr lang="en-US" dirty="0"/>
              <a:t>Distributed Machines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21715"/>
              </p:ext>
            </p:extLst>
          </p:nvPr>
        </p:nvGraphicFramePr>
        <p:xfrm>
          <a:off x="715807" y="4912986"/>
          <a:ext cx="91114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50">
                  <a:extLst>
                    <a:ext uri="{9D8B030D-6E8A-4147-A177-3AD203B41FA5}">
                      <a16:colId xmlns:a16="http://schemas.microsoft.com/office/drawing/2014/main" val="3751907208"/>
                    </a:ext>
                  </a:extLst>
                </a:gridCol>
                <a:gridCol w="1207069">
                  <a:extLst>
                    <a:ext uri="{9D8B030D-6E8A-4147-A177-3AD203B41FA5}">
                      <a16:colId xmlns:a16="http://schemas.microsoft.com/office/drawing/2014/main" val="2455957845"/>
                    </a:ext>
                  </a:extLst>
                </a:gridCol>
                <a:gridCol w="800430">
                  <a:extLst>
                    <a:ext uri="{9D8B030D-6E8A-4147-A177-3AD203B41FA5}">
                      <a16:colId xmlns:a16="http://schemas.microsoft.com/office/drawing/2014/main" val="3030863233"/>
                    </a:ext>
                  </a:extLst>
                </a:gridCol>
                <a:gridCol w="1003750">
                  <a:extLst>
                    <a:ext uri="{9D8B030D-6E8A-4147-A177-3AD203B41FA5}">
                      <a16:colId xmlns:a16="http://schemas.microsoft.com/office/drawing/2014/main" val="174258137"/>
                    </a:ext>
                  </a:extLst>
                </a:gridCol>
                <a:gridCol w="1003750">
                  <a:extLst>
                    <a:ext uri="{9D8B030D-6E8A-4147-A177-3AD203B41FA5}">
                      <a16:colId xmlns:a16="http://schemas.microsoft.com/office/drawing/2014/main" val="190002175"/>
                    </a:ext>
                  </a:extLst>
                </a:gridCol>
                <a:gridCol w="1188013">
                  <a:extLst>
                    <a:ext uri="{9D8B030D-6E8A-4147-A177-3AD203B41FA5}">
                      <a16:colId xmlns:a16="http://schemas.microsoft.com/office/drawing/2014/main" val="709196083"/>
                    </a:ext>
                  </a:extLst>
                </a:gridCol>
                <a:gridCol w="1065274">
                  <a:extLst>
                    <a:ext uri="{9D8B030D-6E8A-4147-A177-3AD203B41FA5}">
                      <a16:colId xmlns:a16="http://schemas.microsoft.com/office/drawing/2014/main" val="86388988"/>
                    </a:ext>
                  </a:extLst>
                </a:gridCol>
                <a:gridCol w="1065274">
                  <a:extLst>
                    <a:ext uri="{9D8B030D-6E8A-4147-A177-3AD203B41FA5}">
                      <a16:colId xmlns:a16="http://schemas.microsoft.com/office/drawing/2014/main" val="3647729619"/>
                    </a:ext>
                  </a:extLst>
                </a:gridCol>
                <a:gridCol w="774125">
                  <a:extLst>
                    <a:ext uri="{9D8B030D-6E8A-4147-A177-3AD203B41FA5}">
                      <a16:colId xmlns:a16="http://schemas.microsoft.com/office/drawing/2014/main" val="3557155970"/>
                    </a:ext>
                  </a:extLst>
                </a:gridCol>
              </a:tblGrid>
              <a:tr h="275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DRAM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KB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~1KB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10’s MB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1-100’s GB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4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 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ns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1-10</a:t>
                      </a:r>
                      <a:r>
                        <a:rPr lang="en-US" baseline="0" dirty="0"/>
                        <a:t> ns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20-100ns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1-100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4446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85244" y="3266095"/>
            <a:ext cx="971411" cy="87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7162" y="3365788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5254" y="3267398"/>
            <a:ext cx="629322" cy="876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5312" y="3231329"/>
            <a:ext cx="1314329" cy="912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and L3 cache</a:t>
            </a:r>
          </a:p>
          <a:p>
            <a:pPr algn="ctr"/>
            <a:r>
              <a:rPr lang="en-US" dirty="0"/>
              <a:t>(SRAM)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2069" y="3107419"/>
            <a:ext cx="2178827" cy="11605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  <a:p>
            <a:pPr algn="ctr"/>
            <a:r>
              <a:rPr lang="en-US" dirty="0"/>
              <a:t>(DRAM)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63827" y="1674825"/>
            <a:ext cx="1149655" cy="28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9278" y="4270425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chip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30731" y="1142873"/>
            <a:ext cx="1149655" cy="48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Tape Archival Storage</a:t>
            </a:r>
          </a:p>
        </p:txBody>
      </p:sp>
    </p:spTree>
    <p:extLst>
      <p:ext uri="{BB962C8B-B14F-4D97-AF65-F5344CB8AC3E}">
        <p14:creationId xmlns:p14="http://schemas.microsoft.com/office/powerpoint/2010/main" val="48252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6B80-1BC0-42CA-BECB-50BC4A60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BDD9-E605-4D3D-859A-3FF93EDB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into Lab 4</a:t>
            </a:r>
          </a:p>
          <a:p>
            <a:endParaRPr lang="en-US" dirty="0"/>
          </a:p>
          <a:p>
            <a:r>
              <a:rPr lang="en-US" dirty="0"/>
              <a:t>Understand the definition of performance.</a:t>
            </a:r>
          </a:p>
          <a:p>
            <a:endParaRPr lang="en-US" dirty="0"/>
          </a:p>
          <a:p>
            <a:r>
              <a:rPr lang="en-US" dirty="0"/>
              <a:t>Understand what parts of computer hardware affect performance.</a:t>
            </a:r>
          </a:p>
          <a:p>
            <a:endParaRPr lang="en-US" dirty="0"/>
          </a:p>
          <a:p>
            <a:r>
              <a:rPr lang="en-US" dirty="0"/>
              <a:t>Understand detailed practical models for architecture of processors and supercomputers</a:t>
            </a:r>
          </a:p>
        </p:txBody>
      </p:sp>
    </p:spTree>
    <p:extLst>
      <p:ext uri="{BB962C8B-B14F-4D97-AF65-F5344CB8AC3E}">
        <p14:creationId xmlns:p14="http://schemas.microsoft.com/office/powerpoint/2010/main" val="37798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D98A7-52FE-4CE9-9F6F-305CF475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7A8B2-6DF5-4DAE-854A-65A3E6F35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  <a:p>
            <a:pPr lvl="1"/>
            <a:r>
              <a:rPr lang="en-US" dirty="0"/>
              <a:t>Write your own matrix-matrix multiply</a:t>
            </a:r>
          </a:p>
          <a:p>
            <a:pPr lvl="1"/>
            <a:r>
              <a:rPr lang="en-US" dirty="0"/>
              <a:t>Compare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dirty="0"/>
              <a:t> from BLAS</a:t>
            </a:r>
          </a:p>
          <a:p>
            <a:pPr lvl="2"/>
            <a:r>
              <a:rPr lang="en-US" dirty="0"/>
              <a:t>For system BLAS library and </a:t>
            </a:r>
            <a:r>
              <a:rPr lang="en-US" dirty="0" err="1"/>
              <a:t>OpenBLAS</a:t>
            </a:r>
            <a:endParaRPr lang="en-US" dirty="0"/>
          </a:p>
          <a:p>
            <a:pPr lvl="2"/>
            <a:r>
              <a:rPr lang="en-US" dirty="0"/>
              <a:t>Compare to NumPy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8404D63-F844-4756-967D-F492FB7CA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19817"/>
              </p:ext>
            </p:extLst>
          </p:nvPr>
        </p:nvGraphicFramePr>
        <p:xfrm>
          <a:off x="7417849" y="3648519"/>
          <a:ext cx="3158624" cy="6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650960" imgH="342720" progId="Equation.3">
                  <p:embed/>
                </p:oleObj>
              </mc:Choice>
              <mc:Fallback>
                <p:oleObj name="Equation" r:id="rId3" imgW="1650960" imgH="34272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8404D63-F844-4756-967D-F492FB7CA6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7849" y="3648519"/>
                        <a:ext cx="3158624" cy="65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43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for Lab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463" y="4684215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obtained on Great Lakes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07403"/>
              </p:ext>
            </p:extLst>
          </p:nvPr>
        </p:nvGraphicFramePr>
        <p:xfrm>
          <a:off x="2627025" y="2433906"/>
          <a:ext cx="7656929" cy="2191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4071154154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721858487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1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9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Matrix Size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My Implementations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System BLAS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err="1">
                          <a:effectLst/>
                        </a:rPr>
                        <a:t>OpenBLAS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err="1">
                          <a:effectLst/>
                        </a:rPr>
                        <a:t>NumPy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MKL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0.001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0.062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0.068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0.505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5.516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6.160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39.028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5.787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47.922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50.341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46.229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2.822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1.690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1.682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07265" y="5053547"/>
            <a:ext cx="35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something is going on here...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CCBD8-47B3-445C-AC9D-6D7999F0E7EF}"/>
              </a:ext>
            </a:extLst>
          </p:cNvPr>
          <p:cNvSpPr/>
          <p:nvPr/>
        </p:nvSpPr>
        <p:spPr>
          <a:xfrm>
            <a:off x="9497568" y="2433906"/>
            <a:ext cx="786386" cy="2581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89924F-F23A-4C7D-91D6-FE4507939219}"/>
              </a:ext>
            </a:extLst>
          </p:cNvPr>
          <p:cNvSpPr/>
          <p:nvPr/>
        </p:nvSpPr>
        <p:spPr>
          <a:xfrm>
            <a:off x="8564880" y="2287742"/>
            <a:ext cx="932688" cy="2581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  <a:p>
            <a:pPr lvl="1"/>
            <a:r>
              <a:rPr lang="en-US" dirty="0"/>
              <a:t>Write your own matrix-matrix multiply</a:t>
            </a:r>
          </a:p>
          <a:p>
            <a:pPr lvl="1"/>
            <a:r>
              <a:rPr lang="en-US" dirty="0"/>
              <a:t>Compare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dirty="0"/>
              <a:t> from BLAS</a:t>
            </a:r>
          </a:p>
          <a:p>
            <a:pPr lvl="2"/>
            <a:r>
              <a:rPr lang="en-US" dirty="0"/>
              <a:t>For system BLAS library and </a:t>
            </a:r>
            <a:r>
              <a:rPr lang="en-US" dirty="0" err="1"/>
              <a:t>OpenBLAS</a:t>
            </a:r>
            <a:endParaRPr lang="en-US" dirty="0"/>
          </a:p>
          <a:p>
            <a:pPr lvl="2"/>
            <a:r>
              <a:rPr lang="en-US" dirty="0"/>
              <a:t>Compare to NumPy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8404D63-F844-4756-967D-F492FB7CA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473205"/>
              </p:ext>
            </p:extLst>
          </p:nvPr>
        </p:nvGraphicFramePr>
        <p:xfrm>
          <a:off x="7637305" y="1474502"/>
          <a:ext cx="3158624" cy="6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650960" imgH="342720" progId="Equation.3">
                  <p:embed/>
                </p:oleObj>
              </mc:Choice>
              <mc:Fallback>
                <p:oleObj name="Equation" r:id="rId3" imgW="165096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7305" y="1474502"/>
                        <a:ext cx="3158624" cy="65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59179" y="2047199"/>
            <a:ext cx="372890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 j=1,n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 k=1,n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)+a(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)*b(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9353" y="5705337"/>
            <a:ext cx="15808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c=MATMUL(A,B)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0235" y="5674559"/>
            <a:ext cx="17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 one-liner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BE665-A7DA-42DC-BE4F-5EAFE0D4D4D1}"/>
              </a:ext>
            </a:extLst>
          </p:cNvPr>
          <p:cNvSpPr txBox="1"/>
          <p:nvPr/>
        </p:nvSpPr>
        <p:spPr>
          <a:xfrm>
            <a:off x="7259353" y="3800037"/>
            <a:ext cx="372890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 j=1,n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)+a(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)*b(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3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uses MKL!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985224" y="2306247"/>
            <a:ext cx="3368576" cy="39920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Turns out...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uses Intel MKL!</a:t>
            </a:r>
          </a:p>
          <a:p>
            <a:r>
              <a:rPr lang="en-US" dirty="0"/>
              <a:t>Anaconda (and probably Canopy) distributions of </a:t>
            </a:r>
            <a:r>
              <a:rPr lang="en-US" dirty="0" err="1"/>
              <a:t>NumPy</a:t>
            </a:r>
            <a:r>
              <a:rPr lang="en-US" dirty="0"/>
              <a:t> also include Intel MKL libraries!</a:t>
            </a:r>
          </a:p>
          <a:p>
            <a:r>
              <a:rPr lang="en-US" dirty="0"/>
              <a:t>MKL has a free community edition library.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071" y="2301010"/>
            <a:ext cx="7491153" cy="4324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__.show()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lapack_opt_info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libraries = [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'mkl_intel_lp64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mkl_intel_thread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'iomp5',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/centos7/python-anaconda2/created-20170424/lib']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define_macros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[('SCIPY_MKL_H', None), ('HAVE_CBLAS', None)]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/centos7/python-anaconda2/created-20170424/include']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blas_opt_info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libraries = ['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mkl_intel_lp64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mkl_intel_thread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'iomp5',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/centos7/python-anaconda2/created-20170424/lib']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define_macros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[('SCIPY_MKL_H', None), ('HAVE_CBLAS', None)]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/centos7/python-anaconda2/created-20170424/include']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openblas_lapack_info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NOT AVAILABLE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lapack_mkl_info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libraries = ['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mkl_intel_lp64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mkl_intel_thread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'iomp5',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/centos7/python-anaconda2/created-20170424/lib']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define_macros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[('SCIPY_MKL_H', None), ('HAVE_CBLAS', None)]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/centos7/python-anaconda2/created-20170424/include']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blas_mkl_info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libraries = ['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mkl_intel_lp64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mkl_intel_thread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mkl_core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'iomp5',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/centos7/python-anaconda2/created-20170424/lib']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define_macros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[('SCIPY_MKL_H', None), ('HAVE_CBLAS', None)]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include_dirs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/centos7/python-anaconda2/created-20170424/include']</a:t>
            </a:r>
          </a:p>
        </p:txBody>
      </p:sp>
    </p:spTree>
    <p:extLst>
      <p:ext uri="{BB962C8B-B14F-4D97-AF65-F5344CB8AC3E}">
        <p14:creationId xmlns:p14="http://schemas.microsoft.com/office/powerpoint/2010/main" val="32974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understand the performance you observe,</a:t>
            </a:r>
            <a:br>
              <a:rPr lang="en-US" dirty="0"/>
            </a:br>
            <a:r>
              <a:rPr lang="en-US" dirty="0"/>
              <a:t>  you first have to understand what performance to expect</a:t>
            </a:r>
          </a:p>
          <a:p>
            <a:r>
              <a:rPr lang="en-US" dirty="0"/>
              <a:t>To have an expectation of performance,</a:t>
            </a:r>
            <a:br>
              <a:rPr lang="en-US" dirty="0"/>
            </a:br>
            <a:r>
              <a:rPr lang="en-US" dirty="0"/>
              <a:t>  we all have to be on the same page about what performance </a:t>
            </a:r>
            <a:r>
              <a:rPr lang="en-US" i="1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236838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3665</TotalTime>
  <Words>2370</Words>
  <Application>Microsoft Office PowerPoint</Application>
  <PresentationFormat>Widescreen</PresentationFormat>
  <Paragraphs>505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Courier New</vt:lpstr>
      <vt:lpstr>Garamond</vt:lpstr>
      <vt:lpstr>Times</vt:lpstr>
      <vt:lpstr>Times New Roman</vt:lpstr>
      <vt:lpstr>Office Theme</vt:lpstr>
      <vt:lpstr>Equation</vt:lpstr>
      <vt:lpstr>Lecture 10 Computer Architecture and  Basic Performance</vt:lpstr>
      <vt:lpstr>Outline</vt:lpstr>
      <vt:lpstr>Learning Objectives</vt:lpstr>
      <vt:lpstr>Motivation</vt:lpstr>
      <vt:lpstr>Matrix-matrix Multiply</vt:lpstr>
      <vt:lpstr>Results for Lab 4</vt:lpstr>
      <vt:lpstr>Matrix-matrix Multiply</vt:lpstr>
      <vt:lpstr>NumPy uses MKL!</vt:lpstr>
      <vt:lpstr>Performance Basics</vt:lpstr>
      <vt:lpstr>What is performance?</vt:lpstr>
      <vt:lpstr>Computer Architecture</vt:lpstr>
      <vt:lpstr>Idealized Processor Model</vt:lpstr>
      <vt:lpstr>Real World Processors </vt:lpstr>
      <vt:lpstr>“Single” Processor Concept</vt:lpstr>
      <vt:lpstr>Cache Basics</vt:lpstr>
      <vt:lpstr>Why have multiple levels of cache/memory?</vt:lpstr>
      <vt:lpstr>Processor-DRAM Gap (latency)</vt:lpstr>
      <vt:lpstr>Memory Hierarchy</vt:lpstr>
      <vt:lpstr>Techniques for exposing details of Memory</vt:lpstr>
      <vt:lpstr>Membench: What to Expect</vt:lpstr>
      <vt:lpstr>PowerPoint Presentation</vt:lpstr>
      <vt:lpstr>STREAM Benchmark</vt:lpstr>
      <vt:lpstr>Single Core Parallelism</vt:lpstr>
      <vt:lpstr>Pipelining</vt:lpstr>
      <vt:lpstr>Single Instruction Multiple Data</vt:lpstr>
      <vt:lpstr>Cores, Processors, and Nodes OH MY!</vt:lpstr>
      <vt:lpstr>PowerPoint Presentation</vt:lpstr>
      <vt:lpstr>Contemporary HPC Platforms</vt:lpstr>
      <vt:lpstr>Memory Hierarchy for Distributed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202</cp:revision>
  <dcterms:created xsi:type="dcterms:W3CDTF">2017-07-31T16:39:40Z</dcterms:created>
  <dcterms:modified xsi:type="dcterms:W3CDTF">2019-10-07T19:57:21Z</dcterms:modified>
</cp:coreProperties>
</file>