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324" r:id="rId4"/>
    <p:sldId id="320" r:id="rId5"/>
    <p:sldId id="321" r:id="rId6"/>
    <p:sldId id="287" r:id="rId7"/>
    <p:sldId id="288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25" r:id="rId17"/>
    <p:sldId id="322" r:id="rId18"/>
    <p:sldId id="303" r:id="rId19"/>
    <p:sldId id="304" r:id="rId20"/>
    <p:sldId id="305" r:id="rId21"/>
    <p:sldId id="323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5" r:id="rId31"/>
    <p:sldId id="316" r:id="rId32"/>
    <p:sldId id="317" r:id="rId33"/>
    <p:sldId id="318" r:id="rId34"/>
    <p:sldId id="3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324"/>
          </p14:sldIdLst>
        </p14:section>
        <p14:section name="Motivation" id="{80BAD097-05B5-4742-8AEC-2D6DCDA2D832}">
          <p14:sldIdLst>
            <p14:sldId id="320"/>
            <p14:sldId id="321"/>
            <p14:sldId id="287"/>
            <p14:sldId id="288"/>
            <p14:sldId id="295"/>
            <p14:sldId id="296"/>
          </p14:sldIdLst>
        </p14:section>
        <p14:section name="Performance Model" id="{AEFEF73F-48F9-4813-86C4-33594CB37DA5}">
          <p14:sldIdLst>
            <p14:sldId id="297"/>
            <p14:sldId id="298"/>
            <p14:sldId id="299"/>
            <p14:sldId id="300"/>
            <p14:sldId id="301"/>
            <p14:sldId id="302"/>
            <p14:sldId id="325"/>
            <p14:sldId id="322"/>
            <p14:sldId id="303"/>
            <p14:sldId id="304"/>
            <p14:sldId id="305"/>
            <p14:sldId id="32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Advanced Optimizations" id="{541BB717-DC52-43B6-80AF-55602E70B048}">
          <p14:sldIdLst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10E7"/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8" autoAdjust="0"/>
    <p:restoredTop sz="74924" autoAdjust="0"/>
  </p:normalViewPr>
  <p:slideViewPr>
    <p:cSldViewPr snapToGrid="0" snapToObjects="1">
      <p:cViewPr varScale="1">
        <p:scale>
          <a:sx n="84" d="100"/>
          <a:sy n="84" d="100"/>
        </p:scale>
        <p:origin x="110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=</a:t>
            </a:r>
            <a:r>
              <a:rPr lang="en-US" baseline="0" dirty="0"/>
              <a:t> n^2 + 3n</a:t>
            </a:r>
          </a:p>
          <a:p>
            <a:r>
              <a:rPr lang="en-US" baseline="0" dirty="0"/>
              <a:t>F = 2n^2</a:t>
            </a:r>
          </a:p>
          <a:p>
            <a:r>
              <a:rPr lang="en-US" baseline="0" dirty="0"/>
              <a:t>q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0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ebop.cs.berkeley.edu/pubs/vuduc2003-dissertation.pdf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Excel_97-2003_Worksheet.xls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Serial Performance and Optimization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10/09/2019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Performance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26149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Assume just 2 levels of memory in hierarchy: fast memory and slow memory</a:t>
            </a:r>
          </a:p>
          <a:p>
            <a:r>
              <a:rPr lang="en-US" dirty="0"/>
              <a:t>Consider a model to predict execution time for</a:t>
            </a:r>
            <a:br>
              <a:rPr lang="en-US" dirty="0"/>
            </a:br>
            <a:r>
              <a:rPr lang="en-US" dirty="0"/>
              <a:t>some set of operations</a:t>
            </a:r>
          </a:p>
          <a:p>
            <a:endParaRPr lang="en-US" dirty="0"/>
          </a:p>
          <a:p>
            <a:r>
              <a:rPr lang="en-US" dirty="0"/>
              <a:t>Minimum possible time is </a:t>
            </a:r>
            <a:r>
              <a:rPr lang="en-US" i="1" dirty="0" err="1"/>
              <a:t>Ft</a:t>
            </a:r>
            <a:r>
              <a:rPr lang="en-US" i="1" baseline="-25000" dirty="0" err="1"/>
              <a:t>F</a:t>
            </a:r>
            <a:br>
              <a:rPr lang="en-US" dirty="0"/>
            </a:br>
            <a:r>
              <a:rPr lang="en-US" dirty="0"/>
              <a:t>when all data is in fast memory</a:t>
            </a:r>
          </a:p>
          <a:p>
            <a:r>
              <a:rPr lang="en-US" dirty="0"/>
              <a:t>Can also rewrite as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12224"/>
              </p:ext>
            </p:extLst>
          </p:nvPr>
        </p:nvGraphicFramePr>
        <p:xfrm>
          <a:off x="4715748" y="3111217"/>
          <a:ext cx="2304226" cy="5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888840" imgH="215640" progId="Equation.3">
                  <p:embed/>
                </p:oleObj>
              </mc:Choice>
              <mc:Fallback>
                <p:oleObj name="Equation" r:id="rId3" imgW="888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748" y="3111217"/>
                        <a:ext cx="2304226" cy="5658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38432" y="2802951"/>
            <a:ext cx="3342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= # of FLOPs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=# of loads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 = time for flop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= time for memory load/store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 = execution time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0338" y="4896393"/>
          <a:ext cx="30607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180800" imgH="482400" progId="Equation.3">
                  <p:embed/>
                </p:oleObj>
              </mc:Choice>
              <mc:Fallback>
                <p:oleObj name="Equation" r:id="rId5" imgW="1180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4896393"/>
                        <a:ext cx="3060700" cy="126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333135" y="4444353"/>
            <a:ext cx="7015464" cy="1654368"/>
            <a:chOff x="3333135" y="4444353"/>
            <a:chExt cx="7015464" cy="1654368"/>
          </a:xfrm>
        </p:grpSpPr>
        <p:sp>
          <p:nvSpPr>
            <p:cNvPr id="7" name="TextBox 6"/>
            <p:cNvSpPr txBox="1"/>
            <p:nvPr/>
          </p:nvSpPr>
          <p:spPr>
            <a:xfrm>
              <a:off x="5179620" y="4444353"/>
              <a:ext cx="516897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t</a:t>
              </a:r>
              <a:r>
                <a:rPr lang="en-US" i="1" baseline="-25000" dirty="0" err="1"/>
                <a:t>M</a:t>
              </a:r>
              <a:r>
                <a:rPr lang="en-US" dirty="0"/>
                <a:t>/</a:t>
              </a:r>
              <a:r>
                <a:rPr lang="en-US" i="1" dirty="0" err="1"/>
                <a:t>t</a:t>
              </a:r>
              <a:r>
                <a:rPr lang="en-US" i="1" baseline="-25000" dirty="0" err="1"/>
                <a:t>F</a:t>
              </a:r>
              <a:r>
                <a:rPr lang="en-US" dirty="0"/>
                <a:t> is machine balance </a:t>
              </a:r>
              <a:r>
                <a:rPr lang="en-US" dirty="0">
                  <a:sym typeface="Wingdings" panose="05000000000000000000" pitchFamily="2" charset="2"/>
                </a:rPr>
                <a:t> key to machine efficiency</a:t>
              </a:r>
            </a:p>
            <a:p>
              <a:r>
                <a:rPr lang="en-US" dirty="0">
                  <a:sym typeface="Wingdings" panose="05000000000000000000" pitchFamily="2" charset="2"/>
                </a:rPr>
                <a:t>Generally </a:t>
              </a:r>
              <a:r>
                <a:rPr lang="en-US" i="1" dirty="0" err="1">
                  <a:sym typeface="Wingdings" panose="05000000000000000000" pitchFamily="2" charset="2"/>
                </a:rPr>
                <a:t>t</a:t>
              </a:r>
              <a:r>
                <a:rPr lang="en-US" i="1" baseline="-25000" dirty="0" err="1">
                  <a:sym typeface="Wingdings" panose="05000000000000000000" pitchFamily="2" charset="2"/>
                </a:rPr>
                <a:t>F</a:t>
              </a:r>
              <a:r>
                <a:rPr lang="en-US" dirty="0">
                  <a:sym typeface="Wingdings" panose="05000000000000000000" pitchFamily="2" charset="2"/>
                </a:rPr>
                <a:t> &lt;&lt; </a:t>
              </a:r>
              <a:r>
                <a:rPr lang="en-US" i="1" dirty="0" err="1">
                  <a:sym typeface="Wingdings" panose="05000000000000000000" pitchFamily="2" charset="2"/>
                </a:rPr>
                <a:t>t</a:t>
              </a:r>
              <a:r>
                <a:rPr lang="en-US" i="1" baseline="-25000" dirty="0" err="1">
                  <a:sym typeface="Wingdings" panose="05000000000000000000" pitchFamily="2" charset="2"/>
                </a:rPr>
                <a:t>M</a:t>
              </a:r>
              <a:endParaRPr lang="en-US" i="1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333135" y="5094514"/>
              <a:ext cx="504079" cy="1004207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Connector: Elbow 12"/>
            <p:cNvCxnSpPr>
              <a:endCxn id="7" idx="1"/>
            </p:cNvCxnSpPr>
            <p:nvPr/>
          </p:nvCxnSpPr>
          <p:spPr>
            <a:xfrm flipV="1">
              <a:off x="3592285" y="4767519"/>
              <a:ext cx="1587335" cy="336621"/>
            </a:xfrm>
            <a:prstGeom prst="bentConnector3">
              <a:avLst>
                <a:gd name="adj1" fmla="val -936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837214" y="4995453"/>
            <a:ext cx="7474853" cy="1254683"/>
            <a:chOff x="3837214" y="4995453"/>
            <a:chExt cx="7474853" cy="1254683"/>
          </a:xfrm>
        </p:grpSpPr>
        <p:sp>
          <p:nvSpPr>
            <p:cNvPr id="8" name="TextBox 7"/>
            <p:cNvSpPr txBox="1"/>
            <p:nvPr/>
          </p:nvSpPr>
          <p:spPr>
            <a:xfrm>
              <a:off x="5179619" y="5326806"/>
              <a:ext cx="613244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/</a:t>
              </a:r>
              <a:r>
                <a:rPr lang="en-US" i="1" dirty="0"/>
                <a:t>L</a:t>
              </a:r>
              <a:r>
                <a:rPr lang="en-US" dirty="0"/>
                <a:t>=</a:t>
              </a:r>
              <a:r>
                <a:rPr lang="en-US" i="1" dirty="0"/>
                <a:t>q </a:t>
              </a:r>
              <a:r>
                <a:rPr lang="en-US" dirty="0"/>
                <a:t> is computational efficiency </a:t>
              </a:r>
              <a:r>
                <a:rPr lang="en-US" dirty="0">
                  <a:sym typeface="Wingdings" panose="05000000000000000000" pitchFamily="2" charset="2"/>
                </a:rPr>
                <a:t> key to algorithm efficiency</a:t>
              </a:r>
            </a:p>
            <a:p>
              <a:r>
                <a:rPr lang="en-US" dirty="0">
                  <a:sym typeface="Wingdings" panose="05000000000000000000" pitchFamily="2" charset="2"/>
                </a:rPr>
                <a:t>Larger </a:t>
              </a:r>
              <a:r>
                <a:rPr lang="en-US" i="1" dirty="0">
                  <a:sym typeface="Wingdings" panose="05000000000000000000" pitchFamily="2" charset="2"/>
                </a:rPr>
                <a:t>q</a:t>
              </a:r>
              <a:r>
                <a:rPr lang="en-US" dirty="0">
                  <a:sym typeface="Wingdings" panose="05000000000000000000" pitchFamily="2" charset="2"/>
                </a:rPr>
                <a:t> means time is closer to minimum.</a:t>
              </a:r>
            </a:p>
            <a:p>
              <a:r>
                <a:rPr lang="en-US" i="1" dirty="0">
                  <a:sym typeface="Wingdings" panose="05000000000000000000" pitchFamily="2" charset="2"/>
                </a:rPr>
                <a:t>q</a:t>
              </a:r>
              <a:r>
                <a:rPr lang="en-US" dirty="0">
                  <a:sym typeface="Wingdings" panose="05000000000000000000" pitchFamily="2" charset="2"/>
                </a:rPr>
                <a:t> ≥ </a:t>
              </a:r>
              <a:r>
                <a:rPr lang="en-US" i="1" dirty="0" err="1">
                  <a:sym typeface="Wingdings" panose="05000000000000000000" pitchFamily="2" charset="2"/>
                </a:rPr>
                <a:t>t</a:t>
              </a:r>
              <a:r>
                <a:rPr lang="en-US" i="1" baseline="-25000" dirty="0" err="1">
                  <a:sym typeface="Wingdings" panose="05000000000000000000" pitchFamily="2" charset="2"/>
                </a:rPr>
                <a:t>M</a:t>
              </a:r>
              <a:r>
                <a:rPr lang="en-US" dirty="0">
                  <a:sym typeface="Wingdings" panose="05000000000000000000" pitchFamily="2" charset="2"/>
                </a:rPr>
                <a:t> / </a:t>
              </a:r>
              <a:r>
                <a:rPr lang="en-US" i="1" dirty="0" err="1">
                  <a:sym typeface="Wingdings" panose="05000000000000000000" pitchFamily="2" charset="2"/>
                </a:rPr>
                <a:t>t</a:t>
              </a:r>
              <a:r>
                <a:rPr lang="en-US" i="1" baseline="-25000" dirty="0" err="1">
                  <a:sym typeface="Wingdings" panose="05000000000000000000" pitchFamily="2" charset="2"/>
                </a:rPr>
                <a:t>F</a:t>
              </a:r>
              <a:r>
                <a:rPr lang="en-US" dirty="0">
                  <a:sym typeface="Wingdings" panose="05000000000000000000" pitchFamily="2" charset="2"/>
                </a:rPr>
                <a:t> to get at least </a:t>
              </a:r>
              <a:r>
                <a:rPr lang="en-US" i="1" dirty="0">
                  <a:sym typeface="Wingdings" panose="05000000000000000000" pitchFamily="2" charset="2"/>
                </a:rPr>
                <a:t>half</a:t>
              </a:r>
              <a:r>
                <a:rPr lang="en-US" dirty="0">
                  <a:sym typeface="Wingdings" panose="05000000000000000000" pitchFamily="2" charset="2"/>
                </a:rPr>
                <a:t> of the peak speed!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837214" y="4995453"/>
              <a:ext cx="548738" cy="1132929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Connector: Elbow 17"/>
            <p:cNvCxnSpPr>
              <a:stCxn id="16" idx="4"/>
              <a:endCxn id="8" idx="1"/>
            </p:cNvCxnSpPr>
            <p:nvPr/>
          </p:nvCxnSpPr>
          <p:spPr>
            <a:xfrm rot="5400000" flipH="1" flipV="1">
              <a:off x="4475645" y="5424409"/>
              <a:ext cx="339911" cy="1068036"/>
            </a:xfrm>
            <a:prstGeom prst="bentConnector4">
              <a:avLst>
                <a:gd name="adj1" fmla="val -24777"/>
                <a:gd name="adj2" fmla="val 62845"/>
              </a:avLst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249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Matrix-Vector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68336" y="2285110"/>
            <a:ext cx="7255329" cy="1768475"/>
          </a:xfrm>
          <a:prstGeom prst="rect">
            <a:avLst/>
          </a:prstGeom>
          <a:ln>
            <a:solidFill>
              <a:srgbClr val="000099"/>
            </a:solidFill>
            <a:miter lim="800000"/>
            <a:headEnd/>
            <a:tailEnd/>
          </a:ln>
        </p:spPr>
        <p:txBody>
          <a:bodyPr/>
          <a:lstStyle>
            <a:lvl1pPr marL="282575" indent="-282575" algn="l" rtl="0" eaLnBrk="1" fontAlgn="base" hangingPunct="1">
              <a:spcBef>
                <a:spcPts val="2000"/>
              </a:spcBef>
              <a:spcAft>
                <a:spcPct val="0"/>
              </a:spcAft>
              <a:buFont typeface="Calisto MT" pitchFamily="18" charset="0"/>
              <a:buChar char="•"/>
              <a:defRPr sz="24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77850" indent="-2952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sz="22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6042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sz="20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43000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2557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{implements y = y + A*x}</a:t>
            </a:r>
          </a:p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1:n</a:t>
            </a:r>
            <a:endParaRPr lang="en-US" alt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for j = 1:n</a:t>
            </a:r>
          </a:p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y(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y(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A(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)*x(j)</a:t>
            </a:r>
          </a:p>
          <a:p>
            <a:pPr indent="0">
              <a:spcBef>
                <a:spcPts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811" y="4811737"/>
            <a:ext cx="4698379" cy="15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8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Matrix-Vector Multiply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9318" y="4658377"/>
            <a:ext cx="10234863" cy="16365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all data for variables starts in slow memory</a:t>
            </a:r>
          </a:p>
          <a:p>
            <a:pPr lvl="1"/>
            <a:r>
              <a:rPr lang="en-US" dirty="0"/>
              <a:t>L = number of slow memory loads &amp; stores</a:t>
            </a:r>
          </a:p>
          <a:p>
            <a:pPr lvl="1"/>
            <a:r>
              <a:rPr lang="en-US" dirty="0"/>
              <a:t>F = number of arithmetic operations</a:t>
            </a:r>
          </a:p>
          <a:p>
            <a:pPr lvl="1"/>
            <a:r>
              <a:rPr lang="en-US" dirty="0"/>
              <a:t>q =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49084" y="2285110"/>
            <a:ext cx="7255329" cy="2310493"/>
          </a:xfrm>
          <a:prstGeom prst="rect">
            <a:avLst/>
          </a:prstGeom>
          <a:ln>
            <a:solidFill>
              <a:srgbClr val="000099"/>
            </a:solidFill>
            <a:miter lim="800000"/>
            <a:headEnd/>
            <a:tailEnd/>
          </a:ln>
        </p:spPr>
        <p:txBody>
          <a:bodyPr/>
          <a:lstStyle>
            <a:lvl1pPr marL="282575" indent="-282575" algn="l" rtl="0" eaLnBrk="1" fontAlgn="base" hangingPunct="1">
              <a:spcBef>
                <a:spcPts val="2000"/>
              </a:spcBef>
              <a:spcAft>
                <a:spcPct val="0"/>
              </a:spcAft>
              <a:buFont typeface="Calisto MT" pitchFamily="18" charset="0"/>
              <a:buChar char="•"/>
              <a:defRPr sz="24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77850" indent="-2952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sz="22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6042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sz="20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43000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2557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{read x(1:n) into fast memory}</a:t>
            </a:r>
          </a:p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{read y(1:n) into fast memory}</a:t>
            </a:r>
          </a:p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1:n</a:t>
            </a:r>
          </a:p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{read row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A into fast memory}</a:t>
            </a:r>
          </a:p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for j = 1:n</a:t>
            </a:r>
          </a:p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y(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y(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A(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)*x(j)</a:t>
            </a:r>
          </a:p>
          <a:p>
            <a:pPr indent="0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{write y(1:n) back to slow memory}</a:t>
            </a:r>
          </a:p>
        </p:txBody>
      </p:sp>
    </p:spTree>
    <p:extLst>
      <p:ext uri="{BB962C8B-B14F-4D97-AF65-F5344CB8AC3E}">
        <p14:creationId xmlns:p14="http://schemas.microsoft.com/office/powerpoint/2010/main" val="8195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Plug-n-Chug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real data</a:t>
            </a:r>
          </a:p>
          <a:p>
            <a:pPr lvl="1"/>
            <a:r>
              <a:rPr lang="en-US" dirty="0"/>
              <a:t>From Flux </a:t>
            </a:r>
            <a:r>
              <a:rPr lang="en-US" i="1" dirty="0" err="1"/>
              <a:t>t</a:t>
            </a:r>
            <a:r>
              <a:rPr lang="en-US" i="1" baseline="-25000" dirty="0" err="1"/>
              <a:t>M</a:t>
            </a:r>
            <a:r>
              <a:rPr lang="en-US" dirty="0"/>
              <a:t> =8 ns (assuming L3 access time)</a:t>
            </a:r>
            <a:br>
              <a:rPr lang="en-US" dirty="0"/>
            </a:br>
            <a:r>
              <a:rPr lang="en-US" dirty="0"/>
              <a:t>and assume </a:t>
            </a:r>
            <a:r>
              <a:rPr lang="en-US" i="1" dirty="0" err="1"/>
              <a:t>t</a:t>
            </a:r>
            <a:r>
              <a:rPr lang="en-US" i="1" baseline="-25000" dirty="0" err="1"/>
              <a:t>F</a:t>
            </a:r>
            <a:r>
              <a:rPr lang="en-US" dirty="0"/>
              <a:t> = 0.3 ns (1 cycle)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87006"/>
              </p:ext>
            </p:extLst>
          </p:nvPr>
        </p:nvGraphicFramePr>
        <p:xfrm>
          <a:off x="7596694" y="1799718"/>
          <a:ext cx="32591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1257120" imgH="482400" progId="Equation.3">
                  <p:embed/>
                </p:oleObj>
              </mc:Choice>
              <mc:Fallback>
                <p:oleObj name="Equation" r:id="rId4" imgW="1257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694" y="1799718"/>
                        <a:ext cx="3259138" cy="126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56109"/>
              </p:ext>
            </p:extLst>
          </p:nvPr>
        </p:nvGraphicFramePr>
        <p:xfrm>
          <a:off x="1158875" y="3771900"/>
          <a:ext cx="570865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Worksheet" r:id="rId6" imgW="4274956" imgH="1684144" progId="Excel.Sheet.8">
                  <p:embed/>
                </p:oleObj>
              </mc:Choice>
              <mc:Fallback>
                <p:oleObj name="Worksheet" r:id="rId6" imgW="4274956" imgH="16841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771900"/>
                        <a:ext cx="5708650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733" y="6370383"/>
            <a:ext cx="8195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Table B.1 and B.2 from R. </a:t>
            </a:r>
            <a:r>
              <a:rPr lang="en-US" sz="1400" dirty="0" err="1"/>
              <a:t>Vuduc</a:t>
            </a:r>
            <a:r>
              <a:rPr lang="en-US" sz="1400" dirty="0"/>
              <a:t> Dissertation: </a:t>
            </a:r>
            <a:r>
              <a:rPr lang="en-US" sz="1400" dirty="0">
                <a:solidFill>
                  <a:schemeClr val="bg1"/>
                </a:solidFill>
                <a:hlinkClick r:id="rId8"/>
              </a:rPr>
              <a:t>http://bebop.cs.berkeley.edu/pubs/vuduc2003-dissertation.pdf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1809" y="3771899"/>
            <a:ext cx="825716" cy="2246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120436" y="4642541"/>
            <a:ext cx="24866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i="1" dirty="0"/>
              <a:t>machine balance</a:t>
            </a:r>
          </a:p>
          <a:p>
            <a:r>
              <a:rPr lang="en-US" altLang="en-US" sz="1600" dirty="0"/>
              <a:t>(q must be at least</a:t>
            </a:r>
          </a:p>
          <a:p>
            <a:r>
              <a:rPr lang="en-US" altLang="en-US" sz="1600" dirty="0"/>
              <a:t>this for ½ peak speed)</a:t>
            </a:r>
          </a:p>
        </p:txBody>
      </p:sp>
    </p:spTree>
    <p:extLst>
      <p:ext uri="{BB962C8B-B14F-4D97-AF65-F5344CB8AC3E}">
        <p14:creationId xmlns:p14="http://schemas.microsoft.com/office/powerpoint/2010/main" val="25276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Simplifying Assumptions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Lets make sure we’re aware of the simplifying assumptions in this model and analysis</a:t>
            </a:r>
          </a:p>
          <a:p>
            <a:pPr lvl="1"/>
            <a:r>
              <a:rPr lang="en-US" dirty="0"/>
              <a:t>Ignored parallelism in processor between memory and arithmetic within the processor</a:t>
            </a:r>
          </a:p>
          <a:p>
            <a:pPr lvl="2"/>
            <a:r>
              <a:rPr lang="en-US" dirty="0"/>
              <a:t>Sometimes drop arithmetic term in this type of analysis</a:t>
            </a:r>
          </a:p>
          <a:p>
            <a:pPr lvl="1"/>
            <a:r>
              <a:rPr lang="en-US" dirty="0"/>
              <a:t>Assumed fast memory was large enough to hold three vectors</a:t>
            </a:r>
          </a:p>
          <a:p>
            <a:pPr lvl="2"/>
            <a:r>
              <a:rPr lang="en-US" dirty="0"/>
              <a:t>Reasonable if we are talking about any level of cache</a:t>
            </a:r>
          </a:p>
          <a:p>
            <a:pPr lvl="2"/>
            <a:r>
              <a:rPr lang="en-US" dirty="0"/>
              <a:t>Not if we are talking about registers (~32 words)</a:t>
            </a:r>
          </a:p>
          <a:p>
            <a:pPr lvl="1"/>
            <a:r>
              <a:rPr lang="en-US" dirty="0"/>
              <a:t>Assumed the cost of a fast memory access is 0</a:t>
            </a:r>
          </a:p>
          <a:p>
            <a:pPr lvl="2"/>
            <a:r>
              <a:rPr lang="en-US" dirty="0"/>
              <a:t>Reasonable if we are talking about registers</a:t>
            </a:r>
          </a:p>
          <a:p>
            <a:pPr lvl="2"/>
            <a:r>
              <a:rPr lang="en-US" dirty="0"/>
              <a:t>Not necessarily if we are talking about cache (e.g. 1 or 2 cycles for L1)</a:t>
            </a:r>
          </a:p>
          <a:p>
            <a:pPr lvl="1"/>
            <a:r>
              <a:rPr lang="en-US" dirty="0"/>
              <a:t>Memory latency is constant</a:t>
            </a:r>
          </a:p>
          <a:p>
            <a:r>
              <a:rPr lang="en-US" dirty="0"/>
              <a:t>So this analysis still assumes a “best case” scenario</a:t>
            </a:r>
          </a:p>
        </p:txBody>
      </p:sp>
    </p:spTree>
    <p:extLst>
      <p:ext uri="{BB962C8B-B14F-4D97-AF65-F5344CB8AC3E}">
        <p14:creationId xmlns:p14="http://schemas.microsoft.com/office/powerpoint/2010/main" val="179246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Performance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 based execution time model for “Single Processor”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Most generally when dealing with complex kernels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10738"/>
              </p:ext>
            </p:extLst>
          </p:nvPr>
        </p:nvGraphicFramePr>
        <p:xfrm>
          <a:off x="2826390" y="2996389"/>
          <a:ext cx="5572770" cy="78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3175000" imgH="444500" progId="Equation.3">
                  <p:embed/>
                </p:oleObj>
              </mc:Choice>
              <mc:Fallback>
                <p:oleObj name="Equation" r:id="rId3" imgW="3175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390" y="2996389"/>
                        <a:ext cx="5572770" cy="786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74768" y="2650999"/>
            <a:ext cx="2448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= # of FLOPs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=# of loads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 = cache access latency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 = cache misses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 = execution time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8721"/>
              </p:ext>
            </p:extLst>
          </p:nvPr>
        </p:nvGraphicFramePr>
        <p:xfrm>
          <a:off x="1773235" y="4908333"/>
          <a:ext cx="13065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711000" imgH="342720" progId="Equation.3">
                  <p:embed/>
                </p:oleObj>
              </mc:Choice>
              <mc:Fallback>
                <p:oleObj name="Equation" r:id="rId5" imgW="711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5" y="4908333"/>
                        <a:ext cx="1306513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01086" y="4895415"/>
            <a:ext cx="371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Number of operations of type </a:t>
            </a:r>
            <a:r>
              <a:rPr lang="en-US" i="1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solidFill>
                <a:srgbClr val="002042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 time to execute operation of type </a:t>
            </a:r>
            <a:r>
              <a:rPr lang="en-US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solidFill>
                <a:srgbClr val="00204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8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2696-3ECF-42D5-945F-7E648140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Roofline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DBD3-6298-4804-8EC7-A14EF22B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3715512" cy="3988927"/>
          </a:xfrm>
        </p:spPr>
        <p:txBody>
          <a:bodyPr/>
          <a:lstStyle/>
          <a:p>
            <a:r>
              <a:rPr lang="en-US" dirty="0"/>
              <a:t>Visual representation of performance relating arithmetic intensity (</a:t>
            </a:r>
            <a:r>
              <a:rPr lang="en-US" i="1" dirty="0"/>
              <a:t>q</a:t>
            </a:r>
            <a:r>
              <a:rPr lang="en-US" dirty="0"/>
              <a:t>) and hardware performance 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BE4E8-DE4A-4210-AA59-839DA9715F32}"/>
                  </a:ext>
                </a:extLst>
              </p:cNvPr>
              <p:cNvSpPr txBox="1"/>
              <p:nvPr/>
            </p:nvSpPr>
            <p:spPr>
              <a:xfrm>
                <a:off x="1979676" y="5171195"/>
                <a:ext cx="843116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BE4E8-DE4A-4210-AA59-839DA9715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76" y="5171195"/>
                <a:ext cx="843116" cy="689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id="{63EEF3A0-8EA3-40AE-822A-7B528872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60" y="2725533"/>
            <a:ext cx="7199304" cy="31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5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people say about Optimization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"We should forget about small efficiencies, say about 97% of the time: </a:t>
            </a:r>
            <a:r>
              <a:rPr lang="en-US" b="1" i="1" dirty="0"/>
              <a:t>premature optimization is the root of all evil</a:t>
            </a:r>
            <a:r>
              <a:rPr lang="en-US" dirty="0"/>
              <a:t>. Yet we should not pass up our opportunities in that critical 3%. A good programmer will not be lulled into complacency by such reasoning, he will </a:t>
            </a:r>
            <a:r>
              <a:rPr lang="en-US" i="1" dirty="0"/>
              <a:t>be wise to look carefully at the critical code; but </a:t>
            </a:r>
            <a:r>
              <a:rPr lang="en-US" i="1" u="sng" dirty="0"/>
              <a:t>only after that code has been identified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Donald Knuth</a:t>
            </a:r>
          </a:p>
          <a:p>
            <a:r>
              <a:rPr lang="en-US" dirty="0"/>
              <a:t>“You’re bound to be unhappy if you optimize everything”</a:t>
            </a:r>
          </a:p>
          <a:p>
            <a:pPr lvl="1"/>
            <a:r>
              <a:rPr lang="en-US" dirty="0"/>
              <a:t>Donald Knuth</a:t>
            </a:r>
          </a:p>
          <a:p>
            <a:r>
              <a:rPr lang="en-US" dirty="0"/>
              <a:t>“The best optimization you will ever have is to have your program go from not working to working”</a:t>
            </a:r>
          </a:p>
          <a:p>
            <a:pPr lvl="1"/>
            <a:r>
              <a:rPr lang="en-US" dirty="0"/>
              <a:t>paraphrasing</a:t>
            </a:r>
          </a:p>
        </p:txBody>
      </p:sp>
    </p:spTree>
    <p:extLst>
      <p:ext uri="{BB962C8B-B14F-4D97-AF65-F5344CB8AC3E}">
        <p14:creationId xmlns:p14="http://schemas.microsoft.com/office/powerpoint/2010/main" val="6227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Optimization Should Look (Profiling)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53296" y="2859913"/>
            <a:ext cx="2916196" cy="2916195"/>
            <a:chOff x="1754658" y="2520778"/>
            <a:chExt cx="2916196" cy="2916195"/>
          </a:xfrm>
        </p:grpSpPr>
        <p:sp>
          <p:nvSpPr>
            <p:cNvPr id="4" name="Pie 3"/>
            <p:cNvSpPr/>
            <p:nvPr/>
          </p:nvSpPr>
          <p:spPr>
            <a:xfrm>
              <a:off x="1754659" y="2520778"/>
              <a:ext cx="2916195" cy="2916195"/>
            </a:xfrm>
            <a:prstGeom prst="pie">
              <a:avLst>
                <a:gd name="adj1" fmla="val 1751143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Pie 4"/>
            <p:cNvSpPr/>
            <p:nvPr/>
          </p:nvSpPr>
          <p:spPr>
            <a:xfrm rot="1353719">
              <a:off x="1754658" y="2520778"/>
              <a:ext cx="2916195" cy="2916195"/>
            </a:xfrm>
            <a:prstGeom prst="pie">
              <a:avLst>
                <a:gd name="adj1" fmla="val 14846182"/>
                <a:gd name="adj2" fmla="val 1620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59361" y="2901104"/>
            <a:ext cx="2916196" cy="2916195"/>
            <a:chOff x="1754658" y="2520778"/>
            <a:chExt cx="2916196" cy="2916195"/>
          </a:xfrm>
        </p:grpSpPr>
        <p:sp>
          <p:nvSpPr>
            <p:cNvPr id="8" name="Pie 7"/>
            <p:cNvSpPr/>
            <p:nvPr/>
          </p:nvSpPr>
          <p:spPr>
            <a:xfrm>
              <a:off x="1754659" y="2520778"/>
              <a:ext cx="2916195" cy="2916195"/>
            </a:xfrm>
            <a:prstGeom prst="pie">
              <a:avLst>
                <a:gd name="adj1" fmla="val 17511432"/>
                <a:gd name="adj2" fmla="val 1620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ie 8"/>
            <p:cNvSpPr/>
            <p:nvPr/>
          </p:nvSpPr>
          <p:spPr>
            <a:xfrm rot="1353719">
              <a:off x="1754658" y="2520778"/>
              <a:ext cx="2916195" cy="2916195"/>
            </a:xfrm>
            <a:prstGeom prst="pie">
              <a:avLst>
                <a:gd name="adj1" fmla="val 148461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51438" y="2420183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or Solver (~10%)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0614" y="4701328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of code (~90%)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2376" y="5893888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of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3413" y="5893888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Contribution to Execution 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30592" y="4691892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or Solver (~90%)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05520" y="2493478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of code (~10%)</a:t>
            </a:r>
          </a:p>
        </p:txBody>
      </p:sp>
    </p:spTree>
    <p:extLst>
      <p:ext uri="{BB962C8B-B14F-4D97-AF65-F5344CB8AC3E}">
        <p14:creationId xmlns:p14="http://schemas.microsoft.com/office/powerpoint/2010/main" val="251337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Defining Performance</a:t>
            </a:r>
          </a:p>
          <a:p>
            <a:r>
              <a:rPr lang="en-US" dirty="0"/>
              <a:t>Performance Analysis of Matrix-Vector Multiply</a:t>
            </a:r>
          </a:p>
          <a:p>
            <a:r>
              <a:rPr lang="en-US" dirty="0"/>
              <a:t>Common techniques for serial optimization</a:t>
            </a:r>
          </a:p>
          <a:p>
            <a:r>
              <a:rPr lang="en-US" dirty="0"/>
              <a:t>More advanced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Optimization Techniques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Before you program</a:t>
            </a:r>
          </a:p>
          <a:p>
            <a:pPr lvl="1"/>
            <a:r>
              <a:rPr lang="en-US" dirty="0"/>
              <a:t>Choose the best algorithm</a:t>
            </a:r>
          </a:p>
          <a:p>
            <a:pPr lvl="2"/>
            <a:r>
              <a:rPr lang="en-US" dirty="0"/>
              <a:t>e.g. choose known fastest converging algorithms or algorithms with asymptotically small operation counts</a:t>
            </a:r>
          </a:p>
          <a:p>
            <a:pPr lvl="1"/>
            <a:r>
              <a:rPr lang="en-US" dirty="0"/>
              <a:t>Choose the best way to express this algorithm in a programming language</a:t>
            </a:r>
          </a:p>
          <a:p>
            <a:pPr lvl="2"/>
            <a:r>
              <a:rPr lang="en-US" dirty="0"/>
              <a:t>Perform algebra to minimize operations or minimize memory traffic and communication</a:t>
            </a:r>
          </a:p>
          <a:p>
            <a:pPr lvl="2"/>
            <a:r>
              <a:rPr lang="en-US" dirty="0"/>
              <a:t>Design data structures around computational kernels &amp; maximize cache locality</a:t>
            </a:r>
          </a:p>
          <a:p>
            <a:r>
              <a:rPr lang="en-US" dirty="0"/>
              <a:t>As you are programming</a:t>
            </a:r>
          </a:p>
          <a:p>
            <a:pPr lvl="1"/>
            <a:r>
              <a:rPr lang="en-US" dirty="0"/>
              <a:t>compiler optimization flags </a:t>
            </a:r>
          </a:p>
          <a:p>
            <a:pPr lvl="1"/>
            <a:r>
              <a:rPr lang="en-US" dirty="0"/>
              <a:t>choose best operators (remove unnecessary FLOPs)</a:t>
            </a:r>
          </a:p>
          <a:p>
            <a:pPr lvl="1"/>
            <a:r>
              <a:rPr lang="en-US" dirty="0"/>
              <a:t>loop unrolling (pipelining &amp; vectorization)</a:t>
            </a:r>
          </a:p>
          <a:p>
            <a:pPr lvl="1"/>
            <a:r>
              <a:rPr lang="en-US" dirty="0"/>
              <a:t>remove conditionals (lets compiler optimize loops better)</a:t>
            </a:r>
          </a:p>
          <a:p>
            <a:pPr lvl="1"/>
            <a:r>
              <a:rPr lang="en-US" dirty="0"/>
              <a:t>function tabulation (remove unnecessary FLOPs)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9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76896"/>
              </p:ext>
            </p:extLst>
          </p:nvPr>
        </p:nvGraphicFramePr>
        <p:xfrm>
          <a:off x="493054" y="2285110"/>
          <a:ext cx="11461897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583">
                <a:tc>
                  <a:txBody>
                    <a:bodyPr/>
                    <a:lstStyle/>
                    <a:p>
                      <a:r>
                        <a:rPr lang="en-US" sz="1400" dirty="0"/>
                        <a:t>GCC compiler</a:t>
                      </a:r>
                      <a:r>
                        <a:rPr lang="en-US" sz="1400" baseline="0" dirty="0"/>
                        <a:t> option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9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compilation time and make debugging produce the expected results.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default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39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 tries to reduce code size and execution time, without performing any optimizations that take a great deal of compilation time. (favors size of executable)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9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nearly all supported optimizations that do not involve a space-speed tradeoff. Includes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-O1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optimizations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94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 level of optimization.</a:t>
                      </a:r>
                      <a:r>
                        <a:rPr lang="en-US" sz="1400" baseline="0" dirty="0"/>
                        <a:t> Includes all 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-O2</a:t>
                      </a:r>
                      <a:r>
                        <a:rPr lang="en-US" sz="1400" baseline="0" dirty="0"/>
                        <a:t> optimizations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9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Ofast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Disregard strict standards compliance. 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Ofast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enables all 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-O3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optimizations. It also enables optimizations that are not valid for all standard-compliant programs.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39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Og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Optimizations safe for debugging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39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fipa-pta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interprocedural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pointer analysis and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interprocedural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modification and reference analysis. This option can cause excessive memory and compile-time usage on large compilation units. It is not enabled by default at any optimization level.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394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funsafe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-math-optimizations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optimizations for floating-point arithmetic that (a) assume that arguments and results are valid and (b) may violate IEEE or ANSI standards.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99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Choice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28304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Avoid exponentiation</a:t>
            </a:r>
          </a:p>
          <a:p>
            <a:pPr lvl="1"/>
            <a:r>
              <a:rPr lang="en-US" dirty="0"/>
              <a:t>Polynomial evaluation </a:t>
            </a:r>
          </a:p>
          <a:p>
            <a:pPr lvl="2"/>
            <a:r>
              <a:rPr lang="en-US" dirty="0"/>
              <a:t>e.g. Correlations for material properties, Semi-empirical models for coefficients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Division is allegedly more expensive than multiplication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29127"/>
              </p:ext>
            </p:extLst>
          </p:nvPr>
        </p:nvGraphicFramePr>
        <p:xfrm>
          <a:off x="1806860" y="3091198"/>
          <a:ext cx="35448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2145960" imgH="241200" progId="Equation.3">
                  <p:embed/>
                </p:oleObj>
              </mc:Choice>
              <mc:Fallback>
                <p:oleObj name="Equation" r:id="rId3" imgW="2145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860" y="3091198"/>
                        <a:ext cx="3544888" cy="403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130568"/>
              </p:ext>
            </p:extLst>
          </p:nvPr>
        </p:nvGraphicFramePr>
        <p:xfrm>
          <a:off x="1806860" y="3494423"/>
          <a:ext cx="3754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5" imgW="2273040" imgH="228600" progId="Equation.3">
                  <p:embed/>
                </p:oleObj>
              </mc:Choice>
              <mc:Fallback>
                <p:oleObj name="Equation" r:id="rId5" imgW="227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860" y="3494423"/>
                        <a:ext cx="3754438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65471" y="3875423"/>
            <a:ext cx="285595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49" charset="0"/>
              </a:rPr>
              <a:t>t2=t**2.0 !slowest</a:t>
            </a:r>
          </a:p>
          <a:p>
            <a:r>
              <a:rPr lang="en-US" sz="1600" dirty="0">
                <a:latin typeface="Courier" pitchFamily="49" charset="0"/>
              </a:rPr>
              <a:t>t2=t**2   !slow</a:t>
            </a:r>
          </a:p>
          <a:p>
            <a:r>
              <a:rPr lang="en-US" sz="1600" dirty="0">
                <a:latin typeface="Courier" pitchFamily="49" charset="0"/>
              </a:rPr>
              <a:t>t2=t*t    !fastest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0845" y="5300151"/>
            <a:ext cx="20954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DO 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=1,n</a:t>
            </a:r>
          </a:p>
          <a:p>
            <a:r>
              <a:rPr lang="en-US" dirty="0">
                <a:latin typeface="Courier" pitchFamily="49" charset="0"/>
              </a:rPr>
              <a:t>  a(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)=b(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)/c</a:t>
            </a:r>
          </a:p>
          <a:p>
            <a:r>
              <a:rPr lang="en-US" dirty="0">
                <a:latin typeface="Courier" pitchFamily="49" charset="0"/>
              </a:rPr>
              <a:t>ENDDO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4395" y="5076369"/>
            <a:ext cx="20954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49" charset="0"/>
              </a:rPr>
              <a:t>rc</a:t>
            </a:r>
            <a:r>
              <a:rPr lang="en-US" dirty="0">
                <a:latin typeface="Courier" pitchFamily="49" charset="0"/>
              </a:rPr>
              <a:t>=1.0d0/c</a:t>
            </a:r>
          </a:p>
          <a:p>
            <a:r>
              <a:rPr lang="en-US" dirty="0">
                <a:latin typeface="Courier" pitchFamily="49" charset="0"/>
              </a:rPr>
              <a:t>DO 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=1,n</a:t>
            </a:r>
          </a:p>
          <a:p>
            <a:r>
              <a:rPr lang="en-US" dirty="0">
                <a:latin typeface="Courier" pitchFamily="49" charset="0"/>
              </a:rPr>
              <a:t>  a(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)=b(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)*c</a:t>
            </a:r>
          </a:p>
          <a:p>
            <a:r>
              <a:rPr lang="en-US" dirty="0">
                <a:latin typeface="Courier" pitchFamily="49" charset="0"/>
              </a:rPr>
              <a:t>ENDDO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3044" y="4087832"/>
            <a:ext cx="43342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49" charset="0"/>
              </a:rPr>
              <a:t>c=a**b</a:t>
            </a:r>
          </a:p>
          <a:p>
            <a:r>
              <a:rPr lang="en-US" sz="1600" dirty="0">
                <a:latin typeface="Courier" pitchFamily="49" charset="0"/>
              </a:rPr>
              <a:t>c=EXP(b*LOG(x)) !may be faster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2996" y="3742906"/>
            <a:ext cx="22241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When its unavoidable</a:t>
            </a:r>
          </a:p>
        </p:txBody>
      </p:sp>
    </p:spTree>
    <p:extLst>
      <p:ext uri="{BB962C8B-B14F-4D97-AF65-F5344CB8AC3E}">
        <p14:creationId xmlns:p14="http://schemas.microsoft.com/office/powerpoint/2010/main" val="22061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Expose Independent 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Hide instruction latency</a:t>
            </a:r>
          </a:p>
          <a:p>
            <a:pPr lvl="1"/>
            <a:r>
              <a:rPr lang="en-US" dirty="0"/>
              <a:t>Use local variables to expose independent operations that can execute in parallel or in a pipelined fashion</a:t>
            </a:r>
          </a:p>
          <a:p>
            <a:pPr lvl="1"/>
            <a:r>
              <a:rPr lang="en-US" dirty="0"/>
              <a:t>Balance the instruction mix (e.g. what functional units are available?)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97120" y="4277003"/>
            <a:ext cx="2105025" cy="1190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f1 = f5 * f9;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f2 = f6 + f10;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f3 = f7 * f11;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f4 = f8 + f12;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266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Exploit Multiple 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demands on memory bandwidth by pre-loading into local variables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96299" y="4076452"/>
            <a:ext cx="4848225" cy="173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while( … 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   *res++ = filter[0]*signal[0]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            + filter[1]*signal[1]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            + filter[2]*signal[2];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   signal++;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}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444524" y="4951812"/>
            <a:ext cx="84077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285297" y="3664496"/>
            <a:ext cx="3887788" cy="2563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float f0 = filter[0];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float f1 = filter[1];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float f2 = filter[2];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while( … 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   *res++ = f0*signal[0]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            + f1*signal[1]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            + f2*signal[2];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   signal++;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}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092312" y="3243495"/>
            <a:ext cx="335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also: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register float f0 = …;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76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 Unrolling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are not necessarily very good (or not as good as we’d like sometimes) at interpreting how to optimize loops</a:t>
            </a:r>
          </a:p>
          <a:p>
            <a:pPr lvl="1"/>
            <a:r>
              <a:rPr lang="en-US" dirty="0"/>
              <a:t>So compilers will do this if right</a:t>
            </a:r>
            <a:br>
              <a:rPr lang="en-US" dirty="0"/>
            </a:br>
            <a:r>
              <a:rPr lang="en-US" dirty="0"/>
              <a:t>flags are provided and loops are</a:t>
            </a:r>
            <a:br>
              <a:rPr lang="en-US" dirty="0"/>
            </a:br>
            <a:r>
              <a:rPr lang="en-US" dirty="0"/>
              <a:t>“clear” enough to compiler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930" y="4266998"/>
            <a:ext cx="42507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lngth1(n,a,s)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:: n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real(8) :: s,a(n)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:: i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s=0.d0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 i=1,n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s=s+a(i)*a(i)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enddo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endsubroutine</a:t>
            </a:r>
            <a:endParaRPr lang="en-US" sz="14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2770" y="3193585"/>
            <a:ext cx="574870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!works correctly only if the array size is a multiple of 4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lngth4(n,a,s)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:: n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real(8) :: s,a(n)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:: i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real(8) :: t1,t2,t3,t4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t1=0.d0; t2=0.d0; t3=0.d0; t4=0.d0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 i=1,n-3,4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t1=t1+a(i)*a(i)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t2=t2+a(i+1)*a(i+1)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t3=t3+a(i+2)*a(i+2)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t4=t4+a(i+3)*a(i+3)</a:t>
            </a:r>
            <a:endParaRPr lang="pt-BR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enddo</a:t>
            </a:r>
          </a:p>
          <a:p>
            <a:r>
              <a:rPr lang="pt-B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s=t1+t2+t3+t4</a:t>
            </a:r>
          </a:p>
          <a:p>
            <a:r>
              <a:rPr lang="pt-B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endsubroutine</a:t>
            </a:r>
            <a:endParaRPr lang="en-US" sz="1200" i="1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2543" y="6240573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Unrolled to a depth of 4</a:t>
            </a:r>
          </a:p>
        </p:txBody>
      </p:sp>
    </p:spTree>
    <p:extLst>
      <p:ext uri="{BB962C8B-B14F-4D97-AF65-F5344CB8AC3E}">
        <p14:creationId xmlns:p14="http://schemas.microsoft.com/office/powerpoint/2010/main" val="70131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 Unrolling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5200135" cy="3988927"/>
          </a:xfrm>
        </p:spPr>
        <p:txBody>
          <a:bodyPr/>
          <a:lstStyle/>
          <a:p>
            <a:r>
              <a:rPr lang="en-US" dirty="0"/>
              <a:t>Exploits vector instructions and pipelining</a:t>
            </a:r>
          </a:p>
          <a:p>
            <a:r>
              <a:rPr lang="en-US" dirty="0"/>
              <a:t>Cannot be done to arbitrary size</a:t>
            </a:r>
          </a:p>
          <a:p>
            <a:pPr lvl="1"/>
            <a:r>
              <a:rPr lang="en-US" dirty="0"/>
              <a:t>Registers will get overloaded</a:t>
            </a:r>
          </a:p>
          <a:p>
            <a:pPr lvl="1"/>
            <a:r>
              <a:rPr lang="en-US" dirty="0"/>
              <a:t>Size should be “register-blocked” or “cache-blocked”.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2232416"/>
            <a:ext cx="547339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lngth4(n,a,s)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:: n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real(8) :: s,a(n)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:: i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real(8) :: t1,t2,t3,t4,tr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t1=0.d0; t2=0.d0; t3=0.d0; t4=0.d0; tr=0.d0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 i=1,n-3,4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t1=t1+a(i)*a(i)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t2=t2+a(i+1)*a(i+1)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t3=t3+a(i+2)*a(i+2)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t4=t4+a(i+3)*a(i+3)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enddo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 j=n-MOD(n,4)+1,n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tr=tr+a(j)*a(j) !in practice need “remainder”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enddo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s=t1+t2+t3+t4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+tr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endsubroutine</a:t>
            </a:r>
            <a:endParaRPr lang="en-US" sz="14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88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conditionals from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that have branching constructs are usually not optimized by compiler</a:t>
            </a:r>
          </a:p>
          <a:p>
            <a:pPr lvl="1"/>
            <a:r>
              <a:rPr lang="en-US" dirty="0"/>
              <a:t>Set all even indices to 0 and all odd indices to 1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368" y="3969085"/>
            <a:ext cx="35505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DO 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=1,SIZE(a)</a:t>
            </a:r>
          </a:p>
          <a:p>
            <a:r>
              <a:rPr lang="en-US" dirty="0">
                <a:latin typeface="Courier" pitchFamily="49" charset="0"/>
              </a:rPr>
              <a:t>  IF(MOD(i,2 == 1)) THEN</a:t>
            </a:r>
          </a:p>
          <a:p>
            <a:r>
              <a:rPr lang="en-US" dirty="0">
                <a:latin typeface="Courier" pitchFamily="49" charset="0"/>
              </a:rPr>
              <a:t>    a(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)=1</a:t>
            </a:r>
          </a:p>
          <a:p>
            <a:r>
              <a:rPr lang="en-US" dirty="0">
                <a:latin typeface="Courier" pitchFamily="49" charset="0"/>
              </a:rPr>
              <a:t>  ELSE</a:t>
            </a:r>
          </a:p>
          <a:p>
            <a:r>
              <a:rPr lang="en-US" dirty="0">
                <a:latin typeface="Courier" pitchFamily="49" charset="0"/>
              </a:rPr>
              <a:t>    a(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)=0</a:t>
            </a:r>
          </a:p>
          <a:p>
            <a:r>
              <a:rPr lang="en-US" dirty="0">
                <a:latin typeface="Courier" pitchFamily="49" charset="0"/>
              </a:rPr>
              <a:t>  ENDIF</a:t>
            </a:r>
          </a:p>
          <a:p>
            <a:r>
              <a:rPr lang="en-US" dirty="0">
                <a:latin typeface="Courier" pitchFamily="49" charset="0"/>
              </a:rPr>
              <a:t>ENDDO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9830" y="3969085"/>
            <a:ext cx="35505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DO 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=1,SIZE(a),2</a:t>
            </a:r>
          </a:p>
          <a:p>
            <a:r>
              <a:rPr lang="en-US" dirty="0">
                <a:latin typeface="Courier" pitchFamily="49" charset="0"/>
              </a:rPr>
              <a:t>  a(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)=1</a:t>
            </a:r>
          </a:p>
          <a:p>
            <a:r>
              <a:rPr lang="en-US" dirty="0">
                <a:latin typeface="Courier" pitchFamily="49" charset="0"/>
              </a:rPr>
              <a:t>ENDDO</a:t>
            </a:r>
          </a:p>
          <a:p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DO 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=2,SIZE(a),2</a:t>
            </a:r>
          </a:p>
          <a:p>
            <a:r>
              <a:rPr lang="en-US" dirty="0">
                <a:latin typeface="Courier" pitchFamily="49" charset="0"/>
              </a:rPr>
              <a:t>  a(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)=0</a:t>
            </a:r>
          </a:p>
          <a:p>
            <a:r>
              <a:rPr lang="en-US" dirty="0">
                <a:latin typeface="Courier" pitchFamily="49" charset="0"/>
              </a:rPr>
              <a:t>ENDDO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0135" y="4107584"/>
            <a:ext cx="36940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DO 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=1,SIZE(a)-1,2</a:t>
            </a:r>
          </a:p>
          <a:p>
            <a:r>
              <a:rPr lang="en-US" dirty="0">
                <a:latin typeface="Courier" pitchFamily="49" charset="0"/>
              </a:rPr>
              <a:t>  a(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)=1</a:t>
            </a:r>
          </a:p>
          <a:p>
            <a:r>
              <a:rPr lang="en-US" dirty="0">
                <a:latin typeface="Courier" pitchFamily="49" charset="0"/>
              </a:rPr>
              <a:t>  a(i+1)=0</a:t>
            </a:r>
          </a:p>
          <a:p>
            <a:r>
              <a:rPr lang="en-US" dirty="0">
                <a:latin typeface="Courier" pitchFamily="49" charset="0"/>
              </a:rPr>
              <a:t>ENDDO</a:t>
            </a:r>
          </a:p>
          <a:p>
            <a:r>
              <a:rPr lang="en-US" dirty="0">
                <a:latin typeface="Courier" pitchFamily="49" charset="0"/>
              </a:rPr>
              <a:t>IF(MOD(SIZE(a),2) == 1) &amp;</a:t>
            </a:r>
          </a:p>
          <a:p>
            <a:r>
              <a:rPr lang="en-US" dirty="0">
                <a:latin typeface="Courier" pitchFamily="49" charset="0"/>
              </a:rPr>
              <a:t>  a(SIZE(a))=1</a:t>
            </a:r>
          </a:p>
        </p:txBody>
      </p:sp>
    </p:spTree>
    <p:extLst>
      <p:ext uri="{BB962C8B-B14F-4D97-AF65-F5344CB8AC3E}">
        <p14:creationId xmlns:p14="http://schemas.microsoft.com/office/powerpoint/2010/main" val="29150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False Dependencies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local variables, reorder operations to remove false dependencies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some compilers, you can declare a and b </a:t>
            </a:r>
            <a:r>
              <a:rPr lang="en-US" dirty="0" err="1"/>
              <a:t>unaliased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Done via “restrict pointers”, compiler flag, or pragma.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76632" y="2814299"/>
            <a:ext cx="2927350" cy="64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a[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i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] = b[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i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] + c;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a[i+1] = b[i+1] * d;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64292" y="3936978"/>
            <a:ext cx="2652713" cy="1465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float f1 = b[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float f2 = b[i+1];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= f1 + 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a[i+1] = f2 * d;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666154" y="3479778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704566" y="3296276"/>
            <a:ext cx="304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false read-after-write hazard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between a[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i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] and b[i+1]</a:t>
            </a:r>
          </a:p>
        </p:txBody>
      </p:sp>
    </p:spTree>
    <p:extLst>
      <p:ext uri="{BB962C8B-B14F-4D97-AF65-F5344CB8AC3E}">
        <p14:creationId xmlns:p14="http://schemas.microsoft.com/office/powerpoint/2010/main" val="3762535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tabulation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034238" cy="3988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 special functions (exponential, logarithm, gamma function, error function, etc.)</a:t>
            </a:r>
          </a:p>
          <a:p>
            <a:pPr lvl="1"/>
            <a:r>
              <a:rPr lang="en-US" dirty="0"/>
              <a:t>Require many FLOPs to evaluate to double precision.</a:t>
            </a:r>
          </a:p>
          <a:p>
            <a:pPr lvl="1"/>
            <a:endParaRPr lang="en-US" dirty="0"/>
          </a:p>
          <a:p>
            <a:r>
              <a:rPr lang="en-US" dirty="0"/>
              <a:t>Tabulate function and linearly interpolate result</a:t>
            </a:r>
          </a:p>
          <a:p>
            <a:pPr lvl="1"/>
            <a:r>
              <a:rPr lang="en-US" dirty="0"/>
              <a:t>Introduces interpolation error.</a:t>
            </a:r>
          </a:p>
          <a:p>
            <a:pPr lvl="1"/>
            <a:r>
              <a:rPr lang="en-US" dirty="0"/>
              <a:t>Error is generally proportional to of table size</a:t>
            </a:r>
          </a:p>
          <a:p>
            <a:pPr lvl="1"/>
            <a:r>
              <a:rPr lang="en-US" dirty="0"/>
              <a:t>If evaluating the table A LOT, want table to be small enough to fit into cache</a:t>
            </a:r>
          </a:p>
          <a:p>
            <a:r>
              <a:rPr lang="en-US" dirty="0"/>
              <a:t>In some cases, we can accept interpolation error because we do not know physical value to double precision (e.g. 15 digits) accuracy.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69" y="1360664"/>
            <a:ext cx="4109699" cy="2470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069" y="3911259"/>
            <a:ext cx="3010281" cy="2387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49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6E60-D903-4CD2-9C4B-E3CD773A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C9D5-EE9D-46C2-9983-C8F94EBA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computational intensity is</a:t>
            </a:r>
          </a:p>
          <a:p>
            <a:endParaRPr lang="en-US" dirty="0"/>
          </a:p>
          <a:p>
            <a:r>
              <a:rPr lang="en-US" dirty="0"/>
              <a:t>Understand how to construct and utilize a performance model</a:t>
            </a:r>
          </a:p>
          <a:p>
            <a:endParaRPr lang="en-US" dirty="0"/>
          </a:p>
          <a:p>
            <a:r>
              <a:rPr lang="en-US" dirty="0"/>
              <a:t>Understand tricks for optimizing code</a:t>
            </a:r>
          </a:p>
        </p:txBody>
      </p:sp>
    </p:spTree>
    <p:extLst>
      <p:ext uri="{BB962C8B-B14F-4D97-AF65-F5344CB8AC3E}">
        <p14:creationId xmlns:p14="http://schemas.microsoft.com/office/powerpoint/2010/main" val="529194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advanced techniques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14164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Memory blocking</a:t>
            </a:r>
          </a:p>
          <a:p>
            <a:r>
              <a:rPr lang="en-US" dirty="0"/>
              <a:t>Cache oblivious ordering</a:t>
            </a:r>
          </a:p>
          <a:p>
            <a:r>
              <a:rPr lang="en-US" dirty="0"/>
              <a:t>Communication Avoiding Algorithms</a:t>
            </a:r>
            <a:br>
              <a:rPr lang="en-US" dirty="0"/>
            </a:br>
            <a:r>
              <a:rPr lang="en-US" dirty="0"/>
              <a:t>(State of the Art)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46727" y="4004826"/>
            <a:ext cx="4081224" cy="2279598"/>
          </a:xfrm>
          <a:prstGeom prst="rect">
            <a:avLst/>
          </a:prstGeom>
          <a:noFill/>
          <a:ln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685800" indent="-190500" algn="l" rt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99"/>
                </a:solidFill>
                <a:latin typeface="+mn-lt"/>
                <a:ea typeface="MS PGothic" panose="020B0600070205080204" pitchFamily="34" charset="-128"/>
              </a:defRPr>
            </a:lvl2pPr>
            <a:lvl3pPr marL="12573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{implements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 = C + A*B}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for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= 1 to n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{read row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of A into fast memory}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for j = 1 to n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{read C(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i,j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) into fast memory}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{read column j of B into fast memory}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for k = 1 to n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    C(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i,j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) = C(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i,j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) + A(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i,k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) * B(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k,j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)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{write C(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i,j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) back to slow memory}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7899" y="3640762"/>
            <a:ext cx="227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Naïve Matrix Multiply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23893" y="4383849"/>
            <a:ext cx="1150938" cy="129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68960" y="4383849"/>
            <a:ext cx="1150938" cy="129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084156" y="4915190"/>
            <a:ext cx="54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=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662560" y="4917249"/>
            <a:ext cx="27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219898" y="4917249"/>
            <a:ext cx="16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*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2031" y="4917249"/>
            <a:ext cx="136525" cy="152400"/>
          </a:xfrm>
          <a:prstGeom prst="rect">
            <a:avLst/>
          </a:prstGeom>
          <a:solidFill>
            <a:srgbClr val="FC012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068960" y="4917249"/>
            <a:ext cx="1150938" cy="152400"/>
          </a:xfrm>
          <a:prstGeom prst="rect">
            <a:avLst/>
          </a:prstGeom>
          <a:solidFill>
            <a:srgbClr val="FC012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592156" y="4612449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C(i,j)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9137223" y="4536249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A(i,:)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524698" y="4383849"/>
            <a:ext cx="1152525" cy="129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0753298" y="4383849"/>
            <a:ext cx="134938" cy="1295400"/>
          </a:xfrm>
          <a:prstGeom prst="rect">
            <a:avLst/>
          </a:prstGeom>
          <a:solidFill>
            <a:srgbClr val="FC012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0939036" y="4841049"/>
            <a:ext cx="677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B(:,j)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907818" y="4383849"/>
            <a:ext cx="1150938" cy="129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5018" y="4917249"/>
            <a:ext cx="134938" cy="152400"/>
          </a:xfrm>
          <a:prstGeom prst="rect">
            <a:avLst/>
          </a:prstGeom>
          <a:solidFill>
            <a:srgbClr val="FC012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93556" y="4612449"/>
            <a:ext cx="677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C(i,j)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471999" y="2197484"/>
            <a:ext cx="3262184" cy="199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15000"/>
              </a:spcBef>
              <a:buSzPct val="100000"/>
            </a:pPr>
            <a:r>
              <a:rPr lang="en-US" altLang="en-US" b="0" dirty="0">
                <a:solidFill>
                  <a:schemeClr val="tx1"/>
                </a:solidFill>
              </a:rPr>
              <a:t>Algorithm has 2*n</a:t>
            </a:r>
            <a:r>
              <a:rPr lang="en-US" altLang="en-US" b="0" baseline="30000" dirty="0">
                <a:solidFill>
                  <a:schemeClr val="tx1"/>
                </a:solidFill>
              </a:rPr>
              <a:t>3</a:t>
            </a:r>
            <a:r>
              <a:rPr lang="en-US" altLang="en-US" b="0" dirty="0">
                <a:solidFill>
                  <a:schemeClr val="tx1"/>
                </a:solidFill>
              </a:rPr>
              <a:t> = O(n</a:t>
            </a:r>
            <a:r>
              <a:rPr lang="en-US" altLang="en-US" b="0" baseline="30000" dirty="0">
                <a:solidFill>
                  <a:schemeClr val="tx1"/>
                </a:solidFill>
              </a:rPr>
              <a:t>3</a:t>
            </a:r>
            <a:r>
              <a:rPr lang="en-US" altLang="en-US" b="0" dirty="0">
                <a:solidFill>
                  <a:schemeClr val="tx1"/>
                </a:solidFill>
              </a:rPr>
              <a:t>) Flops and operates on 3*n</a:t>
            </a:r>
            <a:r>
              <a:rPr lang="en-US" altLang="en-US" b="0" baseline="30000" dirty="0">
                <a:solidFill>
                  <a:schemeClr val="tx1"/>
                </a:solidFill>
              </a:rPr>
              <a:t>2</a:t>
            </a:r>
            <a:r>
              <a:rPr lang="en-US" altLang="en-US" b="0" dirty="0">
                <a:solidFill>
                  <a:schemeClr val="tx1"/>
                </a:solidFill>
              </a:rPr>
              <a:t> words of memory</a:t>
            </a:r>
          </a:p>
          <a:p>
            <a:pPr>
              <a:spcBef>
                <a:spcPct val="15000"/>
              </a:spcBef>
              <a:buSzPct val="100000"/>
            </a:pPr>
            <a:endParaRPr lang="en-US" altLang="en-US" b="0" dirty="0">
              <a:solidFill>
                <a:schemeClr val="tx1"/>
              </a:solidFill>
            </a:endParaRPr>
          </a:p>
          <a:p>
            <a:pPr>
              <a:spcBef>
                <a:spcPct val="15000"/>
              </a:spcBef>
              <a:buSzPct val="100000"/>
            </a:pPr>
            <a:r>
              <a:rPr lang="en-US" altLang="en-US" b="0" dirty="0">
                <a:solidFill>
                  <a:schemeClr val="tx1"/>
                </a:solidFill>
              </a:rPr>
              <a:t>q potentially as large as 2*n</a:t>
            </a:r>
            <a:r>
              <a:rPr lang="en-US" altLang="en-US" b="0" baseline="30000" dirty="0">
                <a:solidFill>
                  <a:schemeClr val="tx1"/>
                </a:solidFill>
              </a:rPr>
              <a:t>3</a:t>
            </a:r>
            <a:r>
              <a:rPr lang="en-US" altLang="en-US" b="0" dirty="0">
                <a:solidFill>
                  <a:schemeClr val="tx1"/>
                </a:solidFill>
              </a:rPr>
              <a:t> / 3*n</a:t>
            </a:r>
            <a:r>
              <a:rPr lang="en-US" altLang="en-US" b="0" baseline="30000" dirty="0">
                <a:solidFill>
                  <a:schemeClr val="tx1"/>
                </a:solidFill>
              </a:rPr>
              <a:t>2</a:t>
            </a:r>
            <a:r>
              <a:rPr lang="en-US" altLang="en-US" b="0" dirty="0">
                <a:solidFill>
                  <a:schemeClr val="tx1"/>
                </a:solidFill>
              </a:rPr>
              <a:t> = O(n)</a:t>
            </a:r>
          </a:p>
        </p:txBody>
      </p:sp>
    </p:spTree>
    <p:extLst>
      <p:ext uri="{BB962C8B-B14F-4D97-AF65-F5344CB8AC3E}">
        <p14:creationId xmlns:p14="http://schemas.microsoft.com/office/powerpoint/2010/main" val="204154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Blocking (Tiling)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improve computational intensity and temporal locality of data.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054459" y="2707575"/>
            <a:ext cx="8534400" cy="2808974"/>
          </a:xfrm>
          <a:prstGeom prst="rect">
            <a:avLst/>
          </a:prstGeom>
          <a:noFill/>
          <a:ln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685800" indent="-190500" algn="l" rt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99"/>
                </a:solidFill>
                <a:latin typeface="+mn-lt"/>
                <a:ea typeface="MS PGothic" panose="020B0600070205080204" pitchFamily="34" charset="-128"/>
              </a:defRPr>
            </a:lvl2pPr>
            <a:lvl3pPr marL="12573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Consider A,B,C to be N-by-N matrices of b-by-b subblocks where           b=n / N is called the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block size </a:t>
            </a: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	   for i = 1 to N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	      for j = 1 to N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	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{read block C(i,j) into fast memory}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	for k = 1 to N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    	      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{read block A(i,k) into fast memory}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    	       {read block B(k,j) into fast memory}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    	        C(i,j) = C(i,j) + A(i,k) * B(k,j) {do a matrix multiply on blocks}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	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{write block C(i,j) back to slow memory}</a:t>
            </a: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29820" y="5558161"/>
            <a:ext cx="5312076" cy="1080692"/>
            <a:chOff x="3090779" y="5358713"/>
            <a:chExt cx="6367463" cy="1295400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090779" y="5358713"/>
              <a:ext cx="1150938" cy="1295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122779" y="5358713"/>
              <a:ext cx="1150938" cy="1295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748379" y="5358713"/>
              <a:ext cx="1150938" cy="1295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8305717" y="5358713"/>
              <a:ext cx="1152525" cy="1295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78242" y="5892113"/>
              <a:ext cx="5413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=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6341979" y="5892113"/>
              <a:ext cx="2714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+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7899317" y="5892113"/>
              <a:ext cx="16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*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3497179" y="5892113"/>
              <a:ext cx="134938" cy="15240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6748379" y="5892113"/>
              <a:ext cx="1150938" cy="15240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8577179" y="5358713"/>
              <a:ext cx="134938" cy="129540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3225717" y="5587313"/>
              <a:ext cx="6778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C(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i,j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)</a:t>
              </a: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5191042" y="5587313"/>
              <a:ext cx="676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C(i,j)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7154779" y="5511113"/>
              <a:ext cx="744538" cy="36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A(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i,k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)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8712117" y="6044513"/>
              <a:ext cx="746125" cy="36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B(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k,j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)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460917" y="5892113"/>
              <a:ext cx="136525" cy="15240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8577179" y="6196913"/>
              <a:ext cx="134938" cy="15240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7426242" y="5892113"/>
              <a:ext cx="134937" cy="15240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42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Blocked 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170112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Helvetica" panose="020B0604020202020204" pitchFamily="34" charset="0"/>
              </a:rPr>
              <a:t>Recall:</a:t>
            </a:r>
          </a:p>
          <a:p>
            <a:pPr lvl="1"/>
            <a:r>
              <a:rPr lang="en-US" altLang="en-US" sz="2400" dirty="0">
                <a:latin typeface="Helvetica" panose="020B0604020202020204" pitchFamily="34" charset="0"/>
              </a:rPr>
              <a:t>m is amount memory traffic between slow and fast memory</a:t>
            </a:r>
          </a:p>
          <a:p>
            <a:pPr lvl="1"/>
            <a:r>
              <a:rPr lang="en-US" altLang="en-US" sz="2400" dirty="0">
                <a:latin typeface="Helvetica" panose="020B0604020202020204" pitchFamily="34" charset="0"/>
              </a:rPr>
              <a:t>matrix has </a:t>
            </a:r>
            <a:r>
              <a:rPr lang="en-US" altLang="en-US" sz="2400" dirty="0" err="1">
                <a:latin typeface="Helvetica" panose="020B0604020202020204" pitchFamily="34" charset="0"/>
              </a:rPr>
              <a:t>nxn</a:t>
            </a:r>
            <a:r>
              <a:rPr lang="en-US" altLang="en-US" sz="2400" dirty="0">
                <a:latin typeface="Helvetica" panose="020B0604020202020204" pitchFamily="34" charset="0"/>
              </a:rPr>
              <a:t> elements, and </a:t>
            </a:r>
            <a:r>
              <a:rPr lang="en-US" altLang="en-US" sz="2400" dirty="0" err="1">
                <a:latin typeface="Helvetica" panose="020B0604020202020204" pitchFamily="34" charset="0"/>
              </a:rPr>
              <a:t>NxN</a:t>
            </a:r>
            <a:r>
              <a:rPr lang="en-US" altLang="en-US" sz="2400" dirty="0">
                <a:latin typeface="Helvetica" panose="020B0604020202020204" pitchFamily="34" charset="0"/>
              </a:rPr>
              <a:t> blocks each of size </a:t>
            </a:r>
            <a:r>
              <a:rPr lang="en-US" altLang="en-US" sz="2400" dirty="0" err="1">
                <a:latin typeface="Helvetica" panose="020B0604020202020204" pitchFamily="34" charset="0"/>
              </a:rPr>
              <a:t>bxb</a:t>
            </a:r>
            <a:endParaRPr lang="en-US" altLang="en-US" sz="2400" dirty="0">
              <a:latin typeface="Helvetica" panose="020B0604020202020204" pitchFamily="34" charset="0"/>
            </a:endParaRPr>
          </a:p>
          <a:p>
            <a:pPr lvl="1"/>
            <a:r>
              <a:rPr lang="en-US" altLang="en-US" sz="2400" dirty="0">
                <a:latin typeface="Helvetica" panose="020B0604020202020204" pitchFamily="34" charset="0"/>
              </a:rPr>
              <a:t>f is number of floating point operations, 2n</a:t>
            </a:r>
            <a:r>
              <a:rPr lang="en-US" altLang="en-US" sz="2400" baseline="30000" dirty="0">
                <a:latin typeface="Helvetica" panose="020B0604020202020204" pitchFamily="34" charset="0"/>
              </a:rPr>
              <a:t>3</a:t>
            </a:r>
            <a:r>
              <a:rPr lang="en-US" altLang="en-US" sz="2400" dirty="0">
                <a:latin typeface="Helvetica" panose="020B0604020202020204" pitchFamily="34" charset="0"/>
              </a:rPr>
              <a:t> for this problem</a:t>
            </a:r>
          </a:p>
          <a:p>
            <a:pPr lvl="1"/>
            <a:r>
              <a:rPr lang="en-US" altLang="en-US" sz="2400" dirty="0">
                <a:latin typeface="Helvetica" panose="020B0604020202020204" pitchFamily="34" charset="0"/>
              </a:rPr>
              <a:t>q = f / m is our measure of algorithm efficiency in the memory system</a:t>
            </a:r>
          </a:p>
          <a:p>
            <a:r>
              <a:rPr lang="en-US" dirty="0">
                <a:latin typeface="Helvetica" panose="020B0604020202020204" pitchFamily="34" charset="0"/>
              </a:rPr>
              <a:t>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241" y="4010519"/>
            <a:ext cx="6790642" cy="2356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</a:pP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   m =  N*n</a:t>
            </a:r>
            <a:r>
              <a:rPr lang="en-US" altLang="en-US" sz="1600" baseline="300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  read each block of B  N</a:t>
            </a:r>
            <a:r>
              <a:rPr lang="en-US" altLang="en-US" sz="1600" baseline="300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times (N</a:t>
            </a:r>
            <a:r>
              <a:rPr lang="en-US" altLang="en-US" sz="1600" baseline="300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* b</a:t>
            </a:r>
            <a:r>
              <a:rPr lang="en-US" altLang="en-US" sz="1600" baseline="300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= N</a:t>
            </a:r>
            <a:r>
              <a:rPr lang="en-US" altLang="en-US" sz="1600" baseline="300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* (n/N)</a:t>
            </a:r>
            <a:r>
              <a:rPr lang="en-US" altLang="en-US" sz="1600" baseline="300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 = 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N*n</a:t>
            </a:r>
            <a:r>
              <a:rPr lang="en-US" altLang="en-US" sz="1600" baseline="300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)</a:t>
            </a:r>
          </a:p>
          <a:p>
            <a:pPr lv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        </a:t>
            </a: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+ N*n</a:t>
            </a:r>
            <a:r>
              <a:rPr lang="en-US" altLang="en-US" sz="1600" baseline="300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  read each block of A  N</a:t>
            </a:r>
            <a:r>
              <a:rPr lang="en-US" altLang="en-US" sz="1600" baseline="300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times</a:t>
            </a:r>
          </a:p>
          <a:p>
            <a:pPr lv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        </a:t>
            </a: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+ 2n</a:t>
            </a:r>
            <a:r>
              <a:rPr lang="en-US" altLang="en-US" sz="1600" baseline="300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    read and write each block of C once</a:t>
            </a:r>
          </a:p>
          <a:p>
            <a:pPr lv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       </a:t>
            </a: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=  (2N + 2) * n</a:t>
            </a:r>
            <a:r>
              <a:rPr lang="en-US" altLang="en-US" sz="1600" baseline="300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</a:t>
            </a:r>
            <a:endParaRPr lang="en-US" altLang="en-US" sz="1600" dirty="0">
              <a:solidFill>
                <a:srgbClr val="063DE8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  <a:p>
            <a:pPr lv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So computational intensity </a:t>
            </a: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q = f / m = 2n</a:t>
            </a:r>
            <a:r>
              <a:rPr lang="en-US" altLang="en-US" sz="1600" baseline="300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3</a:t>
            </a: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/ ((2N + 2) * n</a:t>
            </a:r>
            <a:r>
              <a:rPr lang="en-US" altLang="en-US" sz="1600" baseline="300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)</a:t>
            </a:r>
          </a:p>
          <a:p>
            <a:pPr lv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</a:pP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                                             </a:t>
            </a: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</a:t>
            </a:r>
            <a:r>
              <a:rPr lang="en-US" altLang="en-US" sz="1600" dirty="0">
                <a:solidFill>
                  <a:srgbClr val="063DE8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n / N = b  for large n</a:t>
            </a:r>
          </a:p>
          <a:p>
            <a:pPr lv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So we can improve performance by increasing the </a:t>
            </a:r>
            <a:r>
              <a:rPr lang="en-US" altLang="en-US" sz="1600" dirty="0" err="1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blocksize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b </a:t>
            </a:r>
          </a:p>
          <a:p>
            <a:pPr lvl="0" eaLnBrk="0" fontAlgn="base" hangingPunct="0">
              <a:spcBef>
                <a:spcPct val="15000"/>
              </a:spcBef>
              <a:spcAft>
                <a:spcPct val="0"/>
              </a:spcAft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Can be much faster than matrix-vector multiply (q=2)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1533" y="4103757"/>
            <a:ext cx="40958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Larger block size = more efficient</a:t>
            </a:r>
          </a:p>
          <a:p>
            <a:r>
              <a:rPr lang="en-US" dirty="0"/>
              <a:t>Limit: All three blocks from A,B,C must fit into fast memory</a:t>
            </a:r>
          </a:p>
          <a:p>
            <a:endParaRPr lang="en-US" dirty="0"/>
          </a:p>
          <a:p>
            <a:r>
              <a:rPr lang="en-US" dirty="0"/>
              <a:t>Assume fast memory size </a:t>
            </a:r>
            <a:r>
              <a:rPr lang="en-US" dirty="0" err="1"/>
              <a:t>M</a:t>
            </a:r>
            <a:r>
              <a:rPr lang="en-US" baseline="-25000" dirty="0" err="1"/>
              <a:t>fast</a:t>
            </a:r>
            <a:endParaRPr lang="en-US" baseline="-25000" dirty="0"/>
          </a:p>
          <a:p>
            <a:r>
              <a:rPr lang="en-US" altLang="en-US" dirty="0">
                <a:latin typeface="Helvetica" panose="020B0604020202020204" pitchFamily="34" charset="0"/>
              </a:rPr>
              <a:t>3b</a:t>
            </a:r>
            <a:r>
              <a:rPr lang="en-US" altLang="en-US" baseline="30000" dirty="0">
                <a:latin typeface="Helvetica" panose="020B0604020202020204" pitchFamily="34" charset="0"/>
              </a:rPr>
              <a:t>2</a:t>
            </a:r>
            <a:r>
              <a:rPr lang="en-US" altLang="en-US" dirty="0">
                <a:latin typeface="Helvetica" panose="020B0604020202020204" pitchFamily="34" charset="0"/>
              </a:rPr>
              <a:t> </a:t>
            </a:r>
            <a:r>
              <a:rPr lang="en-US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Helvetica" panose="020B0604020202020204" pitchFamily="34" charset="0"/>
              </a:rPr>
              <a:t> </a:t>
            </a:r>
            <a:r>
              <a:rPr lang="en-US" altLang="en-US" dirty="0" err="1">
                <a:latin typeface="Helvetica" panose="020B0604020202020204" pitchFamily="34" charset="0"/>
              </a:rPr>
              <a:t>M</a:t>
            </a:r>
            <a:r>
              <a:rPr lang="en-US" altLang="en-US" baseline="-25000" dirty="0" err="1">
                <a:latin typeface="Helvetica" panose="020B0604020202020204" pitchFamily="34" charset="0"/>
              </a:rPr>
              <a:t>fast</a:t>
            </a:r>
            <a:r>
              <a:rPr lang="en-US" altLang="en-US" dirty="0">
                <a:latin typeface="Helvetica" panose="020B0604020202020204" pitchFamily="34" charset="0"/>
              </a:rPr>
              <a:t>,   so   q </a:t>
            </a:r>
            <a:r>
              <a:rPr lang="en-US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</a:t>
            </a:r>
            <a:r>
              <a:rPr lang="en-US" altLang="en-US" dirty="0">
                <a:latin typeface="Helvetica" panose="020B0604020202020204" pitchFamily="34" charset="0"/>
              </a:rPr>
              <a:t> b </a:t>
            </a:r>
            <a:r>
              <a:rPr lang="en-US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Helvetica" panose="020B0604020202020204" pitchFamily="34" charset="0"/>
              </a:rPr>
              <a:t> (</a:t>
            </a:r>
            <a:r>
              <a:rPr lang="en-US" altLang="en-US" dirty="0" err="1">
                <a:latin typeface="Helvetica" panose="020B0604020202020204" pitchFamily="34" charset="0"/>
              </a:rPr>
              <a:t>M</a:t>
            </a:r>
            <a:r>
              <a:rPr lang="en-US" altLang="en-US" baseline="-25000" dirty="0" err="1">
                <a:latin typeface="Helvetica" panose="020B0604020202020204" pitchFamily="34" charset="0"/>
              </a:rPr>
              <a:t>fast</a:t>
            </a:r>
            <a:r>
              <a:rPr lang="en-US" altLang="en-US" dirty="0">
                <a:latin typeface="Helvetica" panose="020B0604020202020204" pitchFamily="34" charset="0"/>
              </a:rPr>
              <a:t>/3)</a:t>
            </a:r>
            <a:r>
              <a:rPr lang="en-US" altLang="en-US" baseline="30000" dirty="0">
                <a:latin typeface="Helvetica" panose="020B0604020202020204" pitchFamily="34" charset="0"/>
              </a:rPr>
              <a:t>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Cache Oblivious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7"/>
            <a:ext cx="10515600" cy="17125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Typically implemented as recursive algorithms and recursive data structures</a:t>
            </a:r>
          </a:p>
          <a:p>
            <a:r>
              <a:rPr lang="en-US" dirty="0"/>
              <a:t>Tiled algorithm requires finding good block size (will depend on hardware)</a:t>
            </a:r>
          </a:p>
          <a:p>
            <a:r>
              <a:rPr lang="en-US" dirty="0"/>
              <a:t>Cache Oblivious Algorithms offer an alternative</a:t>
            </a:r>
          </a:p>
          <a:p>
            <a:pPr lvl="1"/>
            <a:r>
              <a:rPr lang="en-US" dirty="0"/>
              <a:t>Idea is to order things in memory to minimize latency with multiple levels of memory hierarchy.</a:t>
            </a:r>
          </a:p>
          <a:p>
            <a:pPr lvl="1"/>
            <a:r>
              <a:rPr lang="en-US" dirty="0"/>
              <a:t>Make use of Space Filling Curves</a:t>
            </a: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5158816" y="3825295"/>
            <a:ext cx="40544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0" dirty="0">
                <a:solidFill>
                  <a:srgbClr val="000099"/>
                </a:solidFill>
              </a:rPr>
              <a:t>Advantages: </a:t>
            </a:r>
          </a:p>
          <a:p>
            <a:pPr>
              <a:buFontTx/>
              <a:buChar char="•"/>
            </a:pPr>
            <a:r>
              <a:rPr lang="en-US" altLang="en-US" sz="1800" b="0" dirty="0">
                <a:solidFill>
                  <a:srgbClr val="000099"/>
                </a:solidFill>
              </a:rPr>
              <a:t>the recursive layout works well for any cache size</a:t>
            </a:r>
          </a:p>
          <a:p>
            <a:r>
              <a:rPr lang="en-US" altLang="en-US" sz="1800" b="0" dirty="0">
                <a:solidFill>
                  <a:srgbClr val="000099"/>
                </a:solidFill>
              </a:rPr>
              <a:t>Disadvantages:</a:t>
            </a:r>
          </a:p>
          <a:p>
            <a:pPr>
              <a:buFontTx/>
              <a:buChar char="•"/>
            </a:pPr>
            <a:r>
              <a:rPr lang="en-US" altLang="en-US" sz="1800" b="0" dirty="0">
                <a:solidFill>
                  <a:srgbClr val="000099"/>
                </a:solidFill>
              </a:rPr>
              <a:t>The index calculations to find A[</a:t>
            </a:r>
            <a:r>
              <a:rPr lang="en-US" altLang="en-US" sz="1800" b="0" dirty="0" err="1">
                <a:solidFill>
                  <a:srgbClr val="000099"/>
                </a:solidFill>
              </a:rPr>
              <a:t>i,j</a:t>
            </a:r>
            <a:r>
              <a:rPr lang="en-US" altLang="en-US" sz="1800" b="0" dirty="0">
                <a:solidFill>
                  <a:srgbClr val="000099"/>
                </a:solidFill>
              </a:rPr>
              <a:t>] are expensive</a:t>
            </a:r>
          </a:p>
          <a:p>
            <a:pPr>
              <a:buFontTx/>
              <a:buChar char="•"/>
            </a:pPr>
            <a:r>
              <a:rPr lang="en-US" altLang="en-US" sz="1800" b="0" dirty="0">
                <a:solidFill>
                  <a:srgbClr val="000099"/>
                </a:solidFill>
              </a:rPr>
              <a:t>Implementations switch to column-major for small sizes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9457867" y="3825295"/>
            <a:ext cx="2070365" cy="2058989"/>
            <a:chOff x="835" y="2197"/>
            <a:chExt cx="1456" cy="14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35" y="2199"/>
              <a:ext cx="1456" cy="144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835" y="2197"/>
              <a:ext cx="1456" cy="1448"/>
              <a:chOff x="1563" y="1937"/>
              <a:chExt cx="1456" cy="1448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2291" y="2661"/>
                <a:ext cx="728" cy="72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563" y="2661"/>
                <a:ext cx="728" cy="72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1563" y="1937"/>
                <a:ext cx="728" cy="72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2291" y="1939"/>
                <a:ext cx="728" cy="72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199" y="2557"/>
              <a:ext cx="728" cy="736"/>
              <a:chOff x="1927" y="2297"/>
              <a:chExt cx="728" cy="830"/>
            </a:xfrm>
          </p:grpSpPr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1927" y="2297"/>
                <a:ext cx="728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 flipH="1">
                <a:off x="1927" y="2297"/>
                <a:ext cx="728" cy="81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1927" y="3119"/>
                <a:ext cx="728" cy="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840" y="2207"/>
              <a:ext cx="728" cy="721"/>
              <a:chOff x="1563" y="3482"/>
              <a:chExt cx="728" cy="721"/>
            </a:xfrm>
          </p:grpSpPr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1563" y="3487"/>
                <a:ext cx="364" cy="355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1927" y="3482"/>
                <a:ext cx="364" cy="355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1563" y="3848"/>
                <a:ext cx="364" cy="355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1927" y="3848"/>
                <a:ext cx="364" cy="355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017" y="2376"/>
              <a:ext cx="364" cy="373"/>
              <a:chOff x="1745" y="3645"/>
              <a:chExt cx="364" cy="373"/>
            </a:xfrm>
          </p:grpSpPr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1745" y="3645"/>
                <a:ext cx="364" cy="1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1745" y="4007"/>
                <a:ext cx="364" cy="1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 flipV="1">
                <a:off x="1745" y="3656"/>
                <a:ext cx="364" cy="340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835" y="2206"/>
              <a:ext cx="369" cy="367"/>
              <a:chOff x="1563" y="1946"/>
              <a:chExt cx="369" cy="367"/>
            </a:xfrm>
          </p:grpSpPr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1563" y="1946"/>
                <a:ext cx="182" cy="181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1750" y="2127"/>
                <a:ext cx="182" cy="181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745" y="1946"/>
                <a:ext cx="182" cy="181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63" y="2132"/>
                <a:ext cx="187" cy="181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908" y="2278"/>
              <a:ext cx="248" cy="181"/>
              <a:chOff x="1636" y="2018"/>
              <a:chExt cx="248" cy="181"/>
            </a:xfrm>
          </p:grpSpPr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1636" y="201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1657" y="2199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 flipV="1">
                <a:off x="1657" y="2018"/>
                <a:ext cx="206" cy="181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835" y="2199"/>
              <a:ext cx="182" cy="186"/>
              <a:chOff x="1563" y="1930"/>
              <a:chExt cx="182" cy="186"/>
            </a:xfrm>
          </p:grpSpPr>
          <p:sp>
            <p:nvSpPr>
              <p:cNvPr id="14" name="Rectangle 33"/>
              <p:cNvSpPr>
                <a:spLocks noChangeArrowheads="1"/>
              </p:cNvSpPr>
              <p:nvPr/>
            </p:nvSpPr>
            <p:spPr bwMode="auto">
              <a:xfrm>
                <a:off x="1563" y="1930"/>
                <a:ext cx="91" cy="91"/>
              </a:xfrm>
              <a:prstGeom prst="rect">
                <a:avLst/>
              </a:prstGeom>
              <a:noFill/>
              <a:ln w="28575">
                <a:solidFill>
                  <a:srgbClr val="9900FF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34"/>
              <p:cNvSpPr>
                <a:spLocks noChangeArrowheads="1"/>
              </p:cNvSpPr>
              <p:nvPr/>
            </p:nvSpPr>
            <p:spPr bwMode="auto">
              <a:xfrm>
                <a:off x="1654" y="1930"/>
                <a:ext cx="91" cy="91"/>
              </a:xfrm>
              <a:prstGeom prst="rect">
                <a:avLst/>
              </a:prstGeom>
              <a:noFill/>
              <a:ln w="28575">
                <a:solidFill>
                  <a:srgbClr val="9900FF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1563" y="2025"/>
                <a:ext cx="91" cy="91"/>
              </a:xfrm>
              <a:prstGeom prst="rect">
                <a:avLst/>
              </a:prstGeom>
              <a:noFill/>
              <a:ln w="28575">
                <a:solidFill>
                  <a:srgbClr val="9900FF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36"/>
              <p:cNvSpPr>
                <a:spLocks noChangeArrowheads="1"/>
              </p:cNvSpPr>
              <p:nvPr/>
            </p:nvSpPr>
            <p:spPr bwMode="auto">
              <a:xfrm>
                <a:off x="1654" y="2025"/>
                <a:ext cx="91" cy="91"/>
              </a:xfrm>
              <a:prstGeom prst="rect">
                <a:avLst/>
              </a:prstGeom>
              <a:noFill/>
              <a:ln w="28575">
                <a:solidFill>
                  <a:srgbClr val="9900FF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9104462" y="5904923"/>
            <a:ext cx="275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Z-Order Space Filling Curve</a:t>
            </a: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80"/>
              </p:ext>
            </p:extLst>
          </p:nvPr>
        </p:nvGraphicFramePr>
        <p:xfrm>
          <a:off x="623328" y="4282585"/>
          <a:ext cx="45354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3060360" imgH="965160" progId="Equation.3">
                  <p:embed/>
                </p:oleObj>
              </mc:Choice>
              <mc:Fallback>
                <p:oleObj name="Equation" r:id="rId3" imgW="30603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28" y="4282585"/>
                        <a:ext cx="4535488" cy="1463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44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Serial Optimizations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Details of machine are important for performance</a:t>
            </a:r>
          </a:p>
          <a:p>
            <a:pPr lvl="1"/>
            <a:r>
              <a:rPr lang="en-US" dirty="0"/>
              <a:t>Processor and memory system (not just parallelism)</a:t>
            </a:r>
          </a:p>
          <a:p>
            <a:pPr lvl="1"/>
            <a:r>
              <a:rPr lang="en-US" dirty="0"/>
              <a:t>What to expect?  Use understanding of hardware limits</a:t>
            </a:r>
          </a:p>
          <a:p>
            <a:r>
              <a:rPr lang="en-US" dirty="0"/>
              <a:t>Machines have memory hierarchies</a:t>
            </a:r>
          </a:p>
          <a:p>
            <a:pPr lvl="1"/>
            <a:r>
              <a:rPr lang="en-US" dirty="0"/>
              <a:t>100s of cycles to read from DRAM (main memory)</a:t>
            </a:r>
          </a:p>
          <a:p>
            <a:pPr lvl="1"/>
            <a:r>
              <a:rPr lang="en-US" dirty="0"/>
              <a:t>Caches are fast (small) memory that optimize average case</a:t>
            </a:r>
          </a:p>
          <a:p>
            <a:r>
              <a:rPr lang="en-US" dirty="0"/>
              <a:t>There is parallelism hidden within processors</a:t>
            </a:r>
          </a:p>
          <a:p>
            <a:pPr lvl="1"/>
            <a:r>
              <a:rPr lang="en-US" dirty="0"/>
              <a:t>Pipelining, SIMD,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locality is at least as important as computation</a:t>
            </a:r>
          </a:p>
          <a:p>
            <a:pPr lvl="1"/>
            <a:r>
              <a:rPr lang="en-US" dirty="0"/>
              <a:t>Temporal: re-use of data recently used</a:t>
            </a:r>
          </a:p>
          <a:p>
            <a:pPr lvl="1"/>
            <a:r>
              <a:rPr lang="en-US" dirty="0"/>
              <a:t>Spatial: using data nearby that recently used</a:t>
            </a:r>
          </a:p>
          <a:p>
            <a:r>
              <a:rPr lang="en-US" dirty="0"/>
              <a:t>Can rearrange code/data to improve locality</a:t>
            </a:r>
          </a:p>
          <a:p>
            <a:pPr lvl="1"/>
            <a:r>
              <a:rPr lang="en-US" dirty="0"/>
              <a:t>Goal: minimize communication = data movement</a:t>
            </a:r>
          </a:p>
          <a:p>
            <a:r>
              <a:rPr lang="en-US" dirty="0"/>
              <a:t>Performance intensive code should be written clearly for compiler (not for humans)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Defining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run more simulations in less time, and therefore get results quicker, learn quicker, publish quicker, graduate quicker, etc.</a:t>
            </a:r>
          </a:p>
          <a:p>
            <a:r>
              <a:rPr lang="en-US" dirty="0"/>
              <a:t>While some common algorithms have been optimized, not every algorithm has, and perhaps for your problem/algorithm this is an area of research.</a:t>
            </a:r>
          </a:p>
          <a:p>
            <a:pPr lvl="1"/>
            <a:r>
              <a:rPr lang="en-US" dirty="0"/>
              <a:t>However, many of the same techniques</a:t>
            </a:r>
            <a:br>
              <a:rPr lang="en-US" dirty="0"/>
            </a:br>
            <a:r>
              <a:rPr lang="en-US" dirty="0"/>
              <a:t>can be employed for various algorithms.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47550"/>
              </p:ext>
            </p:extLst>
          </p:nvPr>
        </p:nvGraphicFramePr>
        <p:xfrm>
          <a:off x="6801852" y="4303859"/>
          <a:ext cx="4551948" cy="1915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4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9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Matrix Size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err="1">
                          <a:effectLst/>
                        </a:rPr>
                        <a:t>myDGEMM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err="1">
                          <a:effectLst/>
                        </a:rPr>
                        <a:t>OpenBLAS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MKL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0.001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0.068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0.559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2000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6.160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4000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50.341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2.822</a:t>
                      </a:r>
                    </a:p>
                  </a:txBody>
                  <a:tcPr marL="15962" marR="15962" marT="15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1.682</a:t>
                      </a:r>
                    </a:p>
                  </a:txBody>
                  <a:tcPr marL="15962" marR="15962" marT="1596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0665084" y="5812061"/>
            <a:ext cx="770021" cy="4908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07420" y="5812060"/>
            <a:ext cx="770021" cy="4908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56215" y="587283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30x!</a:t>
            </a:r>
          </a:p>
        </p:txBody>
      </p:sp>
      <p:cxnSp>
        <p:nvCxnSpPr>
          <p:cNvPr id="13" name="Curved Connector 12"/>
          <p:cNvCxnSpPr>
            <a:stCxn id="8" idx="5"/>
            <a:endCxn id="2" idx="3"/>
          </p:cNvCxnSpPr>
          <p:nvPr/>
        </p:nvCxnSpPr>
        <p:spPr>
          <a:xfrm rot="16200000" flipH="1">
            <a:off x="9971262" y="5424471"/>
            <a:ext cx="1" cy="1613177"/>
          </a:xfrm>
          <a:prstGeom prst="curvedConnector3">
            <a:avLst>
              <a:gd name="adj1" fmla="val 214748364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performance?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What does it mean for a code to be fast?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real metric: Time</a:t>
            </a:r>
          </a:p>
          <a:p>
            <a:r>
              <a:rPr lang="en-US" dirty="0"/>
              <a:t>Do things efficiently in time</a:t>
            </a:r>
          </a:p>
          <a:p>
            <a:r>
              <a:rPr lang="en-US" dirty="0"/>
              <a:t>Derived metrics</a:t>
            </a:r>
          </a:p>
          <a:p>
            <a:pPr lvl="1"/>
            <a:r>
              <a:rPr lang="en-US" i="1" dirty="0"/>
              <a:t>FLOPS</a:t>
            </a:r>
            <a:r>
              <a:rPr lang="en-US" dirty="0"/>
              <a:t> = </a:t>
            </a:r>
            <a:r>
              <a:rPr lang="en-US" u="sng" dirty="0" err="1"/>
              <a:t>FL</a:t>
            </a:r>
            <a:r>
              <a:rPr lang="en-US" dirty="0" err="1"/>
              <a:t>oating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oint </a:t>
            </a:r>
            <a:r>
              <a:rPr lang="en-US" u="sng" dirty="0" err="1"/>
              <a:t>OP</a:t>
            </a:r>
            <a:r>
              <a:rPr lang="en-US" dirty="0" err="1"/>
              <a:t>erations</a:t>
            </a:r>
            <a:r>
              <a:rPr lang="en-US" dirty="0"/>
              <a:t> per </a:t>
            </a:r>
            <a:r>
              <a:rPr lang="en-US" u="sng" dirty="0"/>
              <a:t>S</a:t>
            </a:r>
            <a:r>
              <a:rPr lang="en-US" dirty="0"/>
              <a:t>econd</a:t>
            </a:r>
          </a:p>
          <a:p>
            <a:pPr lvl="1"/>
            <a:r>
              <a:rPr lang="en-US" i="1" dirty="0"/>
              <a:t>Bandwidth</a:t>
            </a:r>
            <a:r>
              <a:rPr lang="en-US" dirty="0"/>
              <a:t> = data per unit time (sort of like a flow rate)</a:t>
            </a:r>
          </a:p>
          <a:p>
            <a:pPr lvl="1"/>
            <a:r>
              <a:rPr lang="en-US" i="1" dirty="0"/>
              <a:t>Latency</a:t>
            </a:r>
            <a:r>
              <a:rPr lang="en-US" dirty="0"/>
              <a:t> = Minimum time for data to travel from point A to point B</a:t>
            </a:r>
          </a:p>
          <a:p>
            <a:r>
              <a:rPr lang="en-US" dirty="0"/>
              <a:t>Theoretical Peak Performance</a:t>
            </a:r>
          </a:p>
          <a:p>
            <a:pPr lvl="1"/>
            <a:r>
              <a:rPr lang="en-US" i="1" dirty="0"/>
              <a:t>Very</a:t>
            </a:r>
            <a:r>
              <a:rPr lang="en-US" dirty="0"/>
              <a:t> difficult to achieve in practice</a:t>
            </a:r>
          </a:p>
          <a:p>
            <a:pPr lvl="1"/>
            <a:r>
              <a:rPr lang="en-US" dirty="0"/>
              <a:t>Can be computed from hardware specs</a:t>
            </a:r>
          </a:p>
          <a:p>
            <a:r>
              <a:rPr lang="en-US" dirty="0"/>
              <a:t>Good serial metric: % of theoretical peak</a:t>
            </a:r>
          </a:p>
          <a:p>
            <a:pPr lvl="1"/>
            <a:r>
              <a:rPr lang="en-US" dirty="0"/>
              <a:t>...maybe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How do you get fast code?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/>
              <a:t>First:</a:t>
            </a:r>
            <a:r>
              <a:rPr lang="en-US" dirty="0"/>
              <a:t> Choose the right algorithm</a:t>
            </a:r>
          </a:p>
          <a:p>
            <a:r>
              <a:rPr lang="en-US" u="sng" dirty="0"/>
              <a:t>Second:</a:t>
            </a:r>
            <a:r>
              <a:rPr lang="en-US" dirty="0"/>
              <a:t> Understand how to express that algorithm optimally in the programming language</a:t>
            </a:r>
          </a:p>
          <a:p>
            <a:r>
              <a:rPr lang="en-US" u="sng" dirty="0"/>
              <a:t>Third:</a:t>
            </a:r>
            <a:r>
              <a:rPr lang="en-US" dirty="0"/>
              <a:t> Understand how the source code will get mapped to the hardware</a:t>
            </a:r>
          </a:p>
          <a:p>
            <a:r>
              <a:rPr lang="en-US" u="sng" dirty="0"/>
              <a:t>Fourth:</a:t>
            </a:r>
            <a:r>
              <a:rPr lang="en-US" dirty="0"/>
              <a:t> Tune the code to the hardware</a:t>
            </a:r>
          </a:p>
          <a:p>
            <a:r>
              <a:rPr lang="en-US" dirty="0"/>
              <a:t>A lot of this can be done with pen and paper</a:t>
            </a:r>
          </a:p>
        </p:txBody>
      </p:sp>
    </p:spTree>
    <p:extLst>
      <p:ext uri="{BB962C8B-B14F-4D97-AF65-F5344CB8AC3E}">
        <p14:creationId xmlns:p14="http://schemas.microsoft.com/office/powerpoint/2010/main" val="142344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keep in mind about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9436146" y="2247980"/>
            <a:ext cx="2067339" cy="186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78074" y="3694088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61188" y="3694088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61188" y="3328199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69815" y="3022638"/>
            <a:ext cx="937964" cy="93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69814" y="2362981"/>
            <a:ext cx="937965" cy="544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1683" y="1928531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76298" y="3328199"/>
            <a:ext cx="240896" cy="240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36146" y="4116537"/>
            <a:ext cx="1033668" cy="338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Cache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69814" y="4116423"/>
            <a:ext cx="1033671" cy="338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Instr. Cache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36146" y="4715415"/>
            <a:ext cx="2067338" cy="425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 Cache</a:t>
            </a:r>
          </a:p>
        </p:txBody>
      </p:sp>
      <p:sp>
        <p:nvSpPr>
          <p:cNvPr id="19" name="Rectangle: Rounded Corners 16"/>
          <p:cNvSpPr/>
          <p:nvPr/>
        </p:nvSpPr>
        <p:spPr>
          <a:xfrm>
            <a:off x="8062990" y="5756235"/>
            <a:ext cx="3504431" cy="38345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00080" y="5264150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levels of cache</a:t>
            </a:r>
          </a:p>
        </p:txBody>
      </p:sp>
      <p:cxnSp>
        <p:nvCxnSpPr>
          <p:cNvPr id="22" name="Straight Arrow Connector 21"/>
          <p:cNvCxnSpPr>
            <a:stCxn id="23" idx="2"/>
            <a:endCxn id="11" idx="1"/>
          </p:cNvCxnSpPr>
          <p:nvPr/>
        </p:nvCxnSpPr>
        <p:spPr>
          <a:xfrm>
            <a:off x="8800080" y="2804933"/>
            <a:ext cx="761108" cy="643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87086" y="2435601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24" name="Straight Arrow Connector 23"/>
          <p:cNvCxnSpPr>
            <a:endCxn id="16" idx="2"/>
          </p:cNvCxnSpPr>
          <p:nvPr/>
        </p:nvCxnSpPr>
        <p:spPr>
          <a:xfrm flipV="1">
            <a:off x="9952980" y="4454751"/>
            <a:ext cx="0" cy="260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2"/>
          </p:cNvCxnSpPr>
          <p:nvPr/>
        </p:nvCxnSpPr>
        <p:spPr>
          <a:xfrm flipV="1">
            <a:off x="10986649" y="4454751"/>
            <a:ext cx="1" cy="260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06414"/>
              </p:ext>
            </p:extLst>
          </p:nvPr>
        </p:nvGraphicFramePr>
        <p:xfrm>
          <a:off x="838200" y="3569095"/>
          <a:ext cx="7089648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5">
                  <a:extLst>
                    <a:ext uri="{9D8B030D-6E8A-4147-A177-3AD203B41FA5}">
                      <a16:colId xmlns:a16="http://schemas.microsoft.com/office/drawing/2014/main" val="3751907208"/>
                    </a:ext>
                  </a:extLst>
                </a:gridCol>
                <a:gridCol w="788289">
                  <a:extLst>
                    <a:ext uri="{9D8B030D-6E8A-4147-A177-3AD203B41FA5}">
                      <a16:colId xmlns:a16="http://schemas.microsoft.com/office/drawing/2014/main" val="2455957845"/>
                    </a:ext>
                  </a:extLst>
                </a:gridCol>
                <a:gridCol w="635953">
                  <a:extLst>
                    <a:ext uri="{9D8B030D-6E8A-4147-A177-3AD203B41FA5}">
                      <a16:colId xmlns:a16="http://schemas.microsoft.com/office/drawing/2014/main" val="3030863233"/>
                    </a:ext>
                  </a:extLst>
                </a:gridCol>
                <a:gridCol w="695643">
                  <a:extLst>
                    <a:ext uri="{9D8B030D-6E8A-4147-A177-3AD203B41FA5}">
                      <a16:colId xmlns:a16="http://schemas.microsoft.com/office/drawing/2014/main" val="174258137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190002175"/>
                    </a:ext>
                  </a:extLst>
                </a:gridCol>
                <a:gridCol w="1100263">
                  <a:extLst>
                    <a:ext uri="{9D8B030D-6E8A-4147-A177-3AD203B41FA5}">
                      <a16:colId xmlns:a16="http://schemas.microsoft.com/office/drawing/2014/main" val="709196083"/>
                    </a:ext>
                  </a:extLst>
                </a:gridCol>
                <a:gridCol w="995305">
                  <a:extLst>
                    <a:ext uri="{9D8B030D-6E8A-4147-A177-3AD203B41FA5}">
                      <a16:colId xmlns:a16="http://schemas.microsoft.com/office/drawing/2014/main" val="86388988"/>
                    </a:ext>
                  </a:extLst>
                </a:gridCol>
                <a:gridCol w="698431">
                  <a:extLst>
                    <a:ext uri="{9D8B030D-6E8A-4147-A177-3AD203B41FA5}">
                      <a16:colId xmlns:a16="http://schemas.microsoft.com/office/drawing/2014/main" val="3647729619"/>
                    </a:ext>
                  </a:extLst>
                </a:gridCol>
                <a:gridCol w="665416">
                  <a:extLst>
                    <a:ext uri="{9D8B030D-6E8A-4147-A177-3AD203B41FA5}">
                      <a16:colId xmlns:a16="http://schemas.microsoft.com/office/drawing/2014/main" val="3557155970"/>
                    </a:ext>
                  </a:extLst>
                </a:gridCol>
              </a:tblGrid>
              <a:tr h="27538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DRAM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Cluster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6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 1 KB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~1KB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MB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10’s MB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1-100’s GB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4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 1ns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&lt;1 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~1 ns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1-10</a:t>
                      </a:r>
                      <a:r>
                        <a:rPr lang="en-US" sz="1600" baseline="0" dirty="0"/>
                        <a:t> ns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20-100ns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1-100 </a:t>
                      </a:r>
                      <a:r>
                        <a:rPr lang="el-GR" sz="1600" dirty="0">
                          <a:solidFill>
                            <a:schemeClr val="bg1"/>
                          </a:solidFill>
                        </a:rPr>
                        <a:t>μ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</a:t>
                      </a:r>
                      <a:r>
                        <a:rPr lang="en-US" sz="1600" dirty="0" err="1"/>
                        <a:t>ms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4446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47651" y="3178352"/>
            <a:ext cx="538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“Typical” Memory Hierarchy Access Times (circa 2015)</a:t>
            </a:r>
          </a:p>
        </p:txBody>
      </p:sp>
      <p:cxnSp>
        <p:nvCxnSpPr>
          <p:cNvPr id="31" name="Straight Arrow Connector 30"/>
          <p:cNvCxnSpPr>
            <a:stCxn id="18" idx="2"/>
          </p:cNvCxnSpPr>
          <p:nvPr/>
        </p:nvCxnSpPr>
        <p:spPr>
          <a:xfrm>
            <a:off x="10469815" y="5141398"/>
            <a:ext cx="0" cy="61483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1"/>
            <a:endCxn id="18" idx="0"/>
          </p:cNvCxnSpPr>
          <p:nvPr/>
        </p:nvCxnSpPr>
        <p:spPr>
          <a:xfrm>
            <a:off x="10469814" y="4285587"/>
            <a:ext cx="1" cy="4298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62990" y="410641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</a:p>
        </p:txBody>
      </p:sp>
      <p:cxnSp>
        <p:nvCxnSpPr>
          <p:cNvPr id="39" name="Straight Arrow Connector 38"/>
          <p:cNvCxnSpPr>
            <a:stCxn id="37" idx="3"/>
            <a:endCxn id="16" idx="1"/>
          </p:cNvCxnSpPr>
          <p:nvPr/>
        </p:nvCxnSpPr>
        <p:spPr>
          <a:xfrm flipV="1">
            <a:off x="9084423" y="4285644"/>
            <a:ext cx="351723" cy="54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7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Peak Performance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Example: Intel Haswell</a:t>
            </a:r>
          </a:p>
          <a:p>
            <a:pPr lvl="1"/>
            <a:r>
              <a:rPr lang="en-US" dirty="0"/>
              <a:t>What is the maximum FLOPs per cycle?</a:t>
            </a:r>
          </a:p>
          <a:p>
            <a:pPr lvl="2"/>
            <a:r>
              <a:rPr lang="en-US" dirty="0"/>
              <a:t>Need to look at SIMD information on processor</a:t>
            </a:r>
          </a:p>
          <a:p>
            <a:pPr lvl="2"/>
            <a:r>
              <a:rPr lang="en-US" dirty="0"/>
              <a:t>If we have AVX it supports a 256-bit vector so it can operate on 4 doubles</a:t>
            </a:r>
          </a:p>
          <a:p>
            <a:pPr lvl="1"/>
            <a:r>
              <a:rPr lang="en-US" dirty="0"/>
              <a:t>Does it support a fused multiply add (FMA instruction)?</a:t>
            </a:r>
          </a:p>
          <a:p>
            <a:pPr lvl="2"/>
            <a:r>
              <a:rPr lang="en-US" dirty="0"/>
              <a:t>Yes, so the chip can execute 4 FMA instructions (8 FLOPs) at once</a:t>
            </a:r>
          </a:p>
          <a:p>
            <a:pPr lvl="1"/>
            <a:r>
              <a:rPr lang="en-US" dirty="0"/>
              <a:t>How many vector units does it have?</a:t>
            </a:r>
          </a:p>
          <a:p>
            <a:pPr lvl="2"/>
            <a:r>
              <a:rPr lang="en-US" dirty="0"/>
              <a:t>Apparently it has 2 vector units… so now we’re at 16 FLOPs at once</a:t>
            </a:r>
          </a:p>
          <a:p>
            <a:pPr lvl="1"/>
            <a:r>
              <a:rPr lang="en-US" dirty="0"/>
              <a:t>How many cycles to execute an FMA instruction (which is two operations)?</a:t>
            </a:r>
          </a:p>
          <a:p>
            <a:pPr lvl="2"/>
            <a:r>
              <a:rPr lang="en-US" dirty="0"/>
              <a:t>Not always easy to find… common to assume 1 cycle.</a:t>
            </a:r>
          </a:p>
          <a:p>
            <a:pPr lvl="3"/>
            <a:r>
              <a:rPr lang="en-US" dirty="0"/>
              <a:t>However there may be other limiting factors such as latency (5 cycles in this case)</a:t>
            </a:r>
          </a:p>
          <a:p>
            <a:pPr lvl="1"/>
            <a:r>
              <a:rPr lang="en-US" dirty="0"/>
              <a:t>What is the clock speed (cycles per second)? 2.50 GHz</a:t>
            </a:r>
          </a:p>
          <a:p>
            <a:pPr lvl="2"/>
            <a:r>
              <a:rPr lang="en-US" dirty="0"/>
              <a:t>Well with AVX it appears to be 2.1 GHz</a:t>
            </a:r>
          </a:p>
          <a:p>
            <a:pPr lvl="1"/>
            <a:r>
              <a:rPr lang="en-US" dirty="0"/>
              <a:t>How many cores does it have? 12</a:t>
            </a:r>
          </a:p>
          <a:p>
            <a:r>
              <a:rPr lang="en-US" dirty="0"/>
              <a:t>16 FLOPs/cycle × 2.5e9 cycles/second × 12 cores = </a:t>
            </a:r>
            <a:r>
              <a:rPr lang="en-US" b="1" u="sng" dirty="0"/>
              <a:t>480 GFLOPS</a:t>
            </a:r>
          </a:p>
          <a:p>
            <a:pPr lvl="1"/>
            <a:r>
              <a:rPr lang="en-US" dirty="0"/>
              <a:t>16 FLOPs ÷ 5 cycle × 2.1e9 cycles/second × 12 cores = </a:t>
            </a:r>
            <a:r>
              <a:rPr lang="en-US" b="1" u="sng" dirty="0"/>
              <a:t>80 GFLOPS</a:t>
            </a:r>
          </a:p>
          <a:p>
            <a:pPr lvl="1"/>
            <a:endParaRPr lang="en-US" b="1" u="sng" dirty="0"/>
          </a:p>
          <a:p>
            <a:r>
              <a:rPr lang="en-US" dirty="0"/>
              <a:t>Another derived metric is fraction of theoretical peak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058" y="2219122"/>
            <a:ext cx="39682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Lessons from this: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should be an easy calculation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Finding the right information can get</a:t>
            </a:r>
            <a:br>
              <a:rPr lang="en-US" dirty="0"/>
            </a:br>
            <a:r>
              <a:rPr lang="en-US" dirty="0"/>
              <a:t>quite complicated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Best to provide references</a:t>
            </a:r>
            <a:br>
              <a:rPr lang="en-US" dirty="0"/>
            </a:br>
            <a:r>
              <a:rPr lang="en-US" dirty="0"/>
              <a:t>e.g. document or presentation</a:t>
            </a:r>
            <a:br>
              <a:rPr lang="en-US" dirty="0"/>
            </a:br>
            <a:r>
              <a:rPr lang="en-US" dirty="0"/>
              <a:t>from the manufacturer</a:t>
            </a:r>
          </a:p>
        </p:txBody>
      </p:sp>
    </p:spTree>
    <p:extLst>
      <p:ext uri="{BB962C8B-B14F-4D97-AF65-F5344CB8AC3E}">
        <p14:creationId xmlns:p14="http://schemas.microsoft.com/office/powerpoint/2010/main" val="24372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Performance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algorithms are created equally</a:t>
            </a:r>
          </a:p>
          <a:p>
            <a:pPr lvl="1"/>
            <a:r>
              <a:rPr lang="en-US" dirty="0"/>
              <a:t>e.g. Big-O notation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vs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Not all implementations (algorithms really) are created equally</a:t>
            </a:r>
          </a:p>
          <a:p>
            <a:pPr lvl="1"/>
            <a:r>
              <a:rPr lang="en-US" dirty="0"/>
              <a:t>Can have “same” implementations with vastly different performance</a:t>
            </a:r>
          </a:p>
          <a:p>
            <a:pPr lvl="1"/>
            <a:endParaRPr lang="en-US" dirty="0"/>
          </a:p>
          <a:p>
            <a:r>
              <a:rPr lang="en-US" dirty="0"/>
              <a:t>Very few algorithms allow you to achieve sustained performance at a significant fraction of the theoretical peak</a:t>
            </a:r>
          </a:p>
          <a:p>
            <a:r>
              <a:rPr lang="en-US" dirty="0"/>
              <a:t>Let’s go through an example</a:t>
            </a:r>
          </a:p>
        </p:txBody>
      </p:sp>
    </p:spTree>
    <p:extLst>
      <p:ext uri="{BB962C8B-B14F-4D97-AF65-F5344CB8AC3E}">
        <p14:creationId xmlns:p14="http://schemas.microsoft.com/office/powerpoint/2010/main" val="414183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3911</TotalTime>
  <Words>3299</Words>
  <Application>Microsoft Office PowerPoint</Application>
  <PresentationFormat>Widescreen</PresentationFormat>
  <Paragraphs>502</Paragraphs>
  <Slides>34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</vt:lpstr>
      <vt:lpstr>Courier New</vt:lpstr>
      <vt:lpstr>Garamond</vt:lpstr>
      <vt:lpstr>Helvetica</vt:lpstr>
      <vt:lpstr>Times New Roman</vt:lpstr>
      <vt:lpstr>Office Theme</vt:lpstr>
      <vt:lpstr>Equation</vt:lpstr>
      <vt:lpstr>Microsoft Excel 97-2003 Worksheet</vt:lpstr>
      <vt:lpstr>Lecture 11 Serial Performance and Optimization</vt:lpstr>
      <vt:lpstr>Outline</vt:lpstr>
      <vt:lpstr>Learning Objectives</vt:lpstr>
      <vt:lpstr>Motivation and Defining Performance</vt:lpstr>
      <vt:lpstr>Motivation for Performance</vt:lpstr>
      <vt:lpstr>What is performance?</vt:lpstr>
      <vt:lpstr>Things to keep in mind about architecture</vt:lpstr>
      <vt:lpstr>Peak Performance</vt:lpstr>
      <vt:lpstr>Algorithm Performance</vt:lpstr>
      <vt:lpstr>Simple Performance Model</vt:lpstr>
      <vt:lpstr>Matrix-Vector Multiply</vt:lpstr>
      <vt:lpstr>Analysis of Matrix-Vector Multiply</vt:lpstr>
      <vt:lpstr>Plug-n-Chug</vt:lpstr>
      <vt:lpstr>Simplifying Assumptions</vt:lpstr>
      <vt:lpstr>Other Performance Models</vt:lpstr>
      <vt:lpstr>Roofline Models</vt:lpstr>
      <vt:lpstr>Optimization</vt:lpstr>
      <vt:lpstr>Things people say about Optimization</vt:lpstr>
      <vt:lpstr>How Optimization Should Look (Profiling)</vt:lpstr>
      <vt:lpstr>Common Optimization Techniques</vt:lpstr>
      <vt:lpstr>Compiler flags</vt:lpstr>
      <vt:lpstr>Operator Choice</vt:lpstr>
      <vt:lpstr>Expose Independent Operations</vt:lpstr>
      <vt:lpstr>Exploit Multiple Registers</vt:lpstr>
      <vt:lpstr>Loop Unrolling</vt:lpstr>
      <vt:lpstr>Loop Unrolling (2)</vt:lpstr>
      <vt:lpstr>Remove conditionals from loops</vt:lpstr>
      <vt:lpstr>Removing False Dependencies</vt:lpstr>
      <vt:lpstr>Function tabulation</vt:lpstr>
      <vt:lpstr>More advanced techniques</vt:lpstr>
      <vt:lpstr>Memory Blocking (Tiling)</vt:lpstr>
      <vt:lpstr>Analysis of Blocked Matrix Multiply</vt:lpstr>
      <vt:lpstr>Cache Oblivious Algorithms</vt:lpstr>
      <vt:lpstr>Summary of Serial 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230</cp:revision>
  <dcterms:created xsi:type="dcterms:W3CDTF">2017-07-31T16:39:40Z</dcterms:created>
  <dcterms:modified xsi:type="dcterms:W3CDTF">2019-10-09T19:54:57Z</dcterms:modified>
</cp:coreProperties>
</file>