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99" r:id="rId5"/>
    <p:sldId id="261" r:id="rId6"/>
    <p:sldId id="262" r:id="rId7"/>
    <p:sldId id="295" r:id="rId8"/>
    <p:sldId id="263" r:id="rId9"/>
    <p:sldId id="264" r:id="rId10"/>
    <p:sldId id="265" r:id="rId11"/>
    <p:sldId id="266" r:id="rId12"/>
    <p:sldId id="267" r:id="rId13"/>
    <p:sldId id="292" r:id="rId14"/>
    <p:sldId id="294" r:id="rId15"/>
    <p:sldId id="268" r:id="rId16"/>
    <p:sldId id="269" r:id="rId17"/>
    <p:sldId id="270" r:id="rId18"/>
    <p:sldId id="271" r:id="rId19"/>
    <p:sldId id="272" r:id="rId20"/>
    <p:sldId id="273" r:id="rId21"/>
    <p:sldId id="293" r:id="rId22"/>
    <p:sldId id="274" r:id="rId23"/>
    <p:sldId id="275" r:id="rId24"/>
    <p:sldId id="276" r:id="rId25"/>
    <p:sldId id="277" r:id="rId26"/>
    <p:sldId id="278" r:id="rId27"/>
    <p:sldId id="298" r:id="rId28"/>
    <p:sldId id="296" r:id="rId29"/>
    <p:sldId id="279" r:id="rId30"/>
    <p:sldId id="280" r:id="rId31"/>
    <p:sldId id="297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</p14:sldIdLst>
        </p14:section>
        <p14:section name="Motivation &amp; Big Picture" id="{46156D47-1E68-41E0-BFBD-A6AAAE8BA18A}">
          <p14:sldIdLst>
            <p14:sldId id="259"/>
            <p14:sldId id="299"/>
          </p14:sldIdLst>
        </p14:section>
        <p14:section name="Parallel Architecture" id="{B1B35F5B-E2F9-4CC4-9E3D-4A477AA1FAFC}">
          <p14:sldIdLst>
            <p14:sldId id="261"/>
            <p14:sldId id="262"/>
          </p14:sldIdLst>
        </p14:section>
        <p14:section name="Types of Parallel Algorithms" id="{6C1262DE-B034-450F-9377-23824CB6D995}">
          <p14:sldIdLst>
            <p14:sldId id="295"/>
            <p14:sldId id="263"/>
            <p14:sldId id="264"/>
            <p14:sldId id="265"/>
            <p14:sldId id="266"/>
            <p14:sldId id="267"/>
            <p14:sldId id="292"/>
          </p14:sldIdLst>
        </p14:section>
        <p14:section name="Parallel Algorithm Ingredients" id="{E83246D9-B8D1-487E-9D46-3230B62A4B59}">
          <p14:sldIdLst>
            <p14:sldId id="294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Programming Pitfalls" id="{E7F3092F-D4B5-4262-8A98-3BF86ED8D964}">
          <p14:sldIdLst>
            <p14:sldId id="293"/>
            <p14:sldId id="274"/>
            <p14:sldId id="275"/>
            <p14:sldId id="276"/>
            <p14:sldId id="277"/>
            <p14:sldId id="278"/>
            <p14:sldId id="298"/>
          </p14:sldIdLst>
        </p14:section>
        <p14:section name="Parallel Performance" id="{2D9CE974-6B47-44B3-A6F7-1B130C81FABC}">
          <p14:sldIdLst>
            <p14:sldId id="296"/>
            <p14:sldId id="279"/>
            <p14:sldId id="280"/>
            <p14:sldId id="297"/>
          </p14:sldIdLst>
        </p14:section>
        <p14:section name="Example Parallel Performance Analysis" id="{4EB9B1F8-5A6F-4AFF-8991-2A999FCF5120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10E7"/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 autoAdjust="0"/>
    <p:restoredTop sz="74924" autoAdjust="0"/>
  </p:normalViewPr>
  <p:slideViewPr>
    <p:cSldViewPr snapToGrid="0" snapToObjects="1">
      <p:cViewPr varScale="1">
        <p:scale>
          <a:sx n="62" d="100"/>
          <a:sy n="62" d="100"/>
        </p:scale>
        <p:origin x="82" y="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35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3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1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Callback</a:t>
            </a:r>
            <a:r>
              <a:rPr lang="en-US" baseline="0" dirty="0"/>
              <a:t> to fine grained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0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puting.llnl.gov/tutorials/parallel_comp/" TargetMode="External"/><Relationship Id="rId4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puting.llnl.gov/tutorials/parallel_comp/" TargetMode="Externa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puting.llnl.gov/tutorials/parallel_com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3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32.wmf"/><Relationship Id="rId4" Type="http://schemas.openxmlformats.org/officeDocument/2006/relationships/image" Target="../media/image25.emf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50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52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37" Type="http://schemas.openxmlformats.org/officeDocument/2006/relationships/oleObject" Target="../embeddings/oleObject3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47.wmf"/><Relationship Id="rId36" Type="http://schemas.openxmlformats.org/officeDocument/2006/relationships/image" Target="../media/image51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34.bin"/><Relationship Id="rId8" Type="http://schemas.openxmlformats.org/officeDocument/2006/relationships/image" Target="../media/image37.wmf"/><Relationship Id="rId3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8081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Parallel Algorithms &amp; Performance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10/21/2019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Memory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5719011" cy="3988927"/>
          </a:xfrm>
        </p:spPr>
        <p:txBody>
          <a:bodyPr>
            <a:normAutofit fontScale="92500"/>
          </a:bodyPr>
          <a:lstStyle/>
          <a:p>
            <a:r>
              <a:rPr lang="en-US" dirty="0"/>
              <a:t>All processes “see” the same memory.</a:t>
            </a:r>
          </a:p>
          <a:p>
            <a:pPr lvl="1"/>
            <a:r>
              <a:rPr lang="en-US" dirty="0"/>
              <a:t>Changes by one process to main memory</a:t>
            </a:r>
            <a:br>
              <a:rPr lang="en-US" dirty="0"/>
            </a:br>
            <a:r>
              <a:rPr lang="en-US" dirty="0"/>
              <a:t>are visible to all processes</a:t>
            </a:r>
          </a:p>
          <a:p>
            <a:r>
              <a:rPr lang="en-US" dirty="0"/>
              <a:t>Usually low overhead to implement</a:t>
            </a:r>
            <a:br>
              <a:rPr lang="en-US" dirty="0"/>
            </a:br>
            <a:r>
              <a:rPr lang="en-US" dirty="0"/>
              <a:t>with current programming models</a:t>
            </a:r>
          </a:p>
          <a:p>
            <a:pPr lvl="1"/>
            <a:r>
              <a:rPr lang="en-US" dirty="0"/>
              <a:t>Not always easy to get good performance</a:t>
            </a:r>
          </a:p>
          <a:p>
            <a:r>
              <a:rPr lang="en-US" dirty="0"/>
              <a:t>Common programming models</a:t>
            </a:r>
          </a:p>
          <a:p>
            <a:pPr lvl="1"/>
            <a:r>
              <a:rPr lang="en-US" dirty="0" err="1"/>
              <a:t>pthreads</a:t>
            </a:r>
            <a:r>
              <a:rPr lang="en-US" dirty="0"/>
              <a:t> (POSIX)</a:t>
            </a:r>
          </a:p>
          <a:p>
            <a:pPr lvl="1"/>
            <a:r>
              <a:rPr lang="en-US" dirty="0"/>
              <a:t>OpenMP</a:t>
            </a:r>
          </a:p>
          <a:p>
            <a:pPr lvl="1"/>
            <a:r>
              <a:rPr lang="en-US" dirty="0" err="1"/>
              <a:t>Kokkos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7211" y="2827421"/>
            <a:ext cx="5159287" cy="209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538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Algorithms in Shared Memory Parallelism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Fork/Join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Simple loop parallelization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Pool of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6994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Tasks and work assignment are usually dynamic.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8766" y="5411729"/>
            <a:ext cx="1334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94601" y="4791619"/>
            <a:ext cx="357351" cy="6201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73580" y="5233053"/>
            <a:ext cx="378372" cy="17867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94601" y="5419613"/>
            <a:ext cx="357351" cy="6201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84090" y="5398591"/>
            <a:ext cx="378372" cy="17867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51952" y="4791619"/>
            <a:ext cx="119818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2462" y="5233053"/>
            <a:ext cx="119818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2462" y="5577267"/>
            <a:ext cx="119818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57207" y="6023958"/>
            <a:ext cx="119818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39621" y="4791619"/>
            <a:ext cx="388883" cy="620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650131" y="5233053"/>
            <a:ext cx="378372" cy="1786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650131" y="5419613"/>
            <a:ext cx="378373" cy="604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60641" y="5398591"/>
            <a:ext cx="378372" cy="1786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28503" y="5398591"/>
            <a:ext cx="12086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11255" y="3390529"/>
            <a:ext cx="4336105" cy="1342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!Serial Section</a:t>
            </a:r>
          </a:p>
          <a:p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PARALLEL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=1,n !implied fork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!some operations for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 PARALLEL !implied join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8065477" y="4333702"/>
            <a:ext cx="1793631" cy="9026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31" name="Left Brace 30"/>
          <p:cNvSpPr/>
          <p:nvPr/>
        </p:nvSpPr>
        <p:spPr>
          <a:xfrm rot="16200000">
            <a:off x="2155864" y="5951546"/>
            <a:ext cx="213804" cy="4414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56584" y="6306186"/>
            <a:ext cx="60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33" name="Left Brace 32"/>
          <p:cNvSpPr/>
          <p:nvPr/>
        </p:nvSpPr>
        <p:spPr>
          <a:xfrm rot="16200000">
            <a:off x="3774456" y="5984543"/>
            <a:ext cx="213804" cy="4414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10643" y="63030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344E4C-C021-4419-AA79-08DCBA190C2D}"/>
              </a:ext>
            </a:extLst>
          </p:cNvPr>
          <p:cNvGrpSpPr/>
          <p:nvPr/>
        </p:nvGrpSpPr>
        <p:grpSpPr>
          <a:xfrm>
            <a:off x="9730154" y="3458074"/>
            <a:ext cx="1395975" cy="875628"/>
            <a:chOff x="9730154" y="3458074"/>
            <a:chExt cx="1395975" cy="875628"/>
          </a:xfrm>
        </p:grpSpPr>
        <p:sp>
          <p:nvSpPr>
            <p:cNvPr id="27" name="Oval 26"/>
            <p:cNvSpPr/>
            <p:nvPr/>
          </p:nvSpPr>
          <p:spPr>
            <a:xfrm>
              <a:off x="9930375" y="3458074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cxnSp>
          <p:nvCxnSpPr>
            <p:cNvPr id="36" name="Straight Arrow Connector 35"/>
            <p:cNvCxnSpPr>
              <a:endCxn id="27" idx="3"/>
            </p:cNvCxnSpPr>
            <p:nvPr/>
          </p:nvCxnSpPr>
          <p:spPr>
            <a:xfrm flipV="1">
              <a:off x="9730154" y="3844463"/>
              <a:ext cx="375335" cy="48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AEB4B9-AF2A-43E7-821A-83436C5D1828}"/>
              </a:ext>
            </a:extLst>
          </p:cNvPr>
          <p:cNvGrpSpPr/>
          <p:nvPr/>
        </p:nvGrpSpPr>
        <p:grpSpPr>
          <a:xfrm>
            <a:off x="8317523" y="3415757"/>
            <a:ext cx="1195754" cy="917945"/>
            <a:chOff x="8317523" y="3415757"/>
            <a:chExt cx="1195754" cy="917945"/>
          </a:xfrm>
        </p:grpSpPr>
        <p:sp>
          <p:nvSpPr>
            <p:cNvPr id="26" name="Oval 25"/>
            <p:cNvSpPr/>
            <p:nvPr/>
          </p:nvSpPr>
          <p:spPr>
            <a:xfrm>
              <a:off x="8317523" y="3415757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cxnSp>
          <p:nvCxnSpPr>
            <p:cNvPr id="38" name="Straight Arrow Connector 37"/>
            <p:cNvCxnSpPr>
              <a:stCxn id="24" idx="0"/>
              <a:endCxn id="26" idx="4"/>
            </p:cNvCxnSpPr>
            <p:nvPr/>
          </p:nvCxnSpPr>
          <p:spPr>
            <a:xfrm flipH="1" flipV="1">
              <a:off x="8915400" y="3868440"/>
              <a:ext cx="46893" cy="465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68E3A7-E8A4-4B25-BAF6-51649A468335}"/>
              </a:ext>
            </a:extLst>
          </p:cNvPr>
          <p:cNvGrpSpPr/>
          <p:nvPr/>
        </p:nvGrpSpPr>
        <p:grpSpPr>
          <a:xfrm>
            <a:off x="6855835" y="3730556"/>
            <a:ext cx="1580669" cy="598910"/>
            <a:chOff x="6855835" y="3730556"/>
            <a:chExt cx="1580669" cy="598910"/>
          </a:xfrm>
        </p:grpSpPr>
        <p:sp>
          <p:nvSpPr>
            <p:cNvPr id="25" name="Oval 24"/>
            <p:cNvSpPr/>
            <p:nvPr/>
          </p:nvSpPr>
          <p:spPr>
            <a:xfrm>
              <a:off x="6855835" y="3730556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cxnSp>
          <p:nvCxnSpPr>
            <p:cNvPr id="41" name="Straight Arrow Connector 40"/>
            <p:cNvCxnSpPr>
              <a:endCxn id="25" idx="5"/>
            </p:cNvCxnSpPr>
            <p:nvPr/>
          </p:nvCxnSpPr>
          <p:spPr>
            <a:xfrm flipH="1" flipV="1">
              <a:off x="7876475" y="4116945"/>
              <a:ext cx="560029" cy="2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58433-B59B-4456-9BF8-4E59EBCEDF25}"/>
              </a:ext>
            </a:extLst>
          </p:cNvPr>
          <p:cNvGrpSpPr/>
          <p:nvPr/>
        </p:nvGrpSpPr>
        <p:grpSpPr>
          <a:xfrm>
            <a:off x="6452625" y="4343201"/>
            <a:ext cx="1612852" cy="452683"/>
            <a:chOff x="6452625" y="4343201"/>
            <a:chExt cx="1612852" cy="452683"/>
          </a:xfrm>
        </p:grpSpPr>
        <p:sp>
          <p:nvSpPr>
            <p:cNvPr id="29" name="Oval 28"/>
            <p:cNvSpPr/>
            <p:nvPr/>
          </p:nvSpPr>
          <p:spPr>
            <a:xfrm>
              <a:off x="6452625" y="4343201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cxnSp>
          <p:nvCxnSpPr>
            <p:cNvPr id="43" name="Straight Arrow Connector 42"/>
            <p:cNvCxnSpPr>
              <a:stCxn id="24" idx="1"/>
              <a:endCxn id="29" idx="6"/>
            </p:cNvCxnSpPr>
            <p:nvPr/>
          </p:nvCxnSpPr>
          <p:spPr>
            <a:xfrm flipH="1" flipV="1">
              <a:off x="7648379" y="4569543"/>
              <a:ext cx="417098" cy="2154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3D5C130-77A4-4759-BBD9-C53B24FB4DE3}"/>
              </a:ext>
            </a:extLst>
          </p:cNvPr>
          <p:cNvGrpSpPr/>
          <p:nvPr/>
        </p:nvGrpSpPr>
        <p:grpSpPr>
          <a:xfrm>
            <a:off x="6500257" y="5157168"/>
            <a:ext cx="1532438" cy="657214"/>
            <a:chOff x="6500257" y="5157168"/>
            <a:chExt cx="1532438" cy="657214"/>
          </a:xfrm>
        </p:grpSpPr>
        <p:sp>
          <p:nvSpPr>
            <p:cNvPr id="28" name="Oval 27"/>
            <p:cNvSpPr/>
            <p:nvPr/>
          </p:nvSpPr>
          <p:spPr>
            <a:xfrm>
              <a:off x="6500257" y="5361699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7520897" y="5157168"/>
              <a:ext cx="511798" cy="2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6A541-F375-4645-A37A-844395FCA359}"/>
              </a:ext>
            </a:extLst>
          </p:cNvPr>
          <p:cNvGrpSpPr/>
          <p:nvPr/>
        </p:nvGrpSpPr>
        <p:grpSpPr>
          <a:xfrm>
            <a:off x="8317523" y="5236379"/>
            <a:ext cx="1195754" cy="1057037"/>
            <a:chOff x="8317523" y="5236379"/>
            <a:chExt cx="1195754" cy="1057037"/>
          </a:xfrm>
        </p:grpSpPr>
        <p:sp>
          <p:nvSpPr>
            <p:cNvPr id="30" name="Oval 29"/>
            <p:cNvSpPr/>
            <p:nvPr/>
          </p:nvSpPr>
          <p:spPr>
            <a:xfrm>
              <a:off x="8317523" y="5840733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cxnSp>
          <p:nvCxnSpPr>
            <p:cNvPr id="47" name="Straight Arrow Connector 46"/>
            <p:cNvCxnSpPr>
              <a:stCxn id="24" idx="2"/>
              <a:endCxn id="30" idx="0"/>
            </p:cNvCxnSpPr>
            <p:nvPr/>
          </p:nvCxnSpPr>
          <p:spPr>
            <a:xfrm flipH="1">
              <a:off x="8915400" y="5236379"/>
              <a:ext cx="46893" cy="60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9859108" y="4755734"/>
            <a:ext cx="1043354" cy="15286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6297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  <p:bldP spid="24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Hybrid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7"/>
            <a:ext cx="10515600" cy="210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guessed it, combines distributed and shared memory.</a:t>
            </a:r>
          </a:p>
          <a:p>
            <a:r>
              <a:rPr lang="en-US" dirty="0"/>
              <a:t>This is representative of most modern compute clusters.</a:t>
            </a:r>
          </a:p>
          <a:p>
            <a:pPr lvl="1"/>
            <a:r>
              <a:rPr lang="en-US" dirty="0"/>
              <a:t>But remember these machines are configured to be able to run flexibly as either purely distributed, hybrid, or (if the programming model exists) purely shared memory.</a:t>
            </a:r>
          </a:p>
          <a:p>
            <a:r>
              <a:rPr lang="en-US" dirty="0"/>
              <a:t>Cluster of multi-core machines.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254" y="4482397"/>
            <a:ext cx="48577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eft Brace 4"/>
          <p:cNvSpPr/>
          <p:nvPr/>
        </p:nvSpPr>
        <p:spPr>
          <a:xfrm rot="16200000">
            <a:off x="3174915" y="3256805"/>
            <a:ext cx="386862" cy="49178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1371" y="5884230"/>
            <a:ext cx="207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memory</a:t>
            </a:r>
          </a:p>
        </p:txBody>
      </p:sp>
      <p:sp>
        <p:nvSpPr>
          <p:cNvPr id="7" name="Oval 6"/>
          <p:cNvSpPr/>
          <p:nvPr/>
        </p:nvSpPr>
        <p:spPr>
          <a:xfrm>
            <a:off x="4557493" y="4282320"/>
            <a:ext cx="1395046" cy="78544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191" y="3662152"/>
            <a:ext cx="4813281" cy="195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Brace 8"/>
          <p:cNvSpPr/>
          <p:nvPr/>
        </p:nvSpPr>
        <p:spPr>
          <a:xfrm rot="16200000">
            <a:off x="8765093" y="3225390"/>
            <a:ext cx="386862" cy="49178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6"/>
            <a:endCxn id="8" idx="1"/>
          </p:cNvCxnSpPr>
          <p:nvPr/>
        </p:nvCxnSpPr>
        <p:spPr>
          <a:xfrm flipV="1">
            <a:off x="5952539" y="4639435"/>
            <a:ext cx="651652" cy="356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9365" y="5931848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41547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few closing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memory algorithms and shared memory algorithms are not necessarily mutually exclusive</a:t>
            </a:r>
          </a:p>
          <a:p>
            <a:pPr lvl="1"/>
            <a:r>
              <a:rPr lang="en-US" dirty="0"/>
              <a:t>e.g. your code may make use of some combination of these</a:t>
            </a:r>
          </a:p>
          <a:p>
            <a:r>
              <a:rPr lang="en-US" dirty="0"/>
              <a:t>There are other types of algorithms, but these are the</a:t>
            </a:r>
            <a:br>
              <a:rPr lang="en-US" dirty="0"/>
            </a:br>
            <a:r>
              <a:rPr lang="en-US" dirty="0"/>
              <a:t>“most common” </a:t>
            </a:r>
          </a:p>
          <a:p>
            <a:r>
              <a:rPr lang="en-US" dirty="0"/>
              <a:t>Generally, parallel algorithms typically require some definition of how the memory is treated between the parallel processes</a:t>
            </a:r>
          </a:p>
          <a:p>
            <a:pPr lvl="1"/>
            <a:r>
              <a:rPr lang="en-US" dirty="0"/>
              <a:t>This can be abstracted away from the hardware.</a:t>
            </a:r>
          </a:p>
        </p:txBody>
      </p:sp>
    </p:spTree>
    <p:extLst>
      <p:ext uri="{BB962C8B-B14F-4D97-AF65-F5344CB8AC3E}">
        <p14:creationId xmlns:p14="http://schemas.microsoft.com/office/powerpoint/2010/main" val="17717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 “Ingredients”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Algorithm 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i="1" u="sng" dirty="0"/>
              <a:t>programming model</a:t>
            </a:r>
            <a:r>
              <a:rPr lang="en-US" dirty="0"/>
              <a:t>? (distributed, shared, both)</a:t>
            </a:r>
          </a:p>
          <a:p>
            <a:pPr lvl="1"/>
            <a:r>
              <a:rPr lang="en-US" dirty="0"/>
              <a:t>If distributed, what is the communication model?</a:t>
            </a:r>
          </a:p>
          <a:p>
            <a:r>
              <a:rPr lang="en-US" dirty="0"/>
              <a:t>What should the </a:t>
            </a:r>
            <a:r>
              <a:rPr lang="en-US" i="1" u="sng" dirty="0"/>
              <a:t>granularity</a:t>
            </a:r>
            <a:r>
              <a:rPr lang="en-US" dirty="0"/>
              <a:t> of the parallelism be?</a:t>
            </a:r>
          </a:p>
          <a:p>
            <a:r>
              <a:rPr lang="en-US" dirty="0"/>
              <a:t>How are you going to </a:t>
            </a:r>
            <a:r>
              <a:rPr lang="en-US" i="1" u="sng" dirty="0"/>
              <a:t>decompose</a:t>
            </a:r>
            <a:r>
              <a:rPr lang="en-US" dirty="0"/>
              <a:t> the problem in parallel?</a:t>
            </a:r>
          </a:p>
          <a:p>
            <a:r>
              <a:rPr lang="en-US" dirty="0"/>
              <a:t>How are you going </a:t>
            </a:r>
            <a:r>
              <a:rPr lang="en-US" i="1" u="sng" dirty="0"/>
              <a:t>partition</a:t>
            </a:r>
            <a:r>
              <a:rPr lang="en-US" dirty="0"/>
              <a:t> the problem to obtain a balanced decomposition?</a:t>
            </a:r>
          </a:p>
          <a:p>
            <a:r>
              <a:rPr lang="en-US" dirty="0"/>
              <a:t>Can all this be done once for a single simulation?</a:t>
            </a:r>
          </a:p>
          <a:p>
            <a:r>
              <a:rPr lang="en-US" dirty="0"/>
              <a:t>What synchronizations are required?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Coarse Grained vs. Fine Grained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Coarse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252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Divide work into large tasks</a:t>
            </a:r>
          </a:p>
          <a:p>
            <a:pPr lvl="1"/>
            <a:r>
              <a:rPr lang="en-US" dirty="0"/>
              <a:t>Example: executing several functions</a:t>
            </a:r>
          </a:p>
          <a:p>
            <a:r>
              <a:rPr lang="en-US" dirty="0"/>
              <a:t>Coarse grained parallelism usually has better strong scaling than fine-grained parallelism.</a:t>
            </a:r>
          </a:p>
          <a:p>
            <a:pPr lvl="1"/>
            <a:r>
              <a:rPr lang="en-US" dirty="0"/>
              <a:t>Although smaller limits to the maximum parallelism</a:t>
            </a:r>
          </a:p>
          <a:p>
            <a:r>
              <a:rPr lang="en-US" dirty="0"/>
              <a:t>More susceptible to load imbalance.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Fine Grained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252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Divide work into many small tasks</a:t>
            </a:r>
          </a:p>
          <a:p>
            <a:pPr lvl="1"/>
            <a:r>
              <a:rPr lang="en-US" dirty="0"/>
              <a:t>Example: iterations of a loop</a:t>
            </a:r>
          </a:p>
          <a:p>
            <a:r>
              <a:rPr lang="en-US" dirty="0"/>
              <a:t>Usually has good load balance</a:t>
            </a:r>
          </a:p>
          <a:p>
            <a:r>
              <a:rPr lang="en-US" dirty="0"/>
              <a:t>Difficult to hide overhead from parallelism</a:t>
            </a:r>
          </a:p>
          <a:p>
            <a:r>
              <a:rPr lang="en-US" dirty="0"/>
              <a:t>Works well for things like SIMD &amp; vector computing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579" y="5906551"/>
            <a:ext cx="105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&amp; Hardware will ultimately determine which is better. However, coarse-grained will usually be better</a:t>
            </a:r>
          </a:p>
        </p:txBody>
      </p:sp>
    </p:spTree>
    <p:extLst>
      <p:ext uri="{BB962C8B-B14F-4D97-AF65-F5344CB8AC3E}">
        <p14:creationId xmlns:p14="http://schemas.microsoft.com/office/powerpoint/2010/main" val="15145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6260490" cy="398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being divided into parallel work?</a:t>
            </a:r>
          </a:p>
          <a:p>
            <a:r>
              <a:rPr lang="en-US" dirty="0"/>
              <a:t>Most typical is domain decomposition</a:t>
            </a:r>
          </a:p>
          <a:p>
            <a:pPr lvl="1"/>
            <a:r>
              <a:rPr lang="en-US" dirty="0"/>
              <a:t>Divide up part of your equation “phase space”</a:t>
            </a:r>
          </a:p>
          <a:p>
            <a:pPr lvl="2"/>
            <a:r>
              <a:rPr lang="en-US" dirty="0"/>
              <a:t>Phase space = dependent variables of unknown</a:t>
            </a:r>
            <a:br>
              <a:rPr lang="en-US" dirty="0"/>
            </a:br>
            <a:r>
              <a:rPr lang="en-US" dirty="0"/>
              <a:t>(e.g. Cartesian space)</a:t>
            </a:r>
          </a:p>
          <a:p>
            <a:pPr lvl="1"/>
            <a:r>
              <a:rPr lang="en-US" dirty="0"/>
              <a:t>Slightly different is data decomposition</a:t>
            </a:r>
          </a:p>
          <a:p>
            <a:pPr lvl="2"/>
            <a:r>
              <a:rPr lang="en-US" dirty="0"/>
              <a:t>e.g. decompose a matrix in parallel</a:t>
            </a:r>
          </a:p>
          <a:p>
            <a:pPr lvl="3"/>
            <a:r>
              <a:rPr lang="en-US" dirty="0"/>
              <a:t>Matrix is usually a discretization of the phase space(s)</a:t>
            </a:r>
          </a:p>
          <a:p>
            <a:r>
              <a:rPr lang="en-US" dirty="0"/>
              <a:t>Also have functional decomposition</a:t>
            </a:r>
          </a:p>
          <a:p>
            <a:pPr lvl="1"/>
            <a:r>
              <a:rPr lang="en-US" dirty="0"/>
              <a:t>Decompose by computation or operation</a:t>
            </a:r>
          </a:p>
          <a:p>
            <a:pPr lvl="2"/>
            <a:r>
              <a:rPr lang="en-US" dirty="0"/>
              <a:t>e.g. fluid on one process, solid on another for</a:t>
            </a:r>
            <a:br>
              <a:rPr lang="en-US" dirty="0"/>
            </a:br>
            <a:r>
              <a:rPr lang="en-US" dirty="0"/>
              <a:t>convective/conductive heat transfer</a:t>
            </a:r>
          </a:p>
        </p:txBody>
      </p:sp>
      <p:pic>
        <p:nvPicPr>
          <p:cNvPr id="9218" name="Picture 2" descr="https://computing.llnl.gov/tutorials/parallel_comp/images/domain_deco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81" y="1577898"/>
            <a:ext cx="3695700" cy="20574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computing.llnl.gov/tutorials/parallel_comp/images/functional_decom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90" y="3868970"/>
            <a:ext cx="4228409" cy="254280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81001"/>
            <a:ext cx="433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Figures from: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https://computing.llnl.gov/tutorials/parallel_comp/</a:t>
            </a:r>
            <a:r>
              <a:rPr lang="en-US" sz="12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023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6606806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do you decompose the problem in parallel?</a:t>
            </a:r>
          </a:p>
          <a:p>
            <a:pPr lvl="1"/>
            <a:r>
              <a:rPr lang="en-US" dirty="0"/>
              <a:t>Example: Matrix partitioning</a:t>
            </a:r>
          </a:p>
          <a:p>
            <a:r>
              <a:rPr lang="en-US" dirty="0"/>
              <a:t>In general this is a much harder problem.</a:t>
            </a:r>
          </a:p>
          <a:p>
            <a:pPr lvl="1"/>
            <a:r>
              <a:rPr lang="en-US" dirty="0"/>
              <a:t>Especially for the general case.</a:t>
            </a:r>
          </a:p>
          <a:p>
            <a:pPr lvl="2"/>
            <a:r>
              <a:rPr lang="en-US" dirty="0"/>
              <a:t>Involves a lot of graph theory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Libraries exist to do this for us: METIS &amp; </a:t>
            </a:r>
            <a:r>
              <a:rPr lang="en-US" dirty="0" err="1"/>
              <a:t>ParMETIS</a:t>
            </a:r>
            <a:endParaRPr lang="en-US" dirty="0"/>
          </a:p>
        </p:txBody>
      </p:sp>
      <p:pic>
        <p:nvPicPr>
          <p:cNvPr id="10242" name="Picture 2" descr="https://computing.llnl.gov/tutorials/parallel_comp/images/distributio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22" y="1998889"/>
            <a:ext cx="4595204" cy="35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26" y="3658868"/>
            <a:ext cx="2437423" cy="1967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911" y="3603506"/>
            <a:ext cx="2580054" cy="2078144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3224102" y="4552670"/>
            <a:ext cx="633046" cy="317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66838" y="5511354"/>
            <a:ext cx="4264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from: </a:t>
            </a:r>
            <a:r>
              <a:rPr lang="en-US" sz="1200" dirty="0">
                <a:solidFill>
                  <a:schemeClr val="bg1"/>
                </a:solidFill>
                <a:hlinkClick r:id="rId6"/>
              </a:rPr>
              <a:t>https://computing.llnl.gov/tutorials/parallel_comp/</a:t>
            </a:r>
            <a:r>
              <a:rPr lang="en-US" sz="1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726" y="5605244"/>
            <a:ext cx="6611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Figures from: R. </a:t>
            </a:r>
            <a:r>
              <a:rPr lang="en-US" sz="1100" dirty="0" err="1"/>
              <a:t>Vuduc</a:t>
            </a:r>
            <a:r>
              <a:rPr lang="en-US" sz="1100" dirty="0"/>
              <a:t>, “Graph Partitioning,” Lecture in CSE/CS 8803, Georgia Institute of Technology, April 2008</a:t>
            </a:r>
          </a:p>
        </p:txBody>
      </p:sp>
    </p:spTree>
    <p:extLst>
      <p:ext uri="{BB962C8B-B14F-4D97-AF65-F5344CB8AC3E}">
        <p14:creationId xmlns:p14="http://schemas.microsoft.com/office/powerpoint/2010/main" val="22581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vs. Static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Determine decomposition and partitioning once up-front prior to execution.</a:t>
            </a:r>
          </a:p>
          <a:p>
            <a:r>
              <a:rPr lang="en-US" dirty="0"/>
              <a:t>Execute without changing number of processors or decomposition or partitioning</a:t>
            </a:r>
          </a:p>
          <a:p>
            <a:pPr lvl="1"/>
            <a:r>
              <a:rPr lang="en-US" dirty="0"/>
              <a:t>Fork/Join is not considered dynamic if the number of threads always the same</a:t>
            </a:r>
          </a:p>
          <a:p>
            <a:r>
              <a:rPr lang="en-US" dirty="0"/>
              <a:t>More likely you will encounter this case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Dynamic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Necessary to achieve better performance if computation load changes during run time.</a:t>
            </a:r>
          </a:p>
          <a:p>
            <a:r>
              <a:rPr lang="en-US" dirty="0"/>
              <a:t>Change number of processors during run time.</a:t>
            </a:r>
          </a:p>
          <a:p>
            <a:r>
              <a:rPr lang="en-US" dirty="0"/>
              <a:t>Change partitioning during run time.</a:t>
            </a:r>
          </a:p>
        </p:txBody>
      </p:sp>
    </p:spTree>
    <p:extLst>
      <p:ext uri="{BB962C8B-B14F-4D97-AF65-F5344CB8AC3E}">
        <p14:creationId xmlns:p14="http://schemas.microsoft.com/office/powerpoint/2010/main" val="250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Motivation and Big Picture </a:t>
            </a:r>
          </a:p>
          <a:p>
            <a:r>
              <a:rPr lang="en-US" dirty="0"/>
              <a:t>Quick Review of Parallel Architectures</a:t>
            </a:r>
          </a:p>
          <a:p>
            <a:r>
              <a:rPr lang="en-US" dirty="0"/>
              <a:t>Types of parallelism and their algorithms/programming models</a:t>
            </a:r>
          </a:p>
          <a:p>
            <a:r>
              <a:rPr lang="en-US" dirty="0"/>
              <a:t>Ingredients of parallel algorithms</a:t>
            </a:r>
          </a:p>
          <a:p>
            <a:r>
              <a:rPr lang="en-US" dirty="0"/>
              <a:t>Common problems with debugging parallel code</a:t>
            </a:r>
          </a:p>
          <a:p>
            <a:r>
              <a:rPr lang="en-US" dirty="0"/>
              <a:t>Parallel Performance Metrics</a:t>
            </a:r>
          </a:p>
          <a:p>
            <a:r>
              <a:rPr lang="en-US" dirty="0"/>
              <a:t>Algorithm Performance Example:</a:t>
            </a:r>
          </a:p>
          <a:p>
            <a:pPr lvl="1"/>
            <a:r>
              <a:rPr lang="en-US" dirty="0"/>
              <a:t>Neutron transport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5816479" cy="3988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Generally, best to avoid as much as possible</a:t>
            </a:r>
          </a:p>
          <a:p>
            <a:pPr lvl="1"/>
            <a:r>
              <a:rPr lang="en-US" dirty="0"/>
              <a:t>In practice, never completely avoidable.</a:t>
            </a:r>
          </a:p>
          <a:p>
            <a:r>
              <a:rPr lang="en-US" dirty="0"/>
              <a:t>In shared memory parallelism this includes the fork and join operations.</a:t>
            </a:r>
          </a:p>
          <a:p>
            <a:r>
              <a:rPr lang="en-US" dirty="0"/>
              <a:t>Synchronization usually occurs whenever you encounter an integral.</a:t>
            </a:r>
          </a:p>
          <a:p>
            <a:pPr lvl="1"/>
            <a:r>
              <a:rPr lang="en-US" dirty="0"/>
              <a:t>More generally it occurs with “reduction” operations.</a:t>
            </a:r>
          </a:p>
          <a:p>
            <a:pPr lvl="1"/>
            <a:r>
              <a:rPr lang="en-US" dirty="0"/>
              <a:t>In a reduction operation you reduce parallel data to a single process</a:t>
            </a:r>
          </a:p>
          <a:p>
            <a:pPr lvl="2"/>
            <a:r>
              <a:rPr lang="en-US" dirty="0"/>
              <a:t>E.g. computing a sum, finding a max, computing a product, logical operators</a:t>
            </a:r>
          </a:p>
          <a:p>
            <a:r>
              <a:rPr lang="en-US" dirty="0"/>
              <a:t>In distributed memory parallelism (more specifically MPI), it is any collective operation (not just reduce)</a:t>
            </a:r>
          </a:p>
          <a:p>
            <a:r>
              <a:rPr lang="en-US" dirty="0"/>
              <a:t>Critically important to be aware of collective operations</a:t>
            </a:r>
          </a:p>
        </p:txBody>
      </p:sp>
      <p:pic>
        <p:nvPicPr>
          <p:cNvPr id="11266" name="Picture 2" descr="https://computing.llnl.gov/tutorials/parallel_comp/images/collective_com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79" y="2373192"/>
            <a:ext cx="4972495" cy="32768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8306" y="2003859"/>
            <a:ext cx="377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Illustrations of collective operations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6" y="5955324"/>
            <a:ext cx="4264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from: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https://computing.llnl.gov/tutorials/parallel_comp/</a:t>
            </a:r>
            <a:r>
              <a:rPr lang="en-US" sz="12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Pitfalls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3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Programming Sounds Easy… but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 is much harder than programming in serial</a:t>
            </a:r>
          </a:p>
          <a:p>
            <a:r>
              <a:rPr lang="en-US" dirty="0"/>
              <a:t>There is a whole new world of bugs that you can encounter</a:t>
            </a:r>
          </a:p>
          <a:p>
            <a:pPr lvl="1"/>
            <a:r>
              <a:rPr lang="en-US" dirty="0"/>
              <a:t>Deadlocks and Race conditions</a:t>
            </a:r>
          </a:p>
          <a:p>
            <a:pPr lvl="1"/>
            <a:endParaRPr lang="en-US" dirty="0"/>
          </a:p>
          <a:p>
            <a:r>
              <a:rPr lang="en-US" dirty="0"/>
              <a:t>Efficiency is more difficult to achieve</a:t>
            </a:r>
          </a:p>
          <a:p>
            <a:r>
              <a:rPr lang="en-US" dirty="0"/>
              <a:t>Generally have to be more aware of what’s going on…</a:t>
            </a:r>
          </a:p>
        </p:txBody>
      </p:sp>
    </p:spTree>
    <p:extLst>
      <p:ext uri="{BB962C8B-B14F-4D97-AF65-F5344CB8AC3E}">
        <p14:creationId xmlns:p14="http://schemas.microsoft.com/office/powerpoint/2010/main" val="15170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1281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Code will run for a while</a:t>
            </a:r>
          </a:p>
          <a:p>
            <a:pPr lvl="1"/>
            <a:r>
              <a:rPr lang="en-US" dirty="0"/>
              <a:t>Then code will “hang”.</a:t>
            </a:r>
          </a:p>
          <a:p>
            <a:pPr lvl="1"/>
            <a:r>
              <a:rPr lang="en-US" dirty="0"/>
              <a:t>Code just sits... and sits... and sits.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16892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Investigate where your calls to communication are made.</a:t>
            </a:r>
          </a:p>
          <a:p>
            <a:pPr lvl="1"/>
            <a:r>
              <a:rPr lang="en-US" dirty="0"/>
              <a:t>Usually will happen around branching constructs.</a:t>
            </a:r>
          </a:p>
          <a:p>
            <a:r>
              <a:rPr lang="en-US" dirty="0"/>
              <a:t>Think about how it would execute with 2 processors.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923" y="4004230"/>
            <a:ext cx="5452134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IF(MOD(myRank,2) == 0)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sbuffer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n, MPI_DOUBLE_PRECISION,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myRank+1, 0, MPI_COMM_WORLD,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rbuffer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n, MPI_DOUBLE_PRECISION,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myRank+1, 0, MPI_COMM_WORLD, MPI_STATUS_NULL,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sbuffer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n, MPI_DOUBLE_PRECISION,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myRank-1, 0, MPI_COMM_WORLD,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rbuffer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n, MPI_DOUBLE_PRECISION,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myRank-1, 0, MPI_COMM_WORLD, MPI_STATUS_NULL,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IF(MOD(myRank,2) == 0)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sbuf,rbuf,n,MPI_DOUBLE_PRECISION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MPI_SUM,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0, MPI_COMM_WORLD,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4930" y="4412263"/>
            <a:ext cx="5027338" cy="1954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IF(MOD(myRank,2) == 0)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sbuffer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n, MPI_DOUBLE_PRECISION,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myRank+1, 0, MPI_COMM_WORLD,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rbuffer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n, MPI_DOUBLE_PRECISION,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myRank+1, 0, MPI_COMM_WORLD, MPI_STATUS_NULL,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rbuffer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n, MPI_DOUBLE_PRECISION,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myRank-1, 0, MPI_COMM_WORLD, MPI_STATUS_NULL,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sbuffer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n, MPI_DOUBLE_PRECISION, &amp;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myRank-1, 0, MPI_COMM_WORLD,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2165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Race Conditions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12998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Indeterminate behavior.</a:t>
            </a:r>
          </a:p>
          <a:p>
            <a:pPr lvl="1"/>
            <a:r>
              <a:rPr lang="en-US" dirty="0"/>
              <a:t>Seemingly random values are produced</a:t>
            </a:r>
          </a:p>
          <a:p>
            <a:pPr lvl="1"/>
            <a:r>
              <a:rPr lang="en-US" dirty="0"/>
              <a:t>Shared memory parallelism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27179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separate storage for each thread</a:t>
            </a:r>
          </a:p>
          <a:p>
            <a:pPr lvl="1"/>
            <a:r>
              <a:rPr lang="en-US" dirty="0"/>
              <a:t>Reduce values among threads at end of parallel execution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Introduce a serialization/lock/critical section on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7266" y="4022867"/>
            <a:ext cx="252986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sum=0.0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sum=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sum+a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)*a(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PARALLEL DO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3082" y="5104491"/>
            <a:ext cx="105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4598" y="5104491"/>
            <a:ext cx="105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F6D4D9-FE2C-4E1C-A93E-46A420B84FCE}"/>
              </a:ext>
            </a:extLst>
          </p:cNvPr>
          <p:cNvGrpSpPr/>
          <p:nvPr/>
        </p:nvGrpSpPr>
        <p:grpSpPr>
          <a:xfrm>
            <a:off x="530941" y="5377959"/>
            <a:ext cx="4358693" cy="1361349"/>
            <a:chOff x="530941" y="5377959"/>
            <a:chExt cx="4358693" cy="1361349"/>
          </a:xfrm>
        </p:grpSpPr>
        <p:sp>
          <p:nvSpPr>
            <p:cNvPr id="9" name="Rectangle 8"/>
            <p:cNvSpPr/>
            <p:nvPr/>
          </p:nvSpPr>
          <p:spPr>
            <a:xfrm>
              <a:off x="530941" y="5377959"/>
              <a:ext cx="575187" cy="31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6128" y="5377959"/>
              <a:ext cx="504550" cy="31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31179" y="5441001"/>
              <a:ext cx="62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/>
                <a:t>=1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7454" y="5441001"/>
              <a:ext cx="62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/>
                <a:t>=2</a:t>
              </a:r>
            </a:p>
          </p:txBody>
        </p:sp>
        <p:cxnSp>
          <p:nvCxnSpPr>
            <p:cNvPr id="18" name="Straight Arrow Connector 17"/>
            <p:cNvCxnSpPr>
              <a:stCxn id="11" idx="3"/>
            </p:cNvCxnSpPr>
            <p:nvPr/>
          </p:nvCxnSpPr>
          <p:spPr>
            <a:xfrm>
              <a:off x="1610678" y="5536504"/>
              <a:ext cx="871552" cy="4166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</p:cNvCxnSpPr>
            <p:nvPr/>
          </p:nvCxnSpPr>
          <p:spPr>
            <a:xfrm>
              <a:off x="1610678" y="5536504"/>
              <a:ext cx="2017425" cy="4184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37266" y="6052886"/>
              <a:ext cx="1457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0.0+a(1)*a(1)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95112" y="6057292"/>
              <a:ext cx="14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0.0+a(2)*a(2)</a:t>
              </a:r>
            </a:p>
          </p:txBody>
        </p:sp>
        <p:cxnSp>
          <p:nvCxnSpPr>
            <p:cNvPr id="24" name="Straight Arrow Connector 23"/>
            <p:cNvCxnSpPr>
              <a:stCxn id="21" idx="2"/>
            </p:cNvCxnSpPr>
            <p:nvPr/>
          </p:nvCxnSpPr>
          <p:spPr>
            <a:xfrm flipH="1">
              <a:off x="1610679" y="6422218"/>
              <a:ext cx="1055510" cy="1566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30941" y="6422218"/>
              <a:ext cx="575187" cy="31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06128" y="6422218"/>
              <a:ext cx="504550" cy="31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???</a:t>
              </a:r>
            </a:p>
          </p:txBody>
        </p:sp>
        <p:cxnSp>
          <p:nvCxnSpPr>
            <p:cNvPr id="30" name="Straight Arrow Connector 29"/>
            <p:cNvCxnSpPr>
              <a:stCxn id="22" idx="2"/>
              <a:endCxn id="26" idx="3"/>
            </p:cNvCxnSpPr>
            <p:nvPr/>
          </p:nvCxnSpPr>
          <p:spPr>
            <a:xfrm flipH="1">
              <a:off x="1610678" y="6426624"/>
              <a:ext cx="2531695" cy="154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490048" y="3497235"/>
            <a:ext cx="254749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s=0.0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=1,n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s(t)=s(t)+a(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)*a(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PARALLEL DO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sum=SUM(s(1:nthreads))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32711" y="5232731"/>
            <a:ext cx="458811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sum=0.0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=1,n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!Critical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sum=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sum+a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)*a(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!One thread at a 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PARALLEL DO</a:t>
            </a:r>
          </a:p>
        </p:txBody>
      </p:sp>
    </p:spTree>
    <p:extLst>
      <p:ext uri="{BB962C8B-B14F-4D97-AF65-F5344CB8AC3E}">
        <p14:creationId xmlns:p14="http://schemas.microsoft.com/office/powerpoint/2010/main" val="40596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Balance &amp; Idle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13578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Poor strong scaling</a:t>
            </a:r>
          </a:p>
          <a:p>
            <a:r>
              <a:rPr lang="en-US" dirty="0"/>
              <a:t>Poor parallel efficiency</a:t>
            </a:r>
          </a:p>
          <a:p>
            <a:r>
              <a:rPr lang="en-US" dirty="0"/>
              <a:t>Increase cores by factor of 2x, do not observe 2x speedup.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what the load balance/imbalance is</a:t>
            </a:r>
          </a:p>
          <a:p>
            <a:pPr lvl="1"/>
            <a:r>
              <a:rPr lang="en-US" dirty="0"/>
              <a:t>Need to assign a value of “work” to each subdomain.</a:t>
            </a:r>
          </a:p>
          <a:p>
            <a:pPr lvl="1"/>
            <a:r>
              <a:rPr lang="en-US" dirty="0"/>
              <a:t>What is the maximum to minimum workload for all domains.</a:t>
            </a:r>
          </a:p>
          <a:p>
            <a:r>
              <a:rPr lang="en-US" dirty="0"/>
              <a:t>Change partitioning to improve load balancing</a:t>
            </a:r>
          </a:p>
          <a:p>
            <a:r>
              <a:rPr lang="en-US" dirty="0"/>
              <a:t>Change parallel algorithm</a:t>
            </a:r>
          </a:p>
        </p:txBody>
      </p:sp>
      <p:pic>
        <p:nvPicPr>
          <p:cNvPr id="7170" name="Picture 2" descr="https://computing.llnl.gov/tutorials/parallel_comp/images/load_bal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4080847"/>
            <a:ext cx="4767590" cy="22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State of the Art Techniques in Load Balancing and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5503606" cy="228697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Utilize Directed Acyclic Graphs (DAGs)</a:t>
            </a:r>
          </a:p>
          <a:p>
            <a:r>
              <a:rPr lang="en-US" dirty="0"/>
              <a:t>Decompose your algorithm into a DAG</a:t>
            </a:r>
          </a:p>
          <a:p>
            <a:r>
              <a:rPr lang="en-US" dirty="0"/>
              <a:t>Use algorithms for dynamic or optimal scheduling on the DAG</a:t>
            </a:r>
          </a:p>
          <a:p>
            <a:r>
              <a:rPr lang="en-US" dirty="0"/>
              <a:t>Improves performance on multicore/hybrid architectures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05" y="4596373"/>
            <a:ext cx="5594401" cy="170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77" y="2309397"/>
            <a:ext cx="4464095" cy="3987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9178" y="6459019"/>
            <a:ext cx="737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Figures from: J. </a:t>
            </a:r>
            <a:r>
              <a:rPr lang="en-US" sz="1200" dirty="0" err="1"/>
              <a:t>Dongarra</a:t>
            </a:r>
            <a:r>
              <a:rPr lang="en-US" sz="1200" dirty="0"/>
              <a:t>, “Adaptive Linear Solvers and </a:t>
            </a:r>
            <a:r>
              <a:rPr lang="en-US" sz="1200" dirty="0" err="1"/>
              <a:t>Eigensolvers</a:t>
            </a:r>
            <a:r>
              <a:rPr lang="en-US" sz="1200" dirty="0"/>
              <a:t>”,ATPESC Workshop Presentation, (2013).</a:t>
            </a:r>
          </a:p>
        </p:txBody>
      </p:sp>
    </p:spTree>
    <p:extLst>
      <p:ext uri="{BB962C8B-B14F-4D97-AF65-F5344CB8AC3E}">
        <p14:creationId xmlns:p14="http://schemas.microsoft.com/office/powerpoint/2010/main" val="38497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Programming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think debugging serial programs is difficult, debugging parallel programs is often exponentially harder.</a:t>
            </a:r>
          </a:p>
          <a:p>
            <a:r>
              <a:rPr lang="en-US" dirty="0"/>
              <a:t>Before you get a bruise from banging your head against the wall</a:t>
            </a:r>
          </a:p>
          <a:p>
            <a:pPr lvl="1"/>
            <a:r>
              <a:rPr lang="en-US" dirty="0"/>
              <a:t>Take a step back and ask yourself what’s the behavior you are observing</a:t>
            </a:r>
          </a:p>
          <a:p>
            <a:pPr lvl="1"/>
            <a:r>
              <a:rPr lang="en-US" dirty="0"/>
              <a:t>Then think like a (medical) doctor, and try to diagnose the problem based on the symptoms.</a:t>
            </a:r>
          </a:p>
          <a:p>
            <a:r>
              <a:rPr lang="en-US" dirty="0"/>
              <a:t>Race conditions and deadlocks are really easy to implement accidentally.</a:t>
            </a:r>
          </a:p>
          <a:p>
            <a:r>
              <a:rPr lang="en-US" dirty="0"/>
              <a:t>Resolving load imbalance often requires a lot of effort.</a:t>
            </a:r>
          </a:p>
        </p:txBody>
      </p:sp>
    </p:spTree>
    <p:extLst>
      <p:ext uri="{BB962C8B-B14F-4D97-AF65-F5344CB8AC3E}">
        <p14:creationId xmlns:p14="http://schemas.microsoft.com/office/powerpoint/2010/main" val="88973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Performance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4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Performance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Strong Scaling: fixes problem size and increases number of processors.</a:t>
            </a:r>
          </a:p>
          <a:p>
            <a:pPr lvl="1"/>
            <a:r>
              <a:rPr lang="en-US" dirty="0"/>
              <a:t>Provides insight into how finely grained an algorithm can be parallelized and how much parallel overhead there is relative to useful computation</a:t>
            </a:r>
          </a:p>
          <a:p>
            <a:r>
              <a:rPr lang="en-US" dirty="0"/>
              <a:t>Weak Scaling: fixes problem size </a:t>
            </a:r>
            <a:r>
              <a:rPr lang="en-US" i="1" dirty="0"/>
              <a:t>per process</a:t>
            </a:r>
            <a:r>
              <a:rPr lang="en-US" dirty="0"/>
              <a:t> and increases number of processors.</a:t>
            </a:r>
          </a:p>
          <a:p>
            <a:pPr lvl="1"/>
            <a:r>
              <a:rPr lang="en-US" dirty="0"/>
              <a:t>Provides insight into whether the parallel overhead varies faster or slower than the amount of work as the problem size is increased.</a:t>
            </a:r>
          </a:p>
          <a:p>
            <a:r>
              <a:rPr lang="en-US" dirty="0"/>
              <a:t>Speedup and Efficiency: </a:t>
            </a:r>
          </a:p>
          <a:p>
            <a:r>
              <a:rPr lang="en-US" dirty="0"/>
              <a:t>Good efficiency does not necessarily mean</a:t>
            </a:r>
            <a:br>
              <a:rPr lang="en-US" dirty="0"/>
            </a:br>
            <a:r>
              <a:rPr lang="en-US" dirty="0"/>
              <a:t>you have fast code</a:t>
            </a:r>
          </a:p>
          <a:p>
            <a:pPr lvl="1"/>
            <a:r>
              <a:rPr lang="en-US" dirty="0"/>
              <a:t>It could mean you have terrible serial performance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031383"/>
              </p:ext>
            </p:extLst>
          </p:nvPr>
        </p:nvGraphicFramePr>
        <p:xfrm>
          <a:off x="5105677" y="4602817"/>
          <a:ext cx="2333572" cy="69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1574800" imgH="457200" progId="Equation.3">
                  <p:embed/>
                </p:oleObj>
              </mc:Choice>
              <mc:Fallback>
                <p:oleObj name="Equation" r:id="rId3" imgW="1574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677" y="4602817"/>
                        <a:ext cx="2333572" cy="69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741549"/>
              </p:ext>
            </p:extLst>
          </p:nvPr>
        </p:nvGraphicFramePr>
        <p:xfrm>
          <a:off x="8236264" y="4492688"/>
          <a:ext cx="2948376" cy="62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2108160" imgH="444240" progId="Equation.3">
                  <p:embed/>
                </p:oleObj>
              </mc:Choice>
              <mc:Fallback>
                <p:oleObj name="Equation" r:id="rId5" imgW="210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264" y="4492688"/>
                        <a:ext cx="2948376" cy="62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760534"/>
              </p:ext>
            </p:extLst>
          </p:nvPr>
        </p:nvGraphicFramePr>
        <p:xfrm>
          <a:off x="8214598" y="5430715"/>
          <a:ext cx="2991707" cy="65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7" imgW="2133600" imgH="457200" progId="Equation.3">
                  <p:embed/>
                </p:oleObj>
              </mc:Choice>
              <mc:Fallback>
                <p:oleObj name="Equation" r:id="rId7" imgW="213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4598" y="5430715"/>
                        <a:ext cx="2991707" cy="654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1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understand the mathematical formulations of our problems.</a:t>
            </a:r>
          </a:p>
          <a:p>
            <a:r>
              <a:rPr lang="en-US" dirty="0"/>
              <a:t>We may understand “simple” ways to implement these on a computer.</a:t>
            </a:r>
          </a:p>
          <a:p>
            <a:r>
              <a:rPr lang="en-US" dirty="0"/>
              <a:t>We’re interested in advancing our algorithms to perform simulations (and conduct science) at a faster pace.</a:t>
            </a:r>
          </a:p>
          <a:p>
            <a:r>
              <a:rPr lang="en-US" dirty="0"/>
              <a:t>This requires knowledge of how to take our algorithms and devise parallel models for use on today’s supercomputers</a:t>
            </a:r>
          </a:p>
          <a:p>
            <a:pPr lvl="1"/>
            <a:r>
              <a:rPr lang="en-US" dirty="0"/>
              <a:t>(and tomorrow’s desktops)</a:t>
            </a:r>
          </a:p>
        </p:txBody>
      </p:sp>
    </p:spTree>
    <p:extLst>
      <p:ext uri="{BB962C8B-B14F-4D97-AF65-F5344CB8AC3E}">
        <p14:creationId xmlns:p14="http://schemas.microsoft.com/office/powerpoint/2010/main" val="27114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Execution Time Models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Moving from serial to parallel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Serial Latency based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Parallel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Difficult to develop exact expressions,</a:t>
            </a:r>
          </a:p>
          <a:p>
            <a:pPr lvl="1"/>
            <a:r>
              <a:rPr lang="en-US" dirty="0"/>
              <a:t>Alternatively measure realistic average values based on </a:t>
            </a:r>
            <a:r>
              <a:rPr lang="en-US" dirty="0" err="1"/>
              <a:t>microbenchmarks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Canonical Execution Time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24028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Distributed Memory Computing</a:t>
            </a:r>
          </a:p>
          <a:p>
            <a:pPr lvl="1"/>
            <a:r>
              <a:rPr lang="en-US" dirty="0"/>
              <a:t>Point-to-Point Communication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Collective operations have their own (depends on algorithm implemented in library)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62631"/>
              </p:ext>
            </p:extLst>
          </p:nvPr>
        </p:nvGraphicFramePr>
        <p:xfrm>
          <a:off x="1750218" y="4385806"/>
          <a:ext cx="33369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3" imgW="2019240" imgH="444240" progId="Equation.3">
                  <p:embed/>
                </p:oleObj>
              </mc:Choice>
              <mc:Fallback>
                <p:oleObj name="Equation" r:id="rId3" imgW="2019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218" y="4385806"/>
                        <a:ext cx="3336925" cy="742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318111"/>
              </p:ext>
            </p:extLst>
          </p:nvPr>
        </p:nvGraphicFramePr>
        <p:xfrm>
          <a:off x="942784" y="3112312"/>
          <a:ext cx="5370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5" imgW="3251160" imgH="444240" progId="Equation.3">
                  <p:embed/>
                </p:oleObj>
              </mc:Choice>
              <mc:Fallback>
                <p:oleObj name="Equation" r:id="rId5" imgW="3251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784" y="3112312"/>
                        <a:ext cx="5370513" cy="742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D5F46E4-64C0-431A-949B-5992ADEB6501}"/>
              </a:ext>
            </a:extLst>
          </p:cNvPr>
          <p:cNvGrpSpPr/>
          <p:nvPr/>
        </p:nvGrpSpPr>
        <p:grpSpPr>
          <a:xfrm>
            <a:off x="7247816" y="3280592"/>
            <a:ext cx="4702996" cy="977128"/>
            <a:chOff x="7247816" y="3280592"/>
            <a:chExt cx="4702996" cy="977128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3586542"/>
                </p:ext>
              </p:extLst>
            </p:nvPr>
          </p:nvGraphicFramePr>
          <p:xfrm>
            <a:off x="7506663" y="3280592"/>
            <a:ext cx="26701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Equation" r:id="rId7" imgW="1562040" imgH="228600" progId="Equation.3">
                    <p:embed/>
                  </p:oleObj>
                </mc:Choice>
                <mc:Fallback>
                  <p:oleObj name="Equation" r:id="rId7" imgW="1562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6663" y="3280592"/>
                          <a:ext cx="2670175" cy="406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7247816" y="3822255"/>
              <a:ext cx="989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Latency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47092" y="3888388"/>
              <a:ext cx="120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Bandwidth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05280" y="3811382"/>
              <a:ext cx="1645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Amount of data</a:t>
              </a:r>
            </a:p>
          </p:txBody>
        </p:sp>
        <p:cxnSp>
          <p:nvCxnSpPr>
            <p:cNvPr id="15" name="Elbow Connector 14"/>
            <p:cNvCxnSpPr>
              <a:stCxn id="11" idx="3"/>
            </p:cNvCxnSpPr>
            <p:nvPr/>
          </p:nvCxnSpPr>
          <p:spPr>
            <a:xfrm flipV="1">
              <a:off x="8237431" y="3630530"/>
              <a:ext cx="137293" cy="37639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9142516" y="3696663"/>
              <a:ext cx="650062" cy="191725"/>
            </a:xfrm>
            <a:prstGeom prst="bentConnector3">
              <a:avLst>
                <a:gd name="adj1" fmla="val 999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6200000" flipV="1">
              <a:off x="10177478" y="3443158"/>
              <a:ext cx="453562" cy="47020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6B9491-B7A2-4ABF-8066-CDD32B7465BC}"/>
              </a:ext>
            </a:extLst>
          </p:cNvPr>
          <p:cNvGrpSpPr/>
          <p:nvPr/>
        </p:nvGrpSpPr>
        <p:grpSpPr>
          <a:xfrm>
            <a:off x="4632991" y="5115537"/>
            <a:ext cx="7097925" cy="1562935"/>
            <a:chOff x="4632991" y="5115537"/>
            <a:chExt cx="7097925" cy="1562935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7795026"/>
                </p:ext>
              </p:extLst>
            </p:nvPr>
          </p:nvGraphicFramePr>
          <p:xfrm>
            <a:off x="6911043" y="5115537"/>
            <a:ext cx="4819873" cy="375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Equation" r:id="rId9" imgW="3060360" imgH="241200" progId="Equation.3">
                    <p:embed/>
                  </p:oleObj>
                </mc:Choice>
                <mc:Fallback>
                  <p:oleObj name="Equation" r:id="rId9" imgW="3060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1043" y="5115537"/>
                          <a:ext cx="4819873" cy="3753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0429010"/>
                </p:ext>
              </p:extLst>
            </p:nvPr>
          </p:nvGraphicFramePr>
          <p:xfrm>
            <a:off x="6933086" y="5590662"/>
            <a:ext cx="4741862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tion" r:id="rId11" imgW="3441600" imgH="419040" progId="Equation.3">
                    <p:embed/>
                  </p:oleObj>
                </mc:Choice>
                <mc:Fallback>
                  <p:oleObj name="Equation" r:id="rId11" imgW="34416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3086" y="5590662"/>
                          <a:ext cx="4741862" cy="577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Elbow Connector 28"/>
            <p:cNvCxnSpPr/>
            <p:nvPr/>
          </p:nvCxnSpPr>
          <p:spPr>
            <a:xfrm flipV="1">
              <a:off x="7620043" y="5928675"/>
              <a:ext cx="3908323" cy="296390"/>
            </a:xfrm>
            <a:prstGeom prst="bentConnector3">
              <a:avLst>
                <a:gd name="adj1" fmla="val 1000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632991" y="6093697"/>
              <a:ext cx="30341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Time to perform reduce operation</a:t>
              </a:r>
              <a:br>
                <a:rPr lang="en-US" sz="1600" dirty="0"/>
              </a:br>
              <a:r>
                <a:rPr lang="en-US" sz="1600" dirty="0"/>
                <a:t>(e.g. sum, max, multiply, etc.)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5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build="p"/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getting good parallel performance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amount of work that can be parallelized.</a:t>
            </a:r>
          </a:p>
          <a:p>
            <a:r>
              <a:rPr lang="en-US" dirty="0"/>
              <a:t>Minimize overhead.</a:t>
            </a:r>
          </a:p>
          <a:p>
            <a:r>
              <a:rPr lang="en-US" dirty="0"/>
              <a:t>Usually this means</a:t>
            </a:r>
          </a:p>
          <a:p>
            <a:pPr lvl="1"/>
            <a:r>
              <a:rPr lang="en-US" dirty="0"/>
              <a:t>Balance work loads among processors</a:t>
            </a:r>
          </a:p>
          <a:p>
            <a:pPr lvl="1"/>
            <a:r>
              <a:rPr lang="en-US" dirty="0"/>
              <a:t>Avoid synchronization</a:t>
            </a:r>
          </a:p>
          <a:p>
            <a:pPr lvl="2"/>
            <a:r>
              <a:rPr lang="en-US" dirty="0"/>
              <a:t>Especially for shared memory</a:t>
            </a:r>
          </a:p>
          <a:p>
            <a:pPr lvl="1"/>
            <a:r>
              <a:rPr lang="en-US" dirty="0"/>
              <a:t>use non-blocking communication</a:t>
            </a:r>
          </a:p>
          <a:p>
            <a:pPr lvl="2"/>
            <a:r>
              <a:rPr lang="en-US" dirty="0"/>
              <a:t>Primarily in distributed memory models</a:t>
            </a:r>
          </a:p>
          <a:p>
            <a:r>
              <a:rPr lang="en-US" dirty="0"/>
              <a:t>Make sure the serial code is optimized.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891106"/>
              </p:ext>
            </p:extLst>
          </p:nvPr>
        </p:nvGraphicFramePr>
        <p:xfrm>
          <a:off x="6514997" y="3570289"/>
          <a:ext cx="5146060" cy="84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2730240" imgH="444240" progId="Equation.3">
                  <p:embed/>
                </p:oleObj>
              </mc:Choice>
              <mc:Fallback>
                <p:oleObj name="Equation" r:id="rId3" imgW="2730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997" y="3570289"/>
                        <a:ext cx="5146060" cy="847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8468033" y="3726215"/>
            <a:ext cx="334296" cy="1155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10762635" y="3584665"/>
            <a:ext cx="334296" cy="1462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1031" y="4483087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59129" y="4483087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</a:t>
            </a:r>
          </a:p>
        </p:txBody>
      </p:sp>
      <p:sp>
        <p:nvSpPr>
          <p:cNvPr id="13" name="Left Brace 12"/>
          <p:cNvSpPr/>
          <p:nvPr/>
        </p:nvSpPr>
        <p:spPr>
          <a:xfrm rot="5400000">
            <a:off x="9552039" y="3225037"/>
            <a:ext cx="334296" cy="6784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30318" y="3015021"/>
            <a:ext cx="297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Assumes perfect load balance</a:t>
            </a:r>
          </a:p>
        </p:txBody>
      </p:sp>
    </p:spTree>
    <p:extLst>
      <p:ext uri="{BB962C8B-B14F-4D97-AF65-F5344CB8AC3E}">
        <p14:creationId xmlns:p14="http://schemas.microsoft.com/office/powerpoint/2010/main" val="40836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11" grpId="0"/>
      <p:bldP spid="12" grpId="0"/>
      <p:bldP spid="13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of More Complex Performance Models: Neutron Transport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79483"/>
              </p:ext>
            </p:extLst>
          </p:nvPr>
        </p:nvGraphicFramePr>
        <p:xfrm>
          <a:off x="813994" y="2429876"/>
          <a:ext cx="3411537" cy="337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Visio" r:id="rId3" imgW="6253264" imgH="6190304" progId="">
                  <p:embed/>
                </p:oleObj>
              </mc:Choice>
              <mc:Fallback>
                <p:oleObj name="Visio" r:id="rId3" imgW="6253264" imgH="61903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994" y="2429876"/>
                        <a:ext cx="3411537" cy="337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561735" y="3251259"/>
            <a:ext cx="213852" cy="2507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08629"/>
              </p:ext>
            </p:extLst>
          </p:nvPr>
        </p:nvGraphicFramePr>
        <p:xfrm>
          <a:off x="5117903" y="2521335"/>
          <a:ext cx="1619003" cy="145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Visio" r:id="rId5" imgW="2728609" imgH="2457855" progId="">
                  <p:embed/>
                </p:oleObj>
              </mc:Choice>
              <mc:Fallback>
                <p:oleObj name="Visio" r:id="rId5" imgW="2728609" imgH="245785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903" y="2521335"/>
                        <a:ext cx="1619003" cy="1459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_x117704904" descr="EMB000009f494d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77132" y="2352355"/>
            <a:ext cx="3140802" cy="276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8080754" y="3118052"/>
          <a:ext cx="631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8" imgW="418918" imgH="253890" progId="Equation.3">
                  <p:embed/>
                </p:oleObj>
              </mc:Choice>
              <mc:Fallback>
                <p:oleObj name="Equation" r:id="rId8" imgW="41891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754" y="3118052"/>
                        <a:ext cx="6318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76390"/>
              </p:ext>
            </p:extLst>
          </p:nvPr>
        </p:nvGraphicFramePr>
        <p:xfrm>
          <a:off x="10699244" y="2908857"/>
          <a:ext cx="631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0" imgW="418918" imgH="253890" progId="Equation.3">
                  <p:embed/>
                </p:oleObj>
              </mc:Choice>
              <mc:Fallback>
                <p:oleObj name="Equation" r:id="rId10" imgW="41891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244" y="2908857"/>
                        <a:ext cx="6318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flipV="1">
            <a:off x="8855185" y="3184868"/>
            <a:ext cx="1869743" cy="491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C7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Left Brace 13"/>
          <p:cNvSpPr/>
          <p:nvPr/>
        </p:nvSpPr>
        <p:spPr bwMode="auto">
          <a:xfrm rot="4456223">
            <a:off x="9084453" y="1970850"/>
            <a:ext cx="1099361" cy="1819310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48086"/>
              </p:ext>
            </p:extLst>
          </p:nvPr>
        </p:nvGraphicFramePr>
        <p:xfrm>
          <a:off x="9157046" y="1967160"/>
          <a:ext cx="631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2" imgW="418918" imgH="253890" progId="Equation.3">
                  <p:embed/>
                </p:oleObj>
              </mc:Choice>
              <mc:Fallback>
                <p:oleObj name="Equation" r:id="rId12" imgW="41891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7046" y="1967160"/>
                        <a:ext cx="6318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 rot="20725335">
            <a:off x="9003084" y="265839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7" name="TextBox 16"/>
          <p:cNvSpPr txBox="1"/>
          <p:nvPr/>
        </p:nvSpPr>
        <p:spPr>
          <a:xfrm rot="20725335">
            <a:off x="9309088" y="294474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8" name="TextBox 17"/>
          <p:cNvSpPr txBox="1"/>
          <p:nvPr/>
        </p:nvSpPr>
        <p:spPr>
          <a:xfrm rot="20725335">
            <a:off x="9610078" y="32266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9" name="TextBox 18"/>
          <p:cNvSpPr txBox="1"/>
          <p:nvPr/>
        </p:nvSpPr>
        <p:spPr>
          <a:xfrm rot="20725335">
            <a:off x="9697708" y="356196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20" name="TextBox 19"/>
          <p:cNvSpPr txBox="1"/>
          <p:nvPr/>
        </p:nvSpPr>
        <p:spPr>
          <a:xfrm rot="20725335">
            <a:off x="10078708" y="382104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21" name="TextBox 20"/>
          <p:cNvSpPr txBox="1"/>
          <p:nvPr/>
        </p:nvSpPr>
        <p:spPr>
          <a:xfrm rot="20725335">
            <a:off x="10055847" y="41944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89555"/>
              </p:ext>
            </p:extLst>
          </p:nvPr>
        </p:nvGraphicFramePr>
        <p:xfrm>
          <a:off x="726811" y="5716656"/>
          <a:ext cx="5651575" cy="70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4" imgW="3746500" imgH="469900" progId="Equation.3">
                  <p:embed/>
                </p:oleObj>
              </mc:Choice>
              <mc:Fallback>
                <p:oleObj name="Equation" r:id="rId14" imgW="3746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11" y="5716656"/>
                        <a:ext cx="5651575" cy="704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4554384" y="4256314"/>
          <a:ext cx="30622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16" imgW="2043813" imgH="495085" progId="Equation.3">
                  <p:embed/>
                </p:oleObj>
              </mc:Choice>
              <mc:Fallback>
                <p:oleObj name="Equation" r:id="rId16" imgW="2043813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384" y="4256314"/>
                        <a:ext cx="306228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14059"/>
              </p:ext>
            </p:extLst>
          </p:nvPr>
        </p:nvGraphicFramePr>
        <p:xfrm>
          <a:off x="8663635" y="5448760"/>
          <a:ext cx="25511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18" imgW="1714500" imgH="673100" progId="Equation.3">
                  <p:embed/>
                </p:oleObj>
              </mc:Choice>
              <mc:Fallback>
                <p:oleObj name="Equation" r:id="rId18" imgW="17145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635" y="5448760"/>
                        <a:ext cx="2551113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13037" y="390831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 average angular flux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2025" y="5421559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C78"/>
                </a:solidFill>
              </a:rPr>
              <a:t>Propagation of flux along a characteristic segment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36338" y="5162109"/>
            <a:ext cx="32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average angular flux</a:t>
            </a:r>
          </a:p>
        </p:txBody>
      </p:sp>
    </p:spTree>
    <p:extLst>
      <p:ext uri="{BB962C8B-B14F-4D97-AF65-F5344CB8AC3E}">
        <p14:creationId xmlns:p14="http://schemas.microsoft.com/office/powerpoint/2010/main" val="64276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Decomposition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6019309" y="3125959"/>
            <a:ext cx="4002786" cy="3303270"/>
            <a:chOff x="3836548" y="2816243"/>
            <a:chExt cx="4002786" cy="3303270"/>
          </a:xfrm>
        </p:grpSpPr>
        <p:sp>
          <p:nvSpPr>
            <p:cNvPr id="224" name="Down Arrow 223"/>
            <p:cNvSpPr/>
            <p:nvPr/>
          </p:nvSpPr>
          <p:spPr>
            <a:xfrm>
              <a:off x="5510897" y="2816243"/>
              <a:ext cx="194310" cy="388620"/>
            </a:xfrm>
            <a:prstGeom prst="downArrow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834747" y="2881013"/>
              <a:ext cx="2004587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Angular decomposition</a:t>
              </a:r>
            </a:p>
          </p:txBody>
        </p:sp>
        <p:sp>
          <p:nvSpPr>
            <p:cNvPr id="226" name="Cube 225"/>
            <p:cNvSpPr/>
            <p:nvPr/>
          </p:nvSpPr>
          <p:spPr>
            <a:xfrm>
              <a:off x="6565524" y="4888883"/>
              <a:ext cx="561340" cy="561340"/>
            </a:xfrm>
            <a:prstGeom prst="cube">
              <a:avLst/>
            </a:prstGeom>
            <a:solidFill>
              <a:srgbClr val="7030A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27" name="Cube 226"/>
            <p:cNvSpPr/>
            <p:nvPr/>
          </p:nvSpPr>
          <p:spPr>
            <a:xfrm>
              <a:off x="6565524" y="3334403"/>
              <a:ext cx="561340" cy="561340"/>
            </a:xfrm>
            <a:prstGeom prst="cube">
              <a:avLst/>
            </a:prstGeom>
            <a:solidFill>
              <a:srgbClr val="00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28" name="Cube 227"/>
            <p:cNvSpPr/>
            <p:nvPr/>
          </p:nvSpPr>
          <p:spPr>
            <a:xfrm>
              <a:off x="5745104" y="4910473"/>
              <a:ext cx="561340" cy="561340"/>
            </a:xfrm>
            <a:prstGeom prst="cube">
              <a:avLst/>
            </a:prstGeom>
            <a:solidFill>
              <a:srgbClr val="00CC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29" name="Cube 228"/>
            <p:cNvSpPr/>
            <p:nvPr/>
          </p:nvSpPr>
          <p:spPr>
            <a:xfrm>
              <a:off x="5745104" y="3334403"/>
              <a:ext cx="561340" cy="561340"/>
            </a:xfrm>
            <a:prstGeom prst="cube">
              <a:avLst/>
            </a:prstGeom>
            <a:solidFill>
              <a:srgbClr val="0000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0" name="Cube 229"/>
            <p:cNvSpPr/>
            <p:nvPr/>
          </p:nvSpPr>
          <p:spPr>
            <a:xfrm>
              <a:off x="4881504" y="4910473"/>
              <a:ext cx="561340" cy="561340"/>
            </a:xfrm>
            <a:prstGeom prst="cub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1" name="Cube 230"/>
            <p:cNvSpPr/>
            <p:nvPr/>
          </p:nvSpPr>
          <p:spPr>
            <a:xfrm>
              <a:off x="4881504" y="3334403"/>
              <a:ext cx="561340" cy="561340"/>
            </a:xfrm>
            <a:prstGeom prst="cub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2" name="Cube 231"/>
            <p:cNvSpPr/>
            <p:nvPr/>
          </p:nvSpPr>
          <p:spPr>
            <a:xfrm>
              <a:off x="4169034" y="4910473"/>
              <a:ext cx="561340" cy="561340"/>
            </a:xfrm>
            <a:prstGeom prst="cube">
              <a:avLst/>
            </a:prstGeom>
            <a:solidFill>
              <a:srgbClr val="FF99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3" name="Cube 232"/>
            <p:cNvSpPr/>
            <p:nvPr/>
          </p:nvSpPr>
          <p:spPr>
            <a:xfrm>
              <a:off x="4169034" y="3334403"/>
              <a:ext cx="561340" cy="561340"/>
            </a:xfrm>
            <a:prstGeom prst="cube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4" name="Cube 233"/>
            <p:cNvSpPr/>
            <p:nvPr/>
          </p:nvSpPr>
          <p:spPr>
            <a:xfrm>
              <a:off x="6241674" y="5536583"/>
              <a:ext cx="561340" cy="561340"/>
            </a:xfrm>
            <a:prstGeom prst="cube">
              <a:avLst/>
            </a:prstGeom>
            <a:solidFill>
              <a:srgbClr val="7030A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5" name="Cube 234"/>
            <p:cNvSpPr/>
            <p:nvPr/>
          </p:nvSpPr>
          <p:spPr>
            <a:xfrm>
              <a:off x="6241674" y="3982103"/>
              <a:ext cx="561340" cy="561340"/>
            </a:xfrm>
            <a:prstGeom prst="cube">
              <a:avLst/>
            </a:prstGeom>
            <a:solidFill>
              <a:srgbClr val="00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6" name="Cube 235"/>
            <p:cNvSpPr/>
            <p:nvPr/>
          </p:nvSpPr>
          <p:spPr>
            <a:xfrm>
              <a:off x="5421254" y="5558173"/>
              <a:ext cx="561340" cy="561340"/>
            </a:xfrm>
            <a:prstGeom prst="cube">
              <a:avLst/>
            </a:prstGeom>
            <a:solidFill>
              <a:srgbClr val="00CC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7" name="Cube 236"/>
            <p:cNvSpPr/>
            <p:nvPr/>
          </p:nvSpPr>
          <p:spPr>
            <a:xfrm>
              <a:off x="5421254" y="3982103"/>
              <a:ext cx="561340" cy="561340"/>
            </a:xfrm>
            <a:prstGeom prst="cube">
              <a:avLst/>
            </a:prstGeom>
            <a:solidFill>
              <a:srgbClr val="0000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8" name="Cube 237"/>
            <p:cNvSpPr/>
            <p:nvPr/>
          </p:nvSpPr>
          <p:spPr>
            <a:xfrm>
              <a:off x="4557654" y="5558173"/>
              <a:ext cx="561340" cy="561340"/>
            </a:xfrm>
            <a:prstGeom prst="cub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39" name="Cube 238"/>
            <p:cNvSpPr/>
            <p:nvPr/>
          </p:nvSpPr>
          <p:spPr>
            <a:xfrm>
              <a:off x="4557654" y="3982103"/>
              <a:ext cx="561340" cy="561340"/>
            </a:xfrm>
            <a:prstGeom prst="cub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40" name="Cube 239"/>
            <p:cNvSpPr/>
            <p:nvPr/>
          </p:nvSpPr>
          <p:spPr>
            <a:xfrm>
              <a:off x="3845184" y="5558173"/>
              <a:ext cx="561340" cy="561340"/>
            </a:xfrm>
            <a:prstGeom prst="cube">
              <a:avLst/>
            </a:prstGeom>
            <a:solidFill>
              <a:srgbClr val="FF99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241" name="Cube 240"/>
            <p:cNvSpPr/>
            <p:nvPr/>
          </p:nvSpPr>
          <p:spPr>
            <a:xfrm>
              <a:off x="3845184" y="3982103"/>
              <a:ext cx="561340" cy="561340"/>
            </a:xfrm>
            <a:prstGeom prst="cube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 flipV="1">
              <a:off x="4069720" y="4422539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3" name="Straight Connector 242"/>
            <p:cNvCxnSpPr/>
            <p:nvPr/>
          </p:nvCxnSpPr>
          <p:spPr>
            <a:xfrm flipV="1">
              <a:off x="3901318" y="4312430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4" name="Straight Connector 243"/>
            <p:cNvCxnSpPr/>
            <p:nvPr/>
          </p:nvCxnSpPr>
          <p:spPr>
            <a:xfrm flipV="1">
              <a:off x="3843025" y="4124597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5" name="Straight Connector 244"/>
            <p:cNvCxnSpPr/>
            <p:nvPr/>
          </p:nvCxnSpPr>
          <p:spPr>
            <a:xfrm flipV="1">
              <a:off x="3836548" y="4131074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>
            <a:xfrm flipV="1">
              <a:off x="3843025" y="4197742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>
            <a:xfrm flipV="1">
              <a:off x="4788667" y="441606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8" name="Straight Connector 247"/>
            <p:cNvCxnSpPr/>
            <p:nvPr/>
          </p:nvCxnSpPr>
          <p:spPr>
            <a:xfrm flipV="1">
              <a:off x="4620265" y="4305953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9" name="Straight Connector 248"/>
            <p:cNvCxnSpPr/>
            <p:nvPr/>
          </p:nvCxnSpPr>
          <p:spPr>
            <a:xfrm flipV="1">
              <a:off x="4561972" y="4118120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0" name="Straight Connector 249"/>
            <p:cNvCxnSpPr/>
            <p:nvPr/>
          </p:nvCxnSpPr>
          <p:spPr>
            <a:xfrm flipV="1">
              <a:off x="4555495" y="4124597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1" name="Straight Connector 250"/>
            <p:cNvCxnSpPr/>
            <p:nvPr/>
          </p:nvCxnSpPr>
          <p:spPr>
            <a:xfrm flipV="1">
              <a:off x="4561972" y="4191265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>
            <a:xfrm flipV="1">
              <a:off x="5643631" y="4409585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>
            <a:xfrm flipV="1">
              <a:off x="5475229" y="4299476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>
            <a:xfrm flipV="1">
              <a:off x="5416936" y="4111643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>
            <a:xfrm flipV="1">
              <a:off x="5410459" y="4118120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>
            <a:xfrm flipV="1">
              <a:off x="5416936" y="4184788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7" name="Straight Connector 256"/>
            <p:cNvCxnSpPr/>
            <p:nvPr/>
          </p:nvCxnSpPr>
          <p:spPr>
            <a:xfrm flipV="1">
              <a:off x="6466210" y="441606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8" name="Straight Connector 257"/>
            <p:cNvCxnSpPr/>
            <p:nvPr/>
          </p:nvCxnSpPr>
          <p:spPr>
            <a:xfrm flipV="1">
              <a:off x="6297808" y="4305953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9" name="Straight Connector 258"/>
            <p:cNvCxnSpPr/>
            <p:nvPr/>
          </p:nvCxnSpPr>
          <p:spPr>
            <a:xfrm flipV="1">
              <a:off x="6239515" y="4118120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0" name="Straight Connector 259"/>
            <p:cNvCxnSpPr/>
            <p:nvPr/>
          </p:nvCxnSpPr>
          <p:spPr>
            <a:xfrm flipV="1">
              <a:off x="6233038" y="4124597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1" name="Straight Connector 260"/>
            <p:cNvCxnSpPr/>
            <p:nvPr/>
          </p:nvCxnSpPr>
          <p:spPr>
            <a:xfrm flipV="1">
              <a:off x="6239515" y="4191265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2" name="Straight Connector 261"/>
            <p:cNvCxnSpPr/>
            <p:nvPr/>
          </p:nvCxnSpPr>
          <p:spPr>
            <a:xfrm flipV="1">
              <a:off x="4069720" y="5983496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>
            <a:xfrm flipV="1">
              <a:off x="3901318" y="5873387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4" name="Straight Connector 263"/>
            <p:cNvCxnSpPr/>
            <p:nvPr/>
          </p:nvCxnSpPr>
          <p:spPr>
            <a:xfrm flipV="1">
              <a:off x="3843025" y="5685554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5" name="Straight Connector 264"/>
            <p:cNvCxnSpPr/>
            <p:nvPr/>
          </p:nvCxnSpPr>
          <p:spPr>
            <a:xfrm flipV="1">
              <a:off x="3836548" y="5692031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6" name="Straight Connector 265"/>
            <p:cNvCxnSpPr/>
            <p:nvPr/>
          </p:nvCxnSpPr>
          <p:spPr>
            <a:xfrm flipV="1">
              <a:off x="3843025" y="5758699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7" name="Straight Connector 266"/>
            <p:cNvCxnSpPr/>
            <p:nvPr/>
          </p:nvCxnSpPr>
          <p:spPr>
            <a:xfrm flipV="1">
              <a:off x="4788667" y="5989973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8" name="Straight Connector 267"/>
            <p:cNvCxnSpPr/>
            <p:nvPr/>
          </p:nvCxnSpPr>
          <p:spPr>
            <a:xfrm flipV="1">
              <a:off x="4620265" y="5879864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>
            <a:xfrm flipV="1">
              <a:off x="4561972" y="5692031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0" name="Straight Connector 269"/>
            <p:cNvCxnSpPr/>
            <p:nvPr/>
          </p:nvCxnSpPr>
          <p:spPr>
            <a:xfrm flipV="1">
              <a:off x="4555495" y="5698508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1" name="Straight Connector 270"/>
            <p:cNvCxnSpPr/>
            <p:nvPr/>
          </p:nvCxnSpPr>
          <p:spPr>
            <a:xfrm flipV="1">
              <a:off x="4561972" y="5765176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2" name="Straight Connector 271"/>
            <p:cNvCxnSpPr/>
            <p:nvPr/>
          </p:nvCxnSpPr>
          <p:spPr>
            <a:xfrm flipV="1">
              <a:off x="5643631" y="5989973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3" name="Straight Connector 272"/>
            <p:cNvCxnSpPr/>
            <p:nvPr/>
          </p:nvCxnSpPr>
          <p:spPr>
            <a:xfrm flipV="1">
              <a:off x="5475229" y="5879864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>
            <a:xfrm flipV="1">
              <a:off x="5416936" y="5692031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5" name="Straight Connector 274"/>
            <p:cNvCxnSpPr/>
            <p:nvPr/>
          </p:nvCxnSpPr>
          <p:spPr>
            <a:xfrm flipV="1">
              <a:off x="5410459" y="5698508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>
            <a:xfrm flipV="1">
              <a:off x="5416936" y="5765176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7" name="Straight Connector 276"/>
            <p:cNvCxnSpPr/>
            <p:nvPr/>
          </p:nvCxnSpPr>
          <p:spPr>
            <a:xfrm flipV="1">
              <a:off x="6472687" y="597054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>
            <a:xfrm flipV="1">
              <a:off x="6304285" y="5860433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9" name="Straight Connector 278"/>
            <p:cNvCxnSpPr/>
            <p:nvPr/>
          </p:nvCxnSpPr>
          <p:spPr>
            <a:xfrm flipV="1">
              <a:off x="6245992" y="5672600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>
            <a:xfrm flipV="1">
              <a:off x="6239515" y="5679077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>
            <a:xfrm flipV="1">
              <a:off x="6245992" y="5745745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>
            <a:xfrm rot="5400000" flipV="1">
              <a:off x="4128013" y="5303411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>
            <a:xfrm rot="5400000" flipV="1">
              <a:off x="4098867" y="5170633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>
            <a:xfrm rot="5400000" flipV="1">
              <a:off x="4425955" y="5076716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5" name="Straight Connector 284"/>
            <p:cNvCxnSpPr/>
            <p:nvPr/>
          </p:nvCxnSpPr>
          <p:spPr>
            <a:xfrm rot="5400000" flipV="1">
              <a:off x="4267269" y="5099386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6" name="Straight Connector 285"/>
            <p:cNvCxnSpPr/>
            <p:nvPr/>
          </p:nvCxnSpPr>
          <p:spPr>
            <a:xfrm rot="5400000" flipV="1">
              <a:off x="4162688" y="5113289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7" name="Straight Connector 286"/>
            <p:cNvCxnSpPr/>
            <p:nvPr/>
          </p:nvCxnSpPr>
          <p:spPr>
            <a:xfrm rot="5400000" flipV="1">
              <a:off x="4840483" y="5309888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8" name="Straight Connector 287"/>
            <p:cNvCxnSpPr/>
            <p:nvPr/>
          </p:nvCxnSpPr>
          <p:spPr>
            <a:xfrm rot="5400000" flipV="1">
              <a:off x="4811337" y="5177110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9" name="Straight Connector 288"/>
            <p:cNvCxnSpPr/>
            <p:nvPr/>
          </p:nvCxnSpPr>
          <p:spPr>
            <a:xfrm rot="5400000" flipV="1">
              <a:off x="5138425" y="5083193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0" name="Straight Connector 289"/>
            <p:cNvCxnSpPr/>
            <p:nvPr/>
          </p:nvCxnSpPr>
          <p:spPr>
            <a:xfrm rot="5400000" flipV="1">
              <a:off x="4979739" y="5105863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1" name="Straight Connector 290"/>
            <p:cNvCxnSpPr/>
            <p:nvPr/>
          </p:nvCxnSpPr>
          <p:spPr>
            <a:xfrm rot="5400000" flipV="1">
              <a:off x="4875158" y="5119766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2" name="Straight Connector 291"/>
            <p:cNvCxnSpPr/>
            <p:nvPr/>
          </p:nvCxnSpPr>
          <p:spPr>
            <a:xfrm rot="5400000" flipV="1">
              <a:off x="5708401" y="5309888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3" name="Straight Connector 292"/>
            <p:cNvCxnSpPr/>
            <p:nvPr/>
          </p:nvCxnSpPr>
          <p:spPr>
            <a:xfrm rot="5400000" flipV="1">
              <a:off x="5679255" y="5177110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4" name="Straight Connector 293"/>
            <p:cNvCxnSpPr/>
            <p:nvPr/>
          </p:nvCxnSpPr>
          <p:spPr>
            <a:xfrm rot="5400000" flipV="1">
              <a:off x="6006343" y="5083193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>
            <a:xfrm rot="5400000" flipV="1">
              <a:off x="5847657" y="5105863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6" name="Straight Connector 295"/>
            <p:cNvCxnSpPr/>
            <p:nvPr/>
          </p:nvCxnSpPr>
          <p:spPr>
            <a:xfrm rot="5400000" flipV="1">
              <a:off x="5743076" y="5119766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7" name="Straight Connector 296"/>
            <p:cNvCxnSpPr/>
            <p:nvPr/>
          </p:nvCxnSpPr>
          <p:spPr>
            <a:xfrm rot="5400000" flipV="1">
              <a:off x="6537457" y="5290457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8" name="Straight Connector 297"/>
            <p:cNvCxnSpPr/>
            <p:nvPr/>
          </p:nvCxnSpPr>
          <p:spPr>
            <a:xfrm rot="5400000" flipV="1">
              <a:off x="6508311" y="5157679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9" name="Straight Connector 298"/>
            <p:cNvCxnSpPr/>
            <p:nvPr/>
          </p:nvCxnSpPr>
          <p:spPr>
            <a:xfrm rot="5400000" flipV="1">
              <a:off x="6835399" y="506376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0" name="Straight Connector 299"/>
            <p:cNvCxnSpPr/>
            <p:nvPr/>
          </p:nvCxnSpPr>
          <p:spPr>
            <a:xfrm rot="5400000" flipV="1">
              <a:off x="6676713" y="5086432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1" name="Straight Connector 300"/>
            <p:cNvCxnSpPr/>
            <p:nvPr/>
          </p:nvCxnSpPr>
          <p:spPr>
            <a:xfrm rot="5400000" flipV="1">
              <a:off x="6572132" y="5100335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2" name="Straight Connector 301"/>
            <p:cNvCxnSpPr/>
            <p:nvPr/>
          </p:nvCxnSpPr>
          <p:spPr>
            <a:xfrm rot="5400000" flipV="1">
              <a:off x="4128013" y="3729500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3" name="Straight Connector 302"/>
            <p:cNvCxnSpPr/>
            <p:nvPr/>
          </p:nvCxnSpPr>
          <p:spPr>
            <a:xfrm rot="5400000" flipV="1">
              <a:off x="4098867" y="3596722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4" name="Straight Connector 303"/>
            <p:cNvCxnSpPr/>
            <p:nvPr/>
          </p:nvCxnSpPr>
          <p:spPr>
            <a:xfrm rot="5400000" flipV="1">
              <a:off x="4425955" y="3502805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>
            <a:xfrm rot="5400000" flipV="1">
              <a:off x="4267269" y="3525475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6" name="Straight Connector 305"/>
            <p:cNvCxnSpPr/>
            <p:nvPr/>
          </p:nvCxnSpPr>
          <p:spPr>
            <a:xfrm rot="5400000" flipV="1">
              <a:off x="4162688" y="3539378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7" name="Straight Connector 306"/>
            <p:cNvCxnSpPr/>
            <p:nvPr/>
          </p:nvCxnSpPr>
          <p:spPr>
            <a:xfrm rot="5400000" flipV="1">
              <a:off x="4846960" y="3729500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8" name="Straight Connector 307"/>
            <p:cNvCxnSpPr/>
            <p:nvPr/>
          </p:nvCxnSpPr>
          <p:spPr>
            <a:xfrm rot="5400000" flipV="1">
              <a:off x="4817814" y="3596722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9" name="Straight Connector 308"/>
            <p:cNvCxnSpPr/>
            <p:nvPr/>
          </p:nvCxnSpPr>
          <p:spPr>
            <a:xfrm rot="5400000" flipV="1">
              <a:off x="5144902" y="3502805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0" name="Straight Connector 309"/>
            <p:cNvCxnSpPr/>
            <p:nvPr/>
          </p:nvCxnSpPr>
          <p:spPr>
            <a:xfrm rot="5400000" flipV="1">
              <a:off x="4986216" y="3525475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1" name="Straight Connector 310"/>
            <p:cNvCxnSpPr/>
            <p:nvPr/>
          </p:nvCxnSpPr>
          <p:spPr>
            <a:xfrm rot="5400000" flipV="1">
              <a:off x="4881635" y="3539378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2" name="Straight Connector 311"/>
            <p:cNvCxnSpPr/>
            <p:nvPr/>
          </p:nvCxnSpPr>
          <p:spPr>
            <a:xfrm rot="5400000" flipV="1">
              <a:off x="5708401" y="3729500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3" name="Straight Connector 312"/>
            <p:cNvCxnSpPr/>
            <p:nvPr/>
          </p:nvCxnSpPr>
          <p:spPr>
            <a:xfrm rot="5400000" flipV="1">
              <a:off x="5679255" y="3596722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>
            <a:xfrm rot="5400000" flipV="1">
              <a:off x="6006343" y="3502805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>
            <a:xfrm rot="5400000" flipV="1">
              <a:off x="5847657" y="3525475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>
            <a:xfrm rot="5400000" flipV="1">
              <a:off x="5743076" y="3539378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7" name="Straight Connector 316"/>
            <p:cNvCxnSpPr/>
            <p:nvPr/>
          </p:nvCxnSpPr>
          <p:spPr>
            <a:xfrm rot="5400000" flipV="1">
              <a:off x="6524503" y="3729500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8" name="Straight Connector 317"/>
            <p:cNvCxnSpPr/>
            <p:nvPr/>
          </p:nvCxnSpPr>
          <p:spPr>
            <a:xfrm rot="5400000" flipV="1">
              <a:off x="6495357" y="3596722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>
            <a:xfrm rot="5400000" flipV="1">
              <a:off x="6822445" y="3502805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>
            <a:xfrm rot="5400000" flipV="1">
              <a:off x="6663759" y="3525475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>
            <a:xfrm rot="5400000" flipV="1">
              <a:off x="6559178" y="3539378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3718031" y="2223305"/>
            <a:ext cx="1128077" cy="1128078"/>
            <a:chOff x="1486477" y="1391303"/>
            <a:chExt cx="1128077" cy="1128078"/>
          </a:xfrm>
        </p:grpSpPr>
        <p:sp>
          <p:nvSpPr>
            <p:cNvPr id="323" name="Cube 322"/>
            <p:cNvSpPr/>
            <p:nvPr/>
          </p:nvSpPr>
          <p:spPr>
            <a:xfrm>
              <a:off x="1621414" y="1823103"/>
              <a:ext cx="561340" cy="561340"/>
            </a:xfrm>
            <a:prstGeom prst="cub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24" name="Cube 323"/>
            <p:cNvSpPr/>
            <p:nvPr/>
          </p:nvSpPr>
          <p:spPr>
            <a:xfrm>
              <a:off x="2053214" y="1823103"/>
              <a:ext cx="561340" cy="561340"/>
            </a:xfrm>
            <a:prstGeom prst="cube">
              <a:avLst/>
            </a:prstGeom>
            <a:solidFill>
              <a:srgbClr val="7030A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25" name="Cube 324"/>
            <p:cNvSpPr/>
            <p:nvPr/>
          </p:nvSpPr>
          <p:spPr>
            <a:xfrm>
              <a:off x="1621414" y="1391303"/>
              <a:ext cx="561340" cy="561340"/>
            </a:xfrm>
            <a:prstGeom prst="cub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26" name="Cube 325"/>
            <p:cNvSpPr/>
            <p:nvPr/>
          </p:nvSpPr>
          <p:spPr>
            <a:xfrm>
              <a:off x="2053214" y="1391303"/>
              <a:ext cx="561340" cy="561340"/>
            </a:xfrm>
            <a:prstGeom prst="cube">
              <a:avLst/>
            </a:prstGeom>
            <a:solidFill>
              <a:srgbClr val="00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27" name="Cube 326"/>
            <p:cNvSpPr/>
            <p:nvPr/>
          </p:nvSpPr>
          <p:spPr>
            <a:xfrm>
              <a:off x="1486477" y="1958041"/>
              <a:ext cx="561340" cy="561340"/>
            </a:xfrm>
            <a:prstGeom prst="cube">
              <a:avLst/>
            </a:prstGeom>
            <a:solidFill>
              <a:srgbClr val="FF99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28" name="Cube 327"/>
            <p:cNvSpPr/>
            <p:nvPr/>
          </p:nvSpPr>
          <p:spPr>
            <a:xfrm>
              <a:off x="1923674" y="1952643"/>
              <a:ext cx="561340" cy="561340"/>
            </a:xfrm>
            <a:prstGeom prst="cube">
              <a:avLst/>
            </a:prstGeom>
            <a:solidFill>
              <a:srgbClr val="00CC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29" name="Cube 328"/>
            <p:cNvSpPr/>
            <p:nvPr/>
          </p:nvSpPr>
          <p:spPr>
            <a:xfrm>
              <a:off x="1491874" y="1520843"/>
              <a:ext cx="561340" cy="561340"/>
            </a:xfrm>
            <a:prstGeom prst="cube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30" name="Cube 329"/>
            <p:cNvSpPr/>
            <p:nvPr/>
          </p:nvSpPr>
          <p:spPr>
            <a:xfrm>
              <a:off x="1923674" y="1520843"/>
              <a:ext cx="561340" cy="561340"/>
            </a:xfrm>
            <a:prstGeom prst="cube">
              <a:avLst/>
            </a:prstGeom>
            <a:solidFill>
              <a:srgbClr val="0000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980830" y="1869002"/>
            <a:ext cx="4382770" cy="1268197"/>
            <a:chOff x="2787274" y="1391303"/>
            <a:chExt cx="4382770" cy="1268197"/>
          </a:xfrm>
        </p:grpSpPr>
        <p:sp>
          <p:nvSpPr>
            <p:cNvPr id="332" name="Down Arrow 331"/>
            <p:cNvSpPr/>
            <p:nvPr/>
          </p:nvSpPr>
          <p:spPr>
            <a:xfrm rot="16200000">
              <a:off x="3402589" y="1682768"/>
              <a:ext cx="194310" cy="388620"/>
            </a:xfrm>
            <a:prstGeom prst="downArrow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33" name="Cube 332"/>
            <p:cNvSpPr/>
            <p:nvPr/>
          </p:nvSpPr>
          <p:spPr>
            <a:xfrm>
              <a:off x="6608704" y="2060593"/>
              <a:ext cx="561340" cy="561340"/>
            </a:xfrm>
            <a:prstGeom prst="cube">
              <a:avLst/>
            </a:prstGeom>
            <a:solidFill>
              <a:srgbClr val="7030A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34" name="Cube 333"/>
            <p:cNvSpPr/>
            <p:nvPr/>
          </p:nvSpPr>
          <p:spPr>
            <a:xfrm>
              <a:off x="6608704" y="1391303"/>
              <a:ext cx="561340" cy="561340"/>
            </a:xfrm>
            <a:prstGeom prst="cube">
              <a:avLst/>
            </a:prstGeom>
            <a:solidFill>
              <a:srgbClr val="00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35" name="Cube 334"/>
            <p:cNvSpPr/>
            <p:nvPr/>
          </p:nvSpPr>
          <p:spPr>
            <a:xfrm>
              <a:off x="5788284" y="2082183"/>
              <a:ext cx="561340" cy="561340"/>
            </a:xfrm>
            <a:prstGeom prst="cube">
              <a:avLst/>
            </a:prstGeom>
            <a:solidFill>
              <a:srgbClr val="00CC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5788284" y="1391303"/>
              <a:ext cx="561340" cy="561340"/>
            </a:xfrm>
            <a:prstGeom prst="cube">
              <a:avLst/>
            </a:prstGeom>
            <a:solidFill>
              <a:srgbClr val="0000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37" name="Cube 336"/>
            <p:cNvSpPr/>
            <p:nvPr/>
          </p:nvSpPr>
          <p:spPr>
            <a:xfrm>
              <a:off x="4924684" y="2082183"/>
              <a:ext cx="561340" cy="561340"/>
            </a:xfrm>
            <a:prstGeom prst="cub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38" name="Cube 337"/>
            <p:cNvSpPr/>
            <p:nvPr/>
          </p:nvSpPr>
          <p:spPr>
            <a:xfrm>
              <a:off x="4924684" y="1391303"/>
              <a:ext cx="561340" cy="561340"/>
            </a:xfrm>
            <a:prstGeom prst="cube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39" name="Cube 338"/>
            <p:cNvSpPr/>
            <p:nvPr/>
          </p:nvSpPr>
          <p:spPr>
            <a:xfrm>
              <a:off x="4212214" y="2082183"/>
              <a:ext cx="561340" cy="561340"/>
            </a:xfrm>
            <a:prstGeom prst="cube">
              <a:avLst/>
            </a:prstGeom>
            <a:solidFill>
              <a:srgbClr val="FF99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40" name="Cube 339"/>
            <p:cNvSpPr/>
            <p:nvPr/>
          </p:nvSpPr>
          <p:spPr>
            <a:xfrm>
              <a:off x="4212214" y="1391303"/>
              <a:ext cx="561340" cy="561340"/>
            </a:xfrm>
            <a:prstGeom prst="cube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Arial Narrow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2787274" y="2039003"/>
              <a:ext cx="1312410" cy="549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Spatial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decomposition</a:t>
              </a:r>
            </a:p>
          </p:txBody>
        </p:sp>
        <p:cxnSp>
          <p:nvCxnSpPr>
            <p:cNvPr id="342" name="Straight Connector 341"/>
            <p:cNvCxnSpPr/>
            <p:nvPr/>
          </p:nvCxnSpPr>
          <p:spPr>
            <a:xfrm flipV="1">
              <a:off x="4445386" y="2518301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3" name="Straight Connector 342"/>
            <p:cNvCxnSpPr/>
            <p:nvPr/>
          </p:nvCxnSpPr>
          <p:spPr>
            <a:xfrm flipV="1">
              <a:off x="4276984" y="2408192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4" name="Straight Connector 343"/>
            <p:cNvCxnSpPr/>
            <p:nvPr/>
          </p:nvCxnSpPr>
          <p:spPr>
            <a:xfrm flipV="1">
              <a:off x="4218691" y="2220359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5" name="Straight Connector 344"/>
            <p:cNvCxnSpPr/>
            <p:nvPr/>
          </p:nvCxnSpPr>
          <p:spPr>
            <a:xfrm flipV="1">
              <a:off x="4212214" y="2226836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6" name="Straight Connector 345"/>
            <p:cNvCxnSpPr/>
            <p:nvPr/>
          </p:nvCxnSpPr>
          <p:spPr>
            <a:xfrm flipV="1">
              <a:off x="4218691" y="2293504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7" name="Straight Connector 346"/>
            <p:cNvCxnSpPr/>
            <p:nvPr/>
          </p:nvCxnSpPr>
          <p:spPr>
            <a:xfrm rot="5400000" flipV="1">
              <a:off x="4179829" y="2479439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8" name="Straight Connector 347"/>
            <p:cNvCxnSpPr/>
            <p:nvPr/>
          </p:nvCxnSpPr>
          <p:spPr>
            <a:xfrm rot="5400000" flipV="1">
              <a:off x="4150683" y="2346661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9" name="Straight Connector 348"/>
            <p:cNvCxnSpPr/>
            <p:nvPr/>
          </p:nvCxnSpPr>
          <p:spPr>
            <a:xfrm rot="5400000" flipV="1">
              <a:off x="4477771" y="2252744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0" name="Straight Connector 349"/>
            <p:cNvCxnSpPr/>
            <p:nvPr/>
          </p:nvCxnSpPr>
          <p:spPr>
            <a:xfrm rot="5400000" flipV="1">
              <a:off x="4319085" y="2275414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1" name="Straight Connector 350"/>
            <p:cNvCxnSpPr/>
            <p:nvPr/>
          </p:nvCxnSpPr>
          <p:spPr>
            <a:xfrm rot="5400000" flipV="1">
              <a:off x="4214504" y="2289317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2" name="Straight Connector 351"/>
            <p:cNvCxnSpPr/>
            <p:nvPr/>
          </p:nvCxnSpPr>
          <p:spPr>
            <a:xfrm flipV="1">
              <a:off x="5153970" y="2526073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3" name="Straight Connector 352"/>
            <p:cNvCxnSpPr/>
            <p:nvPr/>
          </p:nvCxnSpPr>
          <p:spPr>
            <a:xfrm flipV="1">
              <a:off x="4985568" y="2415964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4" name="Straight Connector 353"/>
            <p:cNvCxnSpPr/>
            <p:nvPr/>
          </p:nvCxnSpPr>
          <p:spPr>
            <a:xfrm flipV="1">
              <a:off x="4927275" y="2228131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5" name="Straight Connector 354"/>
            <p:cNvCxnSpPr/>
            <p:nvPr/>
          </p:nvCxnSpPr>
          <p:spPr>
            <a:xfrm flipV="1">
              <a:off x="4920798" y="2234608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6" name="Straight Connector 355"/>
            <p:cNvCxnSpPr/>
            <p:nvPr/>
          </p:nvCxnSpPr>
          <p:spPr>
            <a:xfrm flipV="1">
              <a:off x="4927275" y="2301276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7" name="Straight Connector 356"/>
            <p:cNvCxnSpPr/>
            <p:nvPr/>
          </p:nvCxnSpPr>
          <p:spPr>
            <a:xfrm rot="5400000" flipV="1">
              <a:off x="4888413" y="2487211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8" name="Straight Connector 357"/>
            <p:cNvCxnSpPr/>
            <p:nvPr/>
          </p:nvCxnSpPr>
          <p:spPr>
            <a:xfrm rot="5400000" flipV="1">
              <a:off x="4859266" y="2354433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9" name="Straight Connector 358"/>
            <p:cNvCxnSpPr/>
            <p:nvPr/>
          </p:nvCxnSpPr>
          <p:spPr>
            <a:xfrm rot="5400000" flipV="1">
              <a:off x="5186355" y="2260516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0" name="Straight Connector 359"/>
            <p:cNvCxnSpPr/>
            <p:nvPr/>
          </p:nvCxnSpPr>
          <p:spPr>
            <a:xfrm rot="5400000" flipV="1">
              <a:off x="5027668" y="2283186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1" name="Straight Connector 360"/>
            <p:cNvCxnSpPr/>
            <p:nvPr/>
          </p:nvCxnSpPr>
          <p:spPr>
            <a:xfrm rot="5400000" flipV="1">
              <a:off x="4923088" y="2297089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2" name="Straight Connector 361"/>
            <p:cNvCxnSpPr/>
            <p:nvPr/>
          </p:nvCxnSpPr>
          <p:spPr>
            <a:xfrm flipV="1">
              <a:off x="6015411" y="2529960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3" name="Straight Connector 362"/>
            <p:cNvCxnSpPr/>
            <p:nvPr/>
          </p:nvCxnSpPr>
          <p:spPr>
            <a:xfrm flipV="1">
              <a:off x="5847009" y="2419851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4" name="Straight Connector 363"/>
            <p:cNvCxnSpPr/>
            <p:nvPr/>
          </p:nvCxnSpPr>
          <p:spPr>
            <a:xfrm flipV="1">
              <a:off x="5788716" y="2232018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5" name="Straight Connector 364"/>
            <p:cNvCxnSpPr/>
            <p:nvPr/>
          </p:nvCxnSpPr>
          <p:spPr>
            <a:xfrm flipV="1">
              <a:off x="5782239" y="2238495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6" name="Straight Connector 365"/>
            <p:cNvCxnSpPr/>
            <p:nvPr/>
          </p:nvCxnSpPr>
          <p:spPr>
            <a:xfrm flipV="1">
              <a:off x="5788716" y="2305163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7" name="Straight Connector 366"/>
            <p:cNvCxnSpPr/>
            <p:nvPr/>
          </p:nvCxnSpPr>
          <p:spPr>
            <a:xfrm rot="5400000" flipV="1">
              <a:off x="5749854" y="2491098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8" name="Straight Connector 367"/>
            <p:cNvCxnSpPr/>
            <p:nvPr/>
          </p:nvCxnSpPr>
          <p:spPr>
            <a:xfrm rot="5400000" flipV="1">
              <a:off x="5720707" y="2358319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9" name="Straight Connector 368"/>
            <p:cNvCxnSpPr/>
            <p:nvPr/>
          </p:nvCxnSpPr>
          <p:spPr>
            <a:xfrm rot="5400000" flipV="1">
              <a:off x="6047796" y="2264403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0" name="Straight Connector 369"/>
            <p:cNvCxnSpPr/>
            <p:nvPr/>
          </p:nvCxnSpPr>
          <p:spPr>
            <a:xfrm rot="5400000" flipV="1">
              <a:off x="5889109" y="2287072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1" name="Straight Connector 370"/>
            <p:cNvCxnSpPr/>
            <p:nvPr/>
          </p:nvCxnSpPr>
          <p:spPr>
            <a:xfrm rot="5400000" flipV="1">
              <a:off x="5784529" y="2300976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2" name="Straight Connector 371"/>
            <p:cNvCxnSpPr/>
            <p:nvPr/>
          </p:nvCxnSpPr>
          <p:spPr>
            <a:xfrm flipV="1">
              <a:off x="6845762" y="2500165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3" name="Straight Connector 372"/>
            <p:cNvCxnSpPr/>
            <p:nvPr/>
          </p:nvCxnSpPr>
          <p:spPr>
            <a:xfrm flipV="1">
              <a:off x="6677360" y="2390056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4" name="Straight Connector 373"/>
            <p:cNvCxnSpPr/>
            <p:nvPr/>
          </p:nvCxnSpPr>
          <p:spPr>
            <a:xfrm flipV="1">
              <a:off x="6619067" y="2202223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5" name="Straight Connector 374"/>
            <p:cNvCxnSpPr/>
            <p:nvPr/>
          </p:nvCxnSpPr>
          <p:spPr>
            <a:xfrm flipV="1">
              <a:off x="6612590" y="2208700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6" name="Straight Connector 375"/>
            <p:cNvCxnSpPr/>
            <p:nvPr/>
          </p:nvCxnSpPr>
          <p:spPr>
            <a:xfrm flipV="1">
              <a:off x="6619067" y="2275368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7" name="Straight Connector 376"/>
            <p:cNvCxnSpPr/>
            <p:nvPr/>
          </p:nvCxnSpPr>
          <p:spPr>
            <a:xfrm rot="5400000" flipV="1">
              <a:off x="6580205" y="2461303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8" name="Straight Connector 377"/>
            <p:cNvCxnSpPr/>
            <p:nvPr/>
          </p:nvCxnSpPr>
          <p:spPr>
            <a:xfrm rot="5400000" flipV="1">
              <a:off x="6551059" y="2328525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9" name="Straight Connector 378"/>
            <p:cNvCxnSpPr/>
            <p:nvPr/>
          </p:nvCxnSpPr>
          <p:spPr>
            <a:xfrm rot="5400000" flipV="1">
              <a:off x="6878147" y="2234608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0" name="Straight Connector 379"/>
            <p:cNvCxnSpPr/>
            <p:nvPr/>
          </p:nvCxnSpPr>
          <p:spPr>
            <a:xfrm rot="5400000" flipV="1">
              <a:off x="6719461" y="2257278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1" name="Straight Connector 380"/>
            <p:cNvCxnSpPr/>
            <p:nvPr/>
          </p:nvCxnSpPr>
          <p:spPr>
            <a:xfrm rot="5400000" flipV="1">
              <a:off x="6614880" y="2271181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2" name="Straight Connector 381"/>
            <p:cNvCxnSpPr/>
            <p:nvPr/>
          </p:nvCxnSpPr>
          <p:spPr>
            <a:xfrm flipV="1">
              <a:off x="4445386" y="1833034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3" name="Straight Connector 382"/>
            <p:cNvCxnSpPr/>
            <p:nvPr/>
          </p:nvCxnSpPr>
          <p:spPr>
            <a:xfrm flipV="1">
              <a:off x="4276984" y="1722925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4" name="Straight Connector 383"/>
            <p:cNvCxnSpPr/>
            <p:nvPr/>
          </p:nvCxnSpPr>
          <p:spPr>
            <a:xfrm flipV="1">
              <a:off x="4218691" y="153509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5" name="Straight Connector 384"/>
            <p:cNvCxnSpPr/>
            <p:nvPr/>
          </p:nvCxnSpPr>
          <p:spPr>
            <a:xfrm flipV="1">
              <a:off x="4212214" y="1541569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6" name="Straight Connector 385"/>
            <p:cNvCxnSpPr/>
            <p:nvPr/>
          </p:nvCxnSpPr>
          <p:spPr>
            <a:xfrm flipV="1">
              <a:off x="4218691" y="1608237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7" name="Straight Connector 386"/>
            <p:cNvCxnSpPr/>
            <p:nvPr/>
          </p:nvCxnSpPr>
          <p:spPr>
            <a:xfrm rot="5400000" flipV="1">
              <a:off x="4179829" y="179417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8" name="Straight Connector 387"/>
            <p:cNvCxnSpPr/>
            <p:nvPr/>
          </p:nvCxnSpPr>
          <p:spPr>
            <a:xfrm rot="5400000" flipV="1">
              <a:off x="4150683" y="1661394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9" name="Straight Connector 388"/>
            <p:cNvCxnSpPr/>
            <p:nvPr/>
          </p:nvCxnSpPr>
          <p:spPr>
            <a:xfrm rot="5400000" flipV="1">
              <a:off x="4477771" y="1567477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0" name="Straight Connector 389"/>
            <p:cNvCxnSpPr/>
            <p:nvPr/>
          </p:nvCxnSpPr>
          <p:spPr>
            <a:xfrm rot="5400000" flipV="1">
              <a:off x="4319085" y="1590147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1" name="Straight Connector 390"/>
            <p:cNvCxnSpPr/>
            <p:nvPr/>
          </p:nvCxnSpPr>
          <p:spPr>
            <a:xfrm rot="5400000" flipV="1">
              <a:off x="4214504" y="1604050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2" name="Straight Connector 391"/>
            <p:cNvCxnSpPr/>
            <p:nvPr/>
          </p:nvCxnSpPr>
          <p:spPr>
            <a:xfrm flipV="1">
              <a:off x="5153970" y="1833034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3" name="Straight Connector 392"/>
            <p:cNvCxnSpPr/>
            <p:nvPr/>
          </p:nvCxnSpPr>
          <p:spPr>
            <a:xfrm flipV="1">
              <a:off x="4985568" y="1722925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4" name="Straight Connector 393"/>
            <p:cNvCxnSpPr/>
            <p:nvPr/>
          </p:nvCxnSpPr>
          <p:spPr>
            <a:xfrm flipV="1">
              <a:off x="4927275" y="153509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5" name="Straight Connector 394"/>
            <p:cNvCxnSpPr/>
            <p:nvPr/>
          </p:nvCxnSpPr>
          <p:spPr>
            <a:xfrm flipV="1">
              <a:off x="4920798" y="1541569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6" name="Straight Connector 395"/>
            <p:cNvCxnSpPr/>
            <p:nvPr/>
          </p:nvCxnSpPr>
          <p:spPr>
            <a:xfrm flipV="1">
              <a:off x="4927275" y="1608237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7" name="Straight Connector 396"/>
            <p:cNvCxnSpPr/>
            <p:nvPr/>
          </p:nvCxnSpPr>
          <p:spPr>
            <a:xfrm rot="5400000" flipV="1">
              <a:off x="4888413" y="179417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8" name="Straight Connector 397"/>
            <p:cNvCxnSpPr/>
            <p:nvPr/>
          </p:nvCxnSpPr>
          <p:spPr>
            <a:xfrm rot="5400000" flipV="1">
              <a:off x="4859266" y="1661394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9" name="Straight Connector 398"/>
            <p:cNvCxnSpPr/>
            <p:nvPr/>
          </p:nvCxnSpPr>
          <p:spPr>
            <a:xfrm rot="5400000" flipV="1">
              <a:off x="5186355" y="1567477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0" name="Straight Connector 399"/>
            <p:cNvCxnSpPr/>
            <p:nvPr/>
          </p:nvCxnSpPr>
          <p:spPr>
            <a:xfrm rot="5400000" flipV="1">
              <a:off x="5027668" y="1590147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1" name="Straight Connector 400"/>
            <p:cNvCxnSpPr/>
            <p:nvPr/>
          </p:nvCxnSpPr>
          <p:spPr>
            <a:xfrm rot="5400000" flipV="1">
              <a:off x="4923088" y="1604050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2" name="Straight Connector 401"/>
            <p:cNvCxnSpPr/>
            <p:nvPr/>
          </p:nvCxnSpPr>
          <p:spPr>
            <a:xfrm flipV="1">
              <a:off x="6014115" y="1833034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3" name="Straight Connector 402"/>
            <p:cNvCxnSpPr/>
            <p:nvPr/>
          </p:nvCxnSpPr>
          <p:spPr>
            <a:xfrm flipV="1">
              <a:off x="5845713" y="1722925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4" name="Straight Connector 403"/>
            <p:cNvCxnSpPr/>
            <p:nvPr/>
          </p:nvCxnSpPr>
          <p:spPr>
            <a:xfrm flipV="1">
              <a:off x="5787420" y="153509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5" name="Straight Connector 404"/>
            <p:cNvCxnSpPr/>
            <p:nvPr/>
          </p:nvCxnSpPr>
          <p:spPr>
            <a:xfrm flipV="1">
              <a:off x="5780943" y="1541569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6" name="Straight Connector 405"/>
            <p:cNvCxnSpPr/>
            <p:nvPr/>
          </p:nvCxnSpPr>
          <p:spPr>
            <a:xfrm flipV="1">
              <a:off x="5787420" y="1608237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7" name="Straight Connector 406"/>
            <p:cNvCxnSpPr/>
            <p:nvPr/>
          </p:nvCxnSpPr>
          <p:spPr>
            <a:xfrm rot="5400000" flipV="1">
              <a:off x="5748558" y="179417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8" name="Straight Connector 407"/>
            <p:cNvCxnSpPr/>
            <p:nvPr/>
          </p:nvCxnSpPr>
          <p:spPr>
            <a:xfrm rot="5400000" flipV="1">
              <a:off x="5719412" y="1661394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9" name="Straight Connector 408"/>
            <p:cNvCxnSpPr/>
            <p:nvPr/>
          </p:nvCxnSpPr>
          <p:spPr>
            <a:xfrm rot="5400000" flipV="1">
              <a:off x="6046500" y="1567477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0" name="Straight Connector 409"/>
            <p:cNvCxnSpPr/>
            <p:nvPr/>
          </p:nvCxnSpPr>
          <p:spPr>
            <a:xfrm rot="5400000" flipV="1">
              <a:off x="5887814" y="1590147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1" name="Straight Connector 410"/>
            <p:cNvCxnSpPr/>
            <p:nvPr/>
          </p:nvCxnSpPr>
          <p:spPr>
            <a:xfrm rot="5400000" flipV="1">
              <a:off x="5783233" y="1604050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2" name="Straight Connector 411"/>
            <p:cNvCxnSpPr/>
            <p:nvPr/>
          </p:nvCxnSpPr>
          <p:spPr>
            <a:xfrm flipV="1">
              <a:off x="6837990" y="1833034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3" name="Straight Connector 412"/>
            <p:cNvCxnSpPr/>
            <p:nvPr/>
          </p:nvCxnSpPr>
          <p:spPr>
            <a:xfrm flipV="1">
              <a:off x="6669588" y="1722925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4" name="Straight Connector 413"/>
            <p:cNvCxnSpPr/>
            <p:nvPr/>
          </p:nvCxnSpPr>
          <p:spPr>
            <a:xfrm flipV="1">
              <a:off x="6611295" y="153509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5" name="Straight Connector 414"/>
            <p:cNvCxnSpPr/>
            <p:nvPr/>
          </p:nvCxnSpPr>
          <p:spPr>
            <a:xfrm flipV="1">
              <a:off x="6604818" y="1541569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6" name="Straight Connector 415"/>
            <p:cNvCxnSpPr/>
            <p:nvPr/>
          </p:nvCxnSpPr>
          <p:spPr>
            <a:xfrm flipV="1">
              <a:off x="6611295" y="1608237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7" name="Straight Connector 416"/>
            <p:cNvCxnSpPr/>
            <p:nvPr/>
          </p:nvCxnSpPr>
          <p:spPr>
            <a:xfrm rot="5400000" flipV="1">
              <a:off x="6572433" y="1794172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8" name="Straight Connector 417"/>
            <p:cNvCxnSpPr/>
            <p:nvPr/>
          </p:nvCxnSpPr>
          <p:spPr>
            <a:xfrm rot="5400000" flipV="1">
              <a:off x="6543286" y="1661394"/>
              <a:ext cx="369189" cy="23317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9" name="Straight Connector 418"/>
            <p:cNvCxnSpPr/>
            <p:nvPr/>
          </p:nvCxnSpPr>
          <p:spPr>
            <a:xfrm rot="5400000" flipV="1">
              <a:off x="6870375" y="1567477"/>
              <a:ext cx="194310" cy="12954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0" name="Straight Connector 419"/>
            <p:cNvCxnSpPr/>
            <p:nvPr/>
          </p:nvCxnSpPr>
          <p:spPr>
            <a:xfrm rot="5400000" flipV="1">
              <a:off x="6711688" y="1590147"/>
              <a:ext cx="375666" cy="2526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1" name="Straight Connector 420"/>
            <p:cNvCxnSpPr/>
            <p:nvPr/>
          </p:nvCxnSpPr>
          <p:spPr>
            <a:xfrm rot="5400000" flipV="1">
              <a:off x="6607108" y="1604050"/>
              <a:ext cx="421005" cy="28309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2" name="Rectangle 421"/>
          <p:cNvSpPr/>
          <p:nvPr/>
        </p:nvSpPr>
        <p:spPr>
          <a:xfrm>
            <a:off x="3739405" y="3708889"/>
            <a:ext cx="453390" cy="4533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 Narrow"/>
            </a:endParaRPr>
          </a:p>
        </p:txBody>
      </p:sp>
      <p:cxnSp>
        <p:nvCxnSpPr>
          <p:cNvPr id="423" name="Straight Connector 422"/>
          <p:cNvCxnSpPr/>
          <p:nvPr/>
        </p:nvCxnSpPr>
        <p:spPr>
          <a:xfrm flipV="1">
            <a:off x="3994436" y="4027074"/>
            <a:ext cx="194310" cy="1295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24" name="Straight Connector 423"/>
          <p:cNvCxnSpPr/>
          <p:nvPr/>
        </p:nvCxnSpPr>
        <p:spPr>
          <a:xfrm flipV="1">
            <a:off x="3773142" y="3904819"/>
            <a:ext cx="420465" cy="26555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25" name="Straight Connector 424"/>
          <p:cNvCxnSpPr/>
          <p:nvPr/>
        </p:nvCxnSpPr>
        <p:spPr>
          <a:xfrm flipV="1">
            <a:off x="3747502" y="3708889"/>
            <a:ext cx="194310" cy="1295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26" name="Straight Connector 425"/>
          <p:cNvCxnSpPr/>
          <p:nvPr/>
        </p:nvCxnSpPr>
        <p:spPr>
          <a:xfrm flipV="1">
            <a:off x="3739405" y="3712938"/>
            <a:ext cx="385298" cy="25908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27" name="Straight Connector 426"/>
          <p:cNvCxnSpPr/>
          <p:nvPr/>
        </p:nvCxnSpPr>
        <p:spPr>
          <a:xfrm flipV="1">
            <a:off x="3751551" y="3785805"/>
            <a:ext cx="433460" cy="2914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28" name="Rectangle 427"/>
          <p:cNvSpPr/>
          <p:nvPr/>
        </p:nvSpPr>
        <p:spPr>
          <a:xfrm rot="5400000">
            <a:off x="4589512" y="3708890"/>
            <a:ext cx="453390" cy="4533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 Narrow"/>
            </a:endParaRPr>
          </a:p>
        </p:txBody>
      </p:sp>
      <p:cxnSp>
        <p:nvCxnSpPr>
          <p:cNvPr id="429" name="Straight Connector 428"/>
          <p:cNvCxnSpPr/>
          <p:nvPr/>
        </p:nvCxnSpPr>
        <p:spPr>
          <a:xfrm rot="5400000" flipV="1">
            <a:off x="4562792" y="3996306"/>
            <a:ext cx="194310" cy="1295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30" name="Straight Connector 429"/>
          <p:cNvCxnSpPr/>
          <p:nvPr/>
        </p:nvCxnSpPr>
        <p:spPr>
          <a:xfrm rot="5400000" flipV="1">
            <a:off x="4512058" y="3820080"/>
            <a:ext cx="420465" cy="26555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31" name="Straight Connector 430"/>
          <p:cNvCxnSpPr/>
          <p:nvPr/>
        </p:nvCxnSpPr>
        <p:spPr>
          <a:xfrm rot="5400000" flipV="1">
            <a:off x="4880977" y="3749372"/>
            <a:ext cx="194310" cy="1295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32" name="Straight Connector 431"/>
          <p:cNvCxnSpPr/>
          <p:nvPr/>
        </p:nvCxnSpPr>
        <p:spPr>
          <a:xfrm rot="5400000" flipV="1">
            <a:off x="4716664" y="3771999"/>
            <a:ext cx="385298" cy="25908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33" name="Straight Connector 432"/>
          <p:cNvCxnSpPr/>
          <p:nvPr/>
        </p:nvCxnSpPr>
        <p:spPr>
          <a:xfrm rot="5400000" flipV="1">
            <a:off x="4607572" y="3787984"/>
            <a:ext cx="433460" cy="2914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34" name="TextBox 433"/>
          <p:cNvSpPr txBox="1"/>
          <p:nvPr/>
        </p:nvSpPr>
        <p:spPr>
          <a:xfrm>
            <a:off x="3572346" y="4162279"/>
            <a:ext cx="7292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angle 1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4479126" y="4162279"/>
            <a:ext cx="7292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angle 2</a:t>
            </a:r>
          </a:p>
        </p:txBody>
      </p:sp>
      <p:grpSp>
        <p:nvGrpSpPr>
          <p:cNvPr id="436" name="Group 435"/>
          <p:cNvGrpSpPr/>
          <p:nvPr/>
        </p:nvGrpSpPr>
        <p:grpSpPr>
          <a:xfrm>
            <a:off x="2346726" y="5533436"/>
            <a:ext cx="3867967" cy="809487"/>
            <a:chOff x="163965" y="5223720"/>
            <a:chExt cx="3867967" cy="809487"/>
          </a:xfrm>
        </p:grpSpPr>
        <p:cxnSp>
          <p:nvCxnSpPr>
            <p:cNvPr id="437" name="Straight Arrow Connector 436"/>
            <p:cNvCxnSpPr/>
            <p:nvPr/>
          </p:nvCxnSpPr>
          <p:spPr bwMode="auto">
            <a:xfrm>
              <a:off x="3226985" y="5419486"/>
              <a:ext cx="695079" cy="344358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8" name="Straight Arrow Connector 437"/>
            <p:cNvCxnSpPr/>
            <p:nvPr/>
          </p:nvCxnSpPr>
          <p:spPr bwMode="auto">
            <a:xfrm>
              <a:off x="3336853" y="5688849"/>
              <a:ext cx="695079" cy="344358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9" name="TextBox 438"/>
            <p:cNvSpPr txBox="1"/>
            <p:nvPr/>
          </p:nvSpPr>
          <p:spPr>
            <a:xfrm>
              <a:off x="2287027" y="522372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2042"/>
                  </a:solidFill>
                  <a:latin typeface="Times New Roman" pitchFamily="18" charset="0"/>
                  <a:cs typeface="Times New Roman" pitchFamily="18" charset="0"/>
                </a:rPr>
                <a:t>Thread 1</a:t>
              </a: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2364996" y="550371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2042"/>
                  </a:solidFill>
                  <a:latin typeface="Times New Roman" pitchFamily="18" charset="0"/>
                  <a:cs typeface="Times New Roman" pitchFamily="18" charset="0"/>
                </a:rPr>
                <a:t>Thread 2</a:t>
              </a:r>
            </a:p>
          </p:txBody>
        </p:sp>
        <p:sp>
          <p:nvSpPr>
            <p:cNvPr id="441" name="Left Brace 440"/>
            <p:cNvSpPr/>
            <p:nvPr/>
          </p:nvSpPr>
          <p:spPr bwMode="auto">
            <a:xfrm>
              <a:off x="2131824" y="5249366"/>
              <a:ext cx="276446" cy="563526"/>
            </a:xfrm>
            <a:prstGeom prst="lef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163965" y="5322955"/>
              <a:ext cx="2024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2042"/>
                  </a:solidFill>
                  <a:latin typeface="Times New Roman" pitchFamily="18" charset="0"/>
                  <a:cs typeface="Times New Roman" pitchFamily="18" charset="0"/>
                </a:rPr>
                <a:t>Ray Decomposition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56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Parallel Kernel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/>
          <a:srcRect l="5218" t="572" r="903" b="5255"/>
          <a:stretch>
            <a:fillRect/>
          </a:stretch>
        </p:blipFill>
        <p:spPr bwMode="auto">
          <a:xfrm>
            <a:off x="3460531" y="2187762"/>
            <a:ext cx="5373963" cy="462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18" idx="3"/>
          </p:cNvCxnSpPr>
          <p:nvPr/>
        </p:nvCxnSpPr>
        <p:spPr>
          <a:xfrm flipV="1">
            <a:off x="2853457" y="2617275"/>
            <a:ext cx="1289168" cy="16224"/>
          </a:xfrm>
          <a:prstGeom prst="straightConnector1">
            <a:avLst/>
          </a:prstGeom>
          <a:noFill/>
          <a:ln w="12700" cap="flat" cmpd="sng" algn="ctr">
            <a:solidFill>
              <a:srgbClr val="629DD1"/>
            </a:solidFill>
            <a:prstDash val="soli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181478" y="24488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</a:p>
        </p:txBody>
      </p:sp>
      <p:cxnSp>
        <p:nvCxnSpPr>
          <p:cNvPr id="19" name="Straight Arrow Connector 18"/>
          <p:cNvCxnSpPr>
            <a:stCxn id="20" idx="3"/>
          </p:cNvCxnSpPr>
          <p:nvPr/>
        </p:nvCxnSpPr>
        <p:spPr>
          <a:xfrm flipV="1">
            <a:off x="2694766" y="2829834"/>
            <a:ext cx="1455880" cy="220760"/>
          </a:xfrm>
          <a:prstGeom prst="straightConnector1">
            <a:avLst/>
          </a:prstGeom>
          <a:noFill/>
          <a:ln w="12700" cap="flat" cmpd="sng" algn="ctr">
            <a:solidFill>
              <a:srgbClr val="629DD1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189499" y="28659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exp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5333" y="550937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BCUp</a:t>
            </a:r>
            <a:endParaRPr lang="en-US" i="1" dirty="0">
              <a:solidFill>
                <a:srgbClr val="00204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1110" y="40993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MOC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3933" y="45921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scal</a:t>
            </a:r>
            <a:endParaRPr lang="en-US" i="1" dirty="0">
              <a:solidFill>
                <a:srgbClr val="00204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2834" y="63965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2042"/>
                </a:solidFill>
                <a:latin typeface="Times New Roman" pitchFamily="18" charset="0"/>
                <a:cs typeface="Times New Roman" pitchFamily="18" charset="0"/>
              </a:rPr>
              <a:t>flux</a:t>
            </a: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853749" y="6577044"/>
            <a:ext cx="491769" cy="4192"/>
          </a:xfrm>
          <a:prstGeom prst="straightConnector1">
            <a:avLst/>
          </a:prstGeom>
          <a:noFill/>
          <a:ln w="12700" cap="flat" cmpd="sng" algn="ctr">
            <a:solidFill>
              <a:srgbClr val="629DD1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>
            <a:stCxn id="23" idx="3"/>
          </p:cNvCxnSpPr>
          <p:nvPr/>
        </p:nvCxnSpPr>
        <p:spPr>
          <a:xfrm>
            <a:off x="2910496" y="4776852"/>
            <a:ext cx="1003530" cy="497124"/>
          </a:xfrm>
          <a:prstGeom prst="straightConnector1">
            <a:avLst/>
          </a:prstGeom>
          <a:noFill/>
          <a:ln w="12700" cap="flat" cmpd="sng" algn="ctr">
            <a:solidFill>
              <a:srgbClr val="629DD1"/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21" idx="3"/>
          </p:cNvCxnSpPr>
          <p:nvPr/>
        </p:nvCxnSpPr>
        <p:spPr>
          <a:xfrm>
            <a:off x="2887080" y="5694038"/>
            <a:ext cx="1026946" cy="27891"/>
          </a:xfrm>
          <a:prstGeom prst="straightConnector1">
            <a:avLst/>
          </a:prstGeom>
          <a:noFill/>
          <a:ln w="12700" cap="flat" cmpd="sng" algn="ctr">
            <a:solidFill>
              <a:srgbClr val="629DD1"/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22" idx="3"/>
          </p:cNvCxnSpPr>
          <p:nvPr/>
        </p:nvCxnSpPr>
        <p:spPr>
          <a:xfrm flipV="1">
            <a:off x="2738737" y="3516505"/>
            <a:ext cx="1557960" cy="767519"/>
          </a:xfrm>
          <a:prstGeom prst="straightConnector1">
            <a:avLst/>
          </a:prstGeom>
          <a:noFill/>
          <a:ln w="12700" cap="flat" cmpd="sng" algn="ctr">
            <a:solidFill>
              <a:srgbClr val="629DD1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2385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 Performance Model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838200" y="2309396"/>
            <a:ext cx="2449545" cy="398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time to perform a sweep is represented by the different components of the algorithm.</a:t>
            </a:r>
          </a:p>
          <a:p>
            <a:endParaRPr lang="en-US" dirty="0"/>
          </a:p>
          <a:p>
            <a:r>
              <a:rPr lang="en-US" dirty="0"/>
              <a:t>Number of FLOPs and Loads as function of the problem size</a:t>
            </a:r>
          </a:p>
          <a:p>
            <a:endParaRPr lang="en-US" dirty="0"/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4936"/>
              </p:ext>
            </p:extLst>
          </p:nvPr>
        </p:nvGraphicFramePr>
        <p:xfrm>
          <a:off x="6717163" y="2076825"/>
          <a:ext cx="4801317" cy="370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3" imgW="3086100" imgH="241300" progId="Equation.3">
                  <p:embed/>
                </p:oleObj>
              </mc:Choice>
              <mc:Fallback>
                <p:oleObj name="Equation" r:id="rId3" imgW="3086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7163" y="2076825"/>
                        <a:ext cx="4801317" cy="370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05815"/>
              </p:ext>
            </p:extLst>
          </p:nvPr>
        </p:nvGraphicFramePr>
        <p:xfrm>
          <a:off x="6693102" y="2461833"/>
          <a:ext cx="4759214" cy="34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5" imgW="3238500" imgH="241300" progId="Equation.3">
                  <p:embed/>
                </p:oleObj>
              </mc:Choice>
              <mc:Fallback>
                <p:oleObj name="Equation" r:id="rId5" imgW="3238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102" y="2461833"/>
                        <a:ext cx="4759214" cy="348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49857"/>
              </p:ext>
            </p:extLst>
          </p:nvPr>
        </p:nvGraphicFramePr>
        <p:xfrm>
          <a:off x="3268157" y="3041981"/>
          <a:ext cx="8373979" cy="3171680"/>
        </p:xfrm>
        <a:graphic>
          <a:graphicData uri="http://schemas.openxmlformats.org/drawingml/2006/table">
            <a:tbl>
              <a:tblPr/>
              <a:tblGrid>
                <a:gridCol w="97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Component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FLOPs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Loads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Computational Intensity (FLOPs/Loads)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build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exp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BCUp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scal</a:t>
                      </a:r>
                      <a:endParaRPr lang="en-US" sz="1400" i="1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~1.0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flux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17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Sweep (Total)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76327"/>
              </p:ext>
            </p:extLst>
          </p:nvPr>
        </p:nvGraphicFramePr>
        <p:xfrm>
          <a:off x="5315110" y="3532946"/>
          <a:ext cx="457200" cy="249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7" imgW="330057" imgH="165028" progId="Equation.3">
                  <p:embed/>
                </p:oleObj>
              </mc:Choice>
              <mc:Fallback>
                <p:oleObj name="Equation" r:id="rId7" imgW="33005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110" y="3532946"/>
                        <a:ext cx="457200" cy="249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42775"/>
              </p:ext>
            </p:extLst>
          </p:nvPr>
        </p:nvGraphicFramePr>
        <p:xfrm>
          <a:off x="7687566" y="3448723"/>
          <a:ext cx="990597" cy="31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Equation" r:id="rId9" imgW="736600" imgH="228600" progId="Equation.3">
                  <p:embed/>
                </p:oleObj>
              </mc:Choice>
              <mc:Fallback>
                <p:oleObj name="Equation" r:id="rId9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566" y="3448723"/>
                        <a:ext cx="990597" cy="312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79260"/>
              </p:ext>
            </p:extLst>
          </p:nvPr>
        </p:nvGraphicFramePr>
        <p:xfrm>
          <a:off x="10374389" y="3460200"/>
          <a:ext cx="626143" cy="3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11" imgW="431613" imgH="228501" progId="Equation.3">
                  <p:embed/>
                </p:oleObj>
              </mc:Choice>
              <mc:Fallback>
                <p:oleObj name="Equation" r:id="rId11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4389" y="3460200"/>
                        <a:ext cx="626143" cy="3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890574"/>
              </p:ext>
            </p:extLst>
          </p:nvPr>
        </p:nvGraphicFramePr>
        <p:xfrm>
          <a:off x="5211011" y="3797640"/>
          <a:ext cx="665399" cy="28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13" imgW="520474" imgH="203112" progId="Equation.3">
                  <p:embed/>
                </p:oleObj>
              </mc:Choice>
              <mc:Fallback>
                <p:oleObj name="Equation" r:id="rId13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011" y="3797640"/>
                        <a:ext cx="665399" cy="288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33718"/>
              </p:ext>
            </p:extLst>
          </p:nvPr>
        </p:nvGraphicFramePr>
        <p:xfrm>
          <a:off x="7850153" y="3773575"/>
          <a:ext cx="665422" cy="28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15" imgW="520474" imgH="203112" progId="Equation.3">
                  <p:embed/>
                </p:oleObj>
              </mc:Choice>
              <mc:Fallback>
                <p:oleObj name="Equation" r:id="rId15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153" y="3773575"/>
                        <a:ext cx="665422" cy="288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73654"/>
              </p:ext>
            </p:extLst>
          </p:nvPr>
        </p:nvGraphicFramePr>
        <p:xfrm>
          <a:off x="5183285" y="4062332"/>
          <a:ext cx="720851" cy="31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Equation" r:id="rId17" imgW="520474" imgH="203112" progId="Equation.3">
                  <p:embed/>
                </p:oleObj>
              </mc:Choice>
              <mc:Fallback>
                <p:oleObj name="Equation" r:id="rId17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285" y="4062332"/>
                        <a:ext cx="720851" cy="312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925170"/>
              </p:ext>
            </p:extLst>
          </p:nvPr>
        </p:nvGraphicFramePr>
        <p:xfrm>
          <a:off x="7779806" y="4074363"/>
          <a:ext cx="806116" cy="29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19" imgW="583947" imgH="203112" progId="Equation.3">
                  <p:embed/>
                </p:oleObj>
              </mc:Choice>
              <mc:Fallback>
                <p:oleObj name="Equation" r:id="rId19" imgW="5839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806" y="4074363"/>
                        <a:ext cx="806116" cy="294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30817"/>
              </p:ext>
            </p:extLst>
          </p:nvPr>
        </p:nvGraphicFramePr>
        <p:xfrm>
          <a:off x="7677538" y="4314999"/>
          <a:ext cx="1010652" cy="28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21" imgW="774364" imgH="203112" progId="Equation.3">
                  <p:embed/>
                </p:oleObj>
              </mc:Choice>
              <mc:Fallback>
                <p:oleObj name="Equation" r:id="rId21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538" y="4314999"/>
                        <a:ext cx="1010652" cy="28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678662"/>
              </p:ext>
            </p:extLst>
          </p:nvPr>
        </p:nvGraphicFramePr>
        <p:xfrm>
          <a:off x="7668120" y="4627821"/>
          <a:ext cx="1029489" cy="28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23" imgW="787058" imgH="203112" progId="Equation.3">
                  <p:embed/>
                </p:oleObj>
              </mc:Choice>
              <mc:Fallback>
                <p:oleObj name="Equation" r:id="rId23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120" y="4627821"/>
                        <a:ext cx="1029489" cy="288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50252"/>
              </p:ext>
            </p:extLst>
          </p:nvPr>
        </p:nvGraphicFramePr>
        <p:xfrm>
          <a:off x="4839863" y="4856421"/>
          <a:ext cx="1407694" cy="2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25" imgW="1117115" imgH="203112" progId="Equation.3">
                  <p:embed/>
                </p:oleObj>
              </mc:Choice>
              <mc:Fallback>
                <p:oleObj name="Equation" r:id="rId25" imgW="111711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863" y="4856421"/>
                        <a:ext cx="1407694" cy="27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18530"/>
              </p:ext>
            </p:extLst>
          </p:nvPr>
        </p:nvGraphicFramePr>
        <p:xfrm>
          <a:off x="6845794" y="4865444"/>
          <a:ext cx="2674141" cy="29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27" imgW="1930320" imgH="203040" progId="Equation.3">
                  <p:embed/>
                </p:oleObj>
              </mc:Choice>
              <mc:Fallback>
                <p:oleObj name="Equation" r:id="rId27" imgW="1930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794" y="4865444"/>
                        <a:ext cx="2674141" cy="291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835860"/>
              </p:ext>
            </p:extLst>
          </p:nvPr>
        </p:nvGraphicFramePr>
        <p:xfrm>
          <a:off x="7845980" y="5133146"/>
          <a:ext cx="673768" cy="29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29" imgW="520474" imgH="203112" progId="Equation.3">
                  <p:embed/>
                </p:oleObj>
              </mc:Choice>
              <mc:Fallback>
                <p:oleObj name="Equation" r:id="rId29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980" y="5133146"/>
                        <a:ext cx="673768" cy="29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099967"/>
              </p:ext>
            </p:extLst>
          </p:nvPr>
        </p:nvGraphicFramePr>
        <p:xfrm>
          <a:off x="5224874" y="5145185"/>
          <a:ext cx="637673" cy="27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31" imgW="520474" imgH="203112" progId="Equation.3">
                  <p:embed/>
                </p:oleObj>
              </mc:Choice>
              <mc:Fallback>
                <p:oleObj name="Equation" r:id="rId31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874" y="5145185"/>
                        <a:ext cx="637673" cy="276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627093"/>
              </p:ext>
            </p:extLst>
          </p:nvPr>
        </p:nvGraphicFramePr>
        <p:xfrm>
          <a:off x="4310723" y="5495687"/>
          <a:ext cx="2382379" cy="587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33" imgW="1790640" imgH="431640" progId="Equation.3">
                  <p:embed/>
                </p:oleObj>
              </mc:Choice>
              <mc:Fallback>
                <p:oleObj name="Equation" r:id="rId33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723" y="5495687"/>
                        <a:ext cx="2382379" cy="587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08523"/>
              </p:ext>
            </p:extLst>
          </p:nvPr>
        </p:nvGraphicFramePr>
        <p:xfrm>
          <a:off x="10073599" y="5650512"/>
          <a:ext cx="1408719" cy="24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35" imgW="1066337" imgH="177723" progId="Equation.3">
                  <p:embed/>
                </p:oleObj>
              </mc:Choice>
              <mc:Fallback>
                <p:oleObj name="Equation" r:id="rId35" imgW="106633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3599" y="5650512"/>
                        <a:ext cx="1408719" cy="241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31512"/>
              </p:ext>
            </p:extLst>
          </p:nvPr>
        </p:nvGraphicFramePr>
        <p:xfrm>
          <a:off x="6693102" y="5565362"/>
          <a:ext cx="3011905" cy="50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37" imgW="2806560" imgH="457200" progId="Equation.3">
                  <p:embed/>
                </p:oleObj>
              </mc:Choice>
              <mc:Fallback>
                <p:oleObj name="Equation" r:id="rId37" imgW="280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102" y="5565362"/>
                        <a:ext cx="3011905" cy="509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190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of Serial Performance Model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73470"/>
              </p:ext>
            </p:extLst>
          </p:nvPr>
        </p:nvGraphicFramePr>
        <p:xfrm>
          <a:off x="539206" y="3192231"/>
          <a:ext cx="4771391" cy="1854200"/>
        </p:xfrm>
        <a:graphic>
          <a:graphicData uri="http://schemas.openxmlformats.org/drawingml/2006/table">
            <a:tbl>
              <a:tblPr firstRow="1" bandRow="1"/>
              <a:tblGrid>
                <a:gridCol w="129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381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r>
                        <a:rPr lang="en-US" dirty="0"/>
                        <a:t>FLOPs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381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r>
                        <a:rPr lang="en-US" dirty="0"/>
                        <a:t>Loads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381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/>
                        </a:defRPr>
                      </a:lvl9pPr>
                    </a:lstStyle>
                    <a:p>
                      <a:r>
                        <a:rPr lang="en-US" dirty="0"/>
                        <a:t>Exec. Time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381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r>
                        <a:rPr lang="en-US" dirty="0"/>
                        <a:t>Default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381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0.0002%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381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-5.54%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381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-7.41%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381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r>
                        <a:rPr lang="en-US" dirty="0"/>
                        <a:t>Fine Angles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0.0002%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-6.89%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-7.38%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r>
                        <a:rPr lang="en-US" dirty="0"/>
                        <a:t>Fine Rays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0.00007%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-12.19%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4.45%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r>
                        <a:rPr lang="en-US" dirty="0"/>
                        <a:t>Fine Space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0.0001%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0.70%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-1.89%</a:t>
                      </a:r>
                    </a:p>
                  </a:txBody>
                  <a:tcPr>
                    <a:lnL w="12700" cmpd="sng">
                      <a:solidFill>
                        <a:srgbClr val="002042"/>
                      </a:solidFill>
                    </a:lnL>
                    <a:lnR w="12700" cmpd="sng">
                      <a:solidFill>
                        <a:srgbClr val="002042"/>
                      </a:solidFill>
                    </a:lnR>
                    <a:lnT w="12700" cmpd="sng">
                      <a:solidFill>
                        <a:srgbClr val="002042"/>
                      </a:solidFill>
                    </a:lnT>
                    <a:lnB w="12700" cmpd="sng">
                      <a:solidFill>
                        <a:srgbClr val="00204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D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0379" y="2561592"/>
            <a:ext cx="5169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Relative Difference Between Performance Model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and Experimentally Measured Performance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20821" t="14850" r="2584" b="10005"/>
          <a:stretch>
            <a:fillRect/>
          </a:stretch>
        </p:blipFill>
        <p:spPr bwMode="auto">
          <a:xfrm>
            <a:off x="8740277" y="2671192"/>
            <a:ext cx="3025361" cy="24092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 l="22536" t="16508" r="2536" b="9973"/>
          <a:stretch>
            <a:fillRect/>
          </a:stretch>
        </p:blipFill>
        <p:spPr bwMode="auto">
          <a:xfrm>
            <a:off x="5566650" y="2675896"/>
            <a:ext cx="3059174" cy="24334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9647662" y="501677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Measured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2197" y="5109379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Performance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666028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Performance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Serial</a:t>
            </a:r>
          </a:p>
          <a:p>
            <a:r>
              <a:rPr lang="en-US" dirty="0"/>
              <a:t>Parallel</a:t>
            </a:r>
          </a:p>
          <a:p>
            <a:endParaRPr lang="en-US" dirty="0"/>
          </a:p>
          <a:p>
            <a:r>
              <a:rPr lang="en-US" dirty="0"/>
              <a:t>Spatial Decomposition</a:t>
            </a:r>
          </a:p>
          <a:p>
            <a:endParaRPr lang="en-US" dirty="0"/>
          </a:p>
          <a:p>
            <a:r>
              <a:rPr lang="en-US" dirty="0"/>
              <a:t>Angular Decomposition</a:t>
            </a:r>
          </a:p>
          <a:p>
            <a:endParaRPr lang="en-US" dirty="0"/>
          </a:p>
          <a:p>
            <a:r>
              <a:rPr lang="en-US" dirty="0"/>
              <a:t>Ray Decomposition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32927"/>
              </p:ext>
            </p:extLst>
          </p:nvPr>
        </p:nvGraphicFramePr>
        <p:xfrm>
          <a:off x="2288185" y="2338292"/>
          <a:ext cx="48021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3086100" imgH="241300" progId="Equation.3">
                  <p:embed/>
                </p:oleObj>
              </mc:Choice>
              <mc:Fallback>
                <p:oleObj name="Equation" r:id="rId3" imgW="3086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185" y="2338292"/>
                        <a:ext cx="480218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695232"/>
              </p:ext>
            </p:extLst>
          </p:nvPr>
        </p:nvGraphicFramePr>
        <p:xfrm>
          <a:off x="2288185" y="3016275"/>
          <a:ext cx="7749594" cy="74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5" imgW="5244840" imgH="507960" progId="Equation.3">
                  <p:embed/>
                </p:oleObj>
              </mc:Choice>
              <mc:Fallback>
                <p:oleObj name="Equation" r:id="rId5" imgW="5244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185" y="3016275"/>
                        <a:ext cx="7749594" cy="74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147198"/>
              </p:ext>
            </p:extLst>
          </p:nvPr>
        </p:nvGraphicFramePr>
        <p:xfrm>
          <a:off x="2724050" y="4045192"/>
          <a:ext cx="6548865" cy="770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7" imgW="4051080" imgH="482400" progId="Equation.3">
                  <p:embed/>
                </p:oleObj>
              </mc:Choice>
              <mc:Fallback>
                <p:oleObj name="Equation" r:id="rId7" imgW="4051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050" y="4045192"/>
                        <a:ext cx="6548865" cy="770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658276" y="5106231"/>
          <a:ext cx="4208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9" imgW="2755800" imgH="241200" progId="Equation.3">
                  <p:embed/>
                </p:oleObj>
              </mc:Choice>
              <mc:Fallback>
                <p:oleObj name="Equation" r:id="rId9" imgW="275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276" y="5106231"/>
                        <a:ext cx="420846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02237"/>
              </p:ext>
            </p:extLst>
          </p:nvPr>
        </p:nvGraphicFramePr>
        <p:xfrm>
          <a:off x="1732869" y="5903156"/>
          <a:ext cx="85312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1" imgW="6095880" imgH="507960" progId="Equation.3">
                  <p:embed/>
                </p:oleObj>
              </mc:Choice>
              <mc:Fallback>
                <p:oleObj name="Equation" r:id="rId11" imgW="6095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869" y="5903156"/>
                        <a:ext cx="853122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768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Measured and Predicted Parallel Efficiency for Strong Scaling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68058"/>
              </p:ext>
            </p:extLst>
          </p:nvPr>
        </p:nvGraphicFramePr>
        <p:xfrm>
          <a:off x="4066228" y="3954579"/>
          <a:ext cx="7497390" cy="2203586"/>
        </p:xfrm>
        <a:graphic>
          <a:graphicData uri="http://schemas.openxmlformats.org/drawingml/2006/table">
            <a:tbl>
              <a:tblPr/>
              <a:tblGrid>
                <a:gridCol w="749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97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479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400" i="1" baseline="-25000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Ray Decomposition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Angle Decomposition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Space Decomposition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by FPU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by core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Model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by FPU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by core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Model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by FPU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by core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Model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104.9%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53.5%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99.40%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101.8%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80.00%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99.03%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100.5%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67.04%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97.89%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98.18%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78.88%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97.15%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87.49%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67.33%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94.22%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96.05%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71.03%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93.60%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98.91%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76.32%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99.52%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62.17%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86.78%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89.30%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63.85%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87.22%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64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N/A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93.14%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71.66%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98.69%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5854" marR="85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274153" y="4283649"/>
            <a:ext cx="353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AMD Opteron 6200 Series</a:t>
            </a:r>
          </a:p>
          <a:p>
            <a:pPr algn="ctr"/>
            <a:r>
              <a:rPr lang="en-US" sz="1400" dirty="0"/>
              <a:t>“</a:t>
            </a:r>
            <a:r>
              <a:rPr lang="en-US" sz="1400" dirty="0" err="1"/>
              <a:t>Interlagos</a:t>
            </a:r>
            <a:r>
              <a:rPr lang="en-US" sz="1400" dirty="0"/>
              <a:t>” Processor Micro-architecture</a:t>
            </a:r>
          </a:p>
        </p:txBody>
      </p:sp>
      <p:pic>
        <p:nvPicPr>
          <p:cNvPr id="299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71" y="2438400"/>
            <a:ext cx="2628485" cy="184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9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7214" y="1964769"/>
            <a:ext cx="2276116" cy="182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7" name="Straight Arrow Connector 116"/>
          <p:cNvCxnSpPr>
            <a:endCxn id="299013" idx="3"/>
          </p:cNvCxnSpPr>
          <p:nvPr/>
        </p:nvCxnSpPr>
        <p:spPr>
          <a:xfrm flipH="1">
            <a:off x="3292656" y="2577522"/>
            <a:ext cx="3806234" cy="783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63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Parallel Efficiency of Spatial Weak Scaling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2" y="2639961"/>
            <a:ext cx="39855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00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2" y="2639962"/>
            <a:ext cx="4098650" cy="24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981202" y="5067824"/>
            <a:ext cx="3985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Predicted and Measured Weak Scaling Efficiency for Spatial Decomposition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3" y="5078361"/>
            <a:ext cx="4038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Weak Scaling Efficiency for Spatial Decomposition with Different Reference Cases</a:t>
            </a:r>
          </a:p>
        </p:txBody>
      </p:sp>
    </p:spTree>
    <p:extLst>
      <p:ext uri="{BB962C8B-B14F-4D97-AF65-F5344CB8AC3E}">
        <p14:creationId xmlns:p14="http://schemas.microsoft.com/office/powerpoint/2010/main" val="104100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Knowledge of what techniques are used to develop parallel algorithms</a:t>
            </a:r>
          </a:p>
          <a:p>
            <a:pPr lvl="1"/>
            <a:r>
              <a:rPr lang="en-US" dirty="0"/>
              <a:t>And the types of problems this creates</a:t>
            </a:r>
          </a:p>
          <a:p>
            <a:r>
              <a:rPr lang="en-US" dirty="0"/>
              <a:t>How do parallel algorithms map to hardware?</a:t>
            </a:r>
          </a:p>
          <a:p>
            <a:r>
              <a:rPr lang="en-US" dirty="0"/>
              <a:t>What are the problems I should expect to encounter in parallel programming?</a:t>
            </a:r>
          </a:p>
          <a:p>
            <a:r>
              <a:rPr lang="en-US" dirty="0"/>
              <a:t>What metrics are useful for evaluating the quality of a parallel algorithm?</a:t>
            </a:r>
          </a:p>
          <a:p>
            <a:r>
              <a:rPr lang="en-US" dirty="0"/>
              <a:t>Performance models can be developed for complex serial and parallel algorithms,</a:t>
            </a:r>
          </a:p>
          <a:p>
            <a:pPr lvl="1"/>
            <a:r>
              <a:rPr lang="en-US" dirty="0"/>
              <a:t>and analysis of these models can give us insight into our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 Performance Model Hardware Sensitivities</a:t>
            </a:r>
          </a:p>
        </p:txBody>
      </p:sp>
      <p:pic>
        <p:nvPicPr>
          <p:cNvPr id="295939" name="Picture 3"/>
          <p:cNvPicPr>
            <a:picLocks noChangeAspect="1" noChangeArrowheads="1"/>
          </p:cNvPicPr>
          <p:nvPr/>
        </p:nvPicPr>
        <p:blipFill>
          <a:blip r:embed="rId3" cstate="print"/>
          <a:srcRect r="21855"/>
          <a:stretch>
            <a:fillRect/>
          </a:stretch>
        </p:blipFill>
        <p:spPr bwMode="auto">
          <a:xfrm>
            <a:off x="1303395" y="2121048"/>
            <a:ext cx="4466409" cy="42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rcRect l="2366" r="24301"/>
          <a:stretch>
            <a:fillRect/>
          </a:stretch>
        </p:blipFill>
        <p:spPr bwMode="auto">
          <a:xfrm>
            <a:off x="6277849" y="2219795"/>
            <a:ext cx="386949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7629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Performance Model Network Hardware Sensitivity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6424" t="4308" r="19965"/>
          <a:stretch>
            <a:fillRect/>
          </a:stretch>
        </p:blipFill>
        <p:spPr bwMode="auto">
          <a:xfrm>
            <a:off x="1752600" y="2809571"/>
            <a:ext cx="4258360" cy="311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3239" r="23481"/>
          <a:stretch>
            <a:fillRect/>
          </a:stretch>
        </p:blipFill>
        <p:spPr bwMode="auto">
          <a:xfrm>
            <a:off x="6629400" y="2580971"/>
            <a:ext cx="3378518" cy="334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73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Parallel Performance Model</a:t>
            </a:r>
            <a:br>
              <a:rPr lang="en-US" sz="3200" dirty="0"/>
            </a:br>
            <a:r>
              <a:rPr lang="en-US" sz="3200" dirty="0"/>
              <a:t>Sensitivity to Number of Domains</a:t>
            </a:r>
          </a:p>
        </p:txBody>
      </p:sp>
      <p:pic>
        <p:nvPicPr>
          <p:cNvPr id="301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0983" y="1182276"/>
            <a:ext cx="47053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1059" name="Picture 3"/>
          <p:cNvPicPr>
            <a:picLocks noChangeAspect="1" noChangeArrowheads="1"/>
          </p:cNvPicPr>
          <p:nvPr/>
        </p:nvPicPr>
        <p:blipFill>
          <a:blip r:embed="rId3" cstate="print"/>
          <a:srcRect l="2839" r="22649"/>
          <a:stretch>
            <a:fillRect/>
          </a:stretch>
        </p:blipFill>
        <p:spPr bwMode="auto">
          <a:xfrm>
            <a:off x="1282933" y="2855509"/>
            <a:ext cx="3082248" cy="32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1063" name="Picture 7"/>
          <p:cNvPicPr>
            <a:picLocks noChangeAspect="1" noChangeArrowheads="1"/>
          </p:cNvPicPr>
          <p:nvPr/>
        </p:nvPicPr>
        <p:blipFill rotWithShape="1">
          <a:blip r:embed="rId4" cstate="print"/>
          <a:srcRect r="-864"/>
          <a:stretch/>
        </p:blipFill>
        <p:spPr bwMode="auto">
          <a:xfrm>
            <a:off x="5168651" y="3935002"/>
            <a:ext cx="5351865" cy="287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>
          <a:xfrm>
            <a:off x="4976117" y="2467897"/>
            <a:ext cx="0" cy="3953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65844" y="3935002"/>
            <a:ext cx="54658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F75427-AB90-4871-A5BB-B517E201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295" y="1309404"/>
            <a:ext cx="7272997" cy="4974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B1A80-9899-4099-BDBC-F985DFB00DF8}"/>
              </a:ext>
            </a:extLst>
          </p:cNvPr>
          <p:cNvSpPr txBox="1"/>
          <p:nvPr/>
        </p:nvSpPr>
        <p:spPr>
          <a:xfrm>
            <a:off x="966228" y="3147647"/>
            <a:ext cx="1990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Flux node</a:t>
            </a:r>
          </a:p>
          <a:p>
            <a:pPr algn="ctr"/>
            <a:r>
              <a:rPr lang="en-US" sz="28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51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Contemporary HPC Platforms</a:t>
            </a:r>
          </a:p>
        </p:txBody>
      </p:sp>
      <p:cxnSp>
        <p:nvCxnSpPr>
          <p:cNvPr id="285" name="Straight Connector 284"/>
          <p:cNvCxnSpPr/>
          <p:nvPr/>
        </p:nvCxnSpPr>
        <p:spPr>
          <a:xfrm>
            <a:off x="3432787" y="4586505"/>
            <a:ext cx="0" cy="121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8383058" y="3647315"/>
            <a:ext cx="665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82" idx="0"/>
            <a:endCxn id="83" idx="0"/>
          </p:cNvCxnSpPr>
          <p:nvPr/>
        </p:nvCxnSpPr>
        <p:spPr>
          <a:xfrm flipH="1">
            <a:off x="3472489" y="2760272"/>
            <a:ext cx="3179" cy="1508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04" idx="2"/>
            <a:endCxn id="112" idx="4"/>
          </p:cNvCxnSpPr>
          <p:nvPr/>
        </p:nvCxnSpPr>
        <p:spPr>
          <a:xfrm>
            <a:off x="4630533" y="2928715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2" idx="2"/>
            <a:endCxn id="130" idx="4"/>
          </p:cNvCxnSpPr>
          <p:nvPr/>
        </p:nvCxnSpPr>
        <p:spPr>
          <a:xfrm>
            <a:off x="4637862" y="4044590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3" idx="2"/>
            <a:endCxn id="121" idx="4"/>
          </p:cNvCxnSpPr>
          <p:nvPr/>
        </p:nvCxnSpPr>
        <p:spPr>
          <a:xfrm>
            <a:off x="4641673" y="3742173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Alternate Process 62"/>
          <p:cNvSpPr/>
          <p:nvPr/>
        </p:nvSpPr>
        <p:spPr>
          <a:xfrm>
            <a:off x="689341" y="2635570"/>
            <a:ext cx="2143863" cy="2057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Scratch Space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Lustre</a:t>
            </a:r>
            <a:r>
              <a:rPr lang="en-US" sz="1200" dirty="0"/>
              <a:t> File system)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968336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/>
          <p:cNvSpPr/>
          <p:nvPr/>
        </p:nvSpPr>
        <p:spPr>
          <a:xfrm>
            <a:off x="8298241" y="5153674"/>
            <a:ext cx="638784" cy="54252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8289138" y="4478348"/>
            <a:ext cx="638784" cy="54252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688412" y="5447647"/>
            <a:ext cx="1505079" cy="1278287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Archival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216986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472415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725041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996085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265961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513817" y="2727333"/>
            <a:ext cx="9541" cy="14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896935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Flowchart: Magnetic Disk 7"/>
          <p:cNvSpPr/>
          <p:nvPr/>
        </p:nvSpPr>
        <p:spPr>
          <a:xfrm>
            <a:off x="1146324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Flowchart: Magnetic Disk 8"/>
          <p:cNvSpPr/>
          <p:nvPr/>
        </p:nvSpPr>
        <p:spPr>
          <a:xfrm>
            <a:off x="1395712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Flowchart: Magnetic Disk 9"/>
          <p:cNvSpPr/>
          <p:nvPr/>
        </p:nvSpPr>
        <p:spPr>
          <a:xfrm>
            <a:off x="1655924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Flowchart: Magnetic Disk 10"/>
          <p:cNvSpPr/>
          <p:nvPr/>
        </p:nvSpPr>
        <p:spPr>
          <a:xfrm>
            <a:off x="1922699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lowchart: Magnetic Disk 11"/>
          <p:cNvSpPr/>
          <p:nvPr/>
        </p:nvSpPr>
        <p:spPr>
          <a:xfrm>
            <a:off x="2191775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Flowchart: Magnetic Disk 12"/>
          <p:cNvSpPr/>
          <p:nvPr/>
        </p:nvSpPr>
        <p:spPr>
          <a:xfrm>
            <a:off x="2441622" y="271109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Flowchart: Magnetic Disk 13"/>
          <p:cNvSpPr/>
          <p:nvPr/>
        </p:nvSpPr>
        <p:spPr>
          <a:xfrm>
            <a:off x="896935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1655924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Flowchart: Magnetic Disk 15"/>
          <p:cNvSpPr/>
          <p:nvPr/>
        </p:nvSpPr>
        <p:spPr>
          <a:xfrm>
            <a:off x="1146324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lowchart: Magnetic Disk 16"/>
          <p:cNvSpPr/>
          <p:nvPr/>
        </p:nvSpPr>
        <p:spPr>
          <a:xfrm>
            <a:off x="1395712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lowchart: Magnetic Disk 17"/>
          <p:cNvSpPr/>
          <p:nvPr/>
        </p:nvSpPr>
        <p:spPr>
          <a:xfrm>
            <a:off x="1922699" y="2931711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Flowchart: Magnetic Disk 18"/>
          <p:cNvSpPr/>
          <p:nvPr/>
        </p:nvSpPr>
        <p:spPr>
          <a:xfrm>
            <a:off x="2191775" y="2934622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Flowchart: Magnetic Disk 19"/>
          <p:cNvSpPr/>
          <p:nvPr/>
        </p:nvSpPr>
        <p:spPr>
          <a:xfrm>
            <a:off x="2441622" y="2934624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lowchart: Magnetic Disk 20"/>
          <p:cNvSpPr/>
          <p:nvPr/>
        </p:nvSpPr>
        <p:spPr>
          <a:xfrm>
            <a:off x="896935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Flowchart: Magnetic Disk 21"/>
          <p:cNvSpPr/>
          <p:nvPr/>
        </p:nvSpPr>
        <p:spPr>
          <a:xfrm>
            <a:off x="1146324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Flowchart: Magnetic Disk 22"/>
          <p:cNvSpPr/>
          <p:nvPr/>
        </p:nvSpPr>
        <p:spPr>
          <a:xfrm>
            <a:off x="1395712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Flowchart: Magnetic Disk 23"/>
          <p:cNvSpPr/>
          <p:nvPr/>
        </p:nvSpPr>
        <p:spPr>
          <a:xfrm>
            <a:off x="1655924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Flowchart: Magnetic Disk 24"/>
          <p:cNvSpPr/>
          <p:nvPr/>
        </p:nvSpPr>
        <p:spPr>
          <a:xfrm>
            <a:off x="1922699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Flowchart: Magnetic Disk 25"/>
          <p:cNvSpPr/>
          <p:nvPr/>
        </p:nvSpPr>
        <p:spPr>
          <a:xfrm>
            <a:off x="2191775" y="315504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Flowchart: Magnetic Disk 26"/>
          <p:cNvSpPr/>
          <p:nvPr/>
        </p:nvSpPr>
        <p:spPr>
          <a:xfrm>
            <a:off x="2441622" y="314629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Flowchart: Magnetic Disk 27"/>
          <p:cNvSpPr/>
          <p:nvPr/>
        </p:nvSpPr>
        <p:spPr>
          <a:xfrm>
            <a:off x="896935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Flowchart: Magnetic Disk 28"/>
          <p:cNvSpPr/>
          <p:nvPr/>
        </p:nvSpPr>
        <p:spPr>
          <a:xfrm>
            <a:off x="1655924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Flowchart: Magnetic Disk 29"/>
          <p:cNvSpPr/>
          <p:nvPr/>
        </p:nvSpPr>
        <p:spPr>
          <a:xfrm>
            <a:off x="1146324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Flowchart: Magnetic Disk 30"/>
          <p:cNvSpPr/>
          <p:nvPr/>
        </p:nvSpPr>
        <p:spPr>
          <a:xfrm>
            <a:off x="1395712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Flowchart: Magnetic Disk 31"/>
          <p:cNvSpPr/>
          <p:nvPr/>
        </p:nvSpPr>
        <p:spPr>
          <a:xfrm>
            <a:off x="1922699" y="336691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Flowchart: Magnetic Disk 32"/>
          <p:cNvSpPr/>
          <p:nvPr/>
        </p:nvSpPr>
        <p:spPr>
          <a:xfrm>
            <a:off x="2191775" y="3369827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Flowchart: Magnetic Disk 33"/>
          <p:cNvSpPr/>
          <p:nvPr/>
        </p:nvSpPr>
        <p:spPr>
          <a:xfrm>
            <a:off x="2441622" y="3369829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Flowchart: Magnetic Disk 48"/>
          <p:cNvSpPr/>
          <p:nvPr/>
        </p:nvSpPr>
        <p:spPr>
          <a:xfrm>
            <a:off x="896935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Flowchart: Magnetic Disk 49"/>
          <p:cNvSpPr/>
          <p:nvPr/>
        </p:nvSpPr>
        <p:spPr>
          <a:xfrm>
            <a:off x="1146324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Flowchart: Magnetic Disk 50"/>
          <p:cNvSpPr/>
          <p:nvPr/>
        </p:nvSpPr>
        <p:spPr>
          <a:xfrm>
            <a:off x="1395712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Flowchart: Magnetic Disk 51"/>
          <p:cNvSpPr/>
          <p:nvPr/>
        </p:nvSpPr>
        <p:spPr>
          <a:xfrm>
            <a:off x="1655924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Flowchart: Magnetic Disk 52"/>
          <p:cNvSpPr/>
          <p:nvPr/>
        </p:nvSpPr>
        <p:spPr>
          <a:xfrm>
            <a:off x="1922699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Magnetic Disk 53"/>
          <p:cNvSpPr/>
          <p:nvPr/>
        </p:nvSpPr>
        <p:spPr>
          <a:xfrm>
            <a:off x="2191775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Flowchart: Magnetic Disk 54"/>
          <p:cNvSpPr/>
          <p:nvPr/>
        </p:nvSpPr>
        <p:spPr>
          <a:xfrm>
            <a:off x="2441622" y="3578023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Flowchart: Magnetic Disk 55"/>
          <p:cNvSpPr/>
          <p:nvPr/>
        </p:nvSpPr>
        <p:spPr>
          <a:xfrm>
            <a:off x="896935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Flowchart: Magnetic Disk 56"/>
          <p:cNvSpPr/>
          <p:nvPr/>
        </p:nvSpPr>
        <p:spPr>
          <a:xfrm>
            <a:off x="1655924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Flowchart: Magnetic Disk 57"/>
          <p:cNvSpPr/>
          <p:nvPr/>
        </p:nvSpPr>
        <p:spPr>
          <a:xfrm>
            <a:off x="1146324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Flowchart: Magnetic Disk 58"/>
          <p:cNvSpPr/>
          <p:nvPr/>
        </p:nvSpPr>
        <p:spPr>
          <a:xfrm>
            <a:off x="1395712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Flowchart: Magnetic Disk 59"/>
          <p:cNvSpPr/>
          <p:nvPr/>
        </p:nvSpPr>
        <p:spPr>
          <a:xfrm>
            <a:off x="1922699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Flowchart: Magnetic Disk 60"/>
          <p:cNvSpPr/>
          <p:nvPr/>
        </p:nvSpPr>
        <p:spPr>
          <a:xfrm>
            <a:off x="2191775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Flowchart: Magnetic Disk 61"/>
          <p:cNvSpPr/>
          <p:nvPr/>
        </p:nvSpPr>
        <p:spPr>
          <a:xfrm>
            <a:off x="2441622" y="3792806"/>
            <a:ext cx="161883" cy="13749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4" name="Straight Connector 73"/>
          <p:cNvCxnSpPr/>
          <p:nvPr/>
        </p:nvCxnSpPr>
        <p:spPr>
          <a:xfrm>
            <a:off x="968336" y="4201786"/>
            <a:ext cx="15542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ube 76"/>
          <p:cNvSpPr/>
          <p:nvPr/>
        </p:nvSpPr>
        <p:spPr>
          <a:xfrm>
            <a:off x="2565874" y="5755883"/>
            <a:ext cx="1570709" cy="5213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I/O Server</a:t>
            </a:r>
          </a:p>
        </p:txBody>
      </p:sp>
      <p:sp>
        <p:nvSpPr>
          <p:cNvPr id="80" name="Cube 79"/>
          <p:cNvSpPr/>
          <p:nvPr/>
        </p:nvSpPr>
        <p:spPr>
          <a:xfrm>
            <a:off x="3277161" y="3214381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Cube 80"/>
          <p:cNvSpPr/>
          <p:nvPr/>
        </p:nvSpPr>
        <p:spPr>
          <a:xfrm>
            <a:off x="3273983" y="3838597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Cube 81"/>
          <p:cNvSpPr/>
          <p:nvPr/>
        </p:nvSpPr>
        <p:spPr>
          <a:xfrm>
            <a:off x="3277161" y="2760272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3" name="Cube 82"/>
          <p:cNvSpPr/>
          <p:nvPr/>
        </p:nvSpPr>
        <p:spPr>
          <a:xfrm>
            <a:off x="3273982" y="4268894"/>
            <a:ext cx="317612" cy="3176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3" name="Straight Connector 92"/>
          <p:cNvCxnSpPr>
            <a:stCxn id="76" idx="2"/>
            <a:endCxn id="91" idx="4"/>
          </p:cNvCxnSpPr>
          <p:nvPr/>
        </p:nvCxnSpPr>
        <p:spPr>
          <a:xfrm>
            <a:off x="4637862" y="2637660"/>
            <a:ext cx="276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be 75"/>
          <p:cNvSpPr/>
          <p:nvPr/>
        </p:nvSpPr>
        <p:spPr>
          <a:xfrm>
            <a:off x="4637862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Cube 77"/>
          <p:cNvSpPr/>
          <p:nvPr/>
        </p:nvSpPr>
        <p:spPr>
          <a:xfrm>
            <a:off x="4964019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Cube 83"/>
          <p:cNvSpPr/>
          <p:nvPr/>
        </p:nvSpPr>
        <p:spPr>
          <a:xfrm>
            <a:off x="5290177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Cube 85"/>
          <p:cNvSpPr/>
          <p:nvPr/>
        </p:nvSpPr>
        <p:spPr>
          <a:xfrm>
            <a:off x="5616335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Cube 86"/>
          <p:cNvSpPr/>
          <p:nvPr/>
        </p:nvSpPr>
        <p:spPr>
          <a:xfrm>
            <a:off x="5942493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Cube 87"/>
          <p:cNvSpPr/>
          <p:nvPr/>
        </p:nvSpPr>
        <p:spPr>
          <a:xfrm>
            <a:off x="6268650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9" name="Cube 88"/>
          <p:cNvSpPr/>
          <p:nvPr/>
        </p:nvSpPr>
        <p:spPr>
          <a:xfrm>
            <a:off x="6594808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Cube 89"/>
          <p:cNvSpPr/>
          <p:nvPr/>
        </p:nvSpPr>
        <p:spPr>
          <a:xfrm>
            <a:off x="6920966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1" name="Cube 90"/>
          <p:cNvSpPr/>
          <p:nvPr/>
        </p:nvSpPr>
        <p:spPr>
          <a:xfrm>
            <a:off x="7247126" y="2504528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7" name="Connector: Elbow 96"/>
          <p:cNvCxnSpPr>
            <a:stCxn id="76" idx="0"/>
            <a:endCxn id="91" idx="0"/>
          </p:cNvCxnSpPr>
          <p:nvPr/>
        </p:nvCxnSpPr>
        <p:spPr>
          <a:xfrm rot="5400000" flipH="1" flipV="1">
            <a:off x="6075626" y="1199896"/>
            <a:ext cx="10573" cy="260926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be 103"/>
          <p:cNvSpPr/>
          <p:nvPr/>
        </p:nvSpPr>
        <p:spPr>
          <a:xfrm>
            <a:off x="4630533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5" name="Cube 104"/>
          <p:cNvSpPr/>
          <p:nvPr/>
        </p:nvSpPr>
        <p:spPr>
          <a:xfrm>
            <a:off x="4956690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6" name="Cube 105"/>
          <p:cNvSpPr/>
          <p:nvPr/>
        </p:nvSpPr>
        <p:spPr>
          <a:xfrm>
            <a:off x="5282848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7" name="Cube 106"/>
          <p:cNvSpPr/>
          <p:nvPr/>
        </p:nvSpPr>
        <p:spPr>
          <a:xfrm>
            <a:off x="5609006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8" name="Cube 107"/>
          <p:cNvSpPr/>
          <p:nvPr/>
        </p:nvSpPr>
        <p:spPr>
          <a:xfrm>
            <a:off x="5935164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9" name="Cube 108"/>
          <p:cNvSpPr/>
          <p:nvPr/>
        </p:nvSpPr>
        <p:spPr>
          <a:xfrm>
            <a:off x="6261321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Cube 109"/>
          <p:cNvSpPr/>
          <p:nvPr/>
        </p:nvSpPr>
        <p:spPr>
          <a:xfrm>
            <a:off x="6587479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1" name="Cube 110"/>
          <p:cNvSpPr/>
          <p:nvPr/>
        </p:nvSpPr>
        <p:spPr>
          <a:xfrm>
            <a:off x="6913637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2" name="Cube 111"/>
          <p:cNvSpPr/>
          <p:nvPr/>
        </p:nvSpPr>
        <p:spPr>
          <a:xfrm>
            <a:off x="7239797" y="2795582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3" name="Cube 112"/>
          <p:cNvSpPr/>
          <p:nvPr/>
        </p:nvSpPr>
        <p:spPr>
          <a:xfrm>
            <a:off x="4641673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4" name="Cube 113"/>
          <p:cNvSpPr/>
          <p:nvPr/>
        </p:nvSpPr>
        <p:spPr>
          <a:xfrm>
            <a:off x="4967831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5" name="Cube 114"/>
          <p:cNvSpPr/>
          <p:nvPr/>
        </p:nvSpPr>
        <p:spPr>
          <a:xfrm>
            <a:off x="5293989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Cube 115"/>
          <p:cNvSpPr/>
          <p:nvPr/>
        </p:nvSpPr>
        <p:spPr>
          <a:xfrm>
            <a:off x="5620146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7" name="Cube 116"/>
          <p:cNvSpPr/>
          <p:nvPr/>
        </p:nvSpPr>
        <p:spPr>
          <a:xfrm>
            <a:off x="5946304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8" name="Cube 117"/>
          <p:cNvSpPr/>
          <p:nvPr/>
        </p:nvSpPr>
        <p:spPr>
          <a:xfrm>
            <a:off x="6272462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Cube 118"/>
          <p:cNvSpPr/>
          <p:nvPr/>
        </p:nvSpPr>
        <p:spPr>
          <a:xfrm>
            <a:off x="6598620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0" name="Cube 119"/>
          <p:cNvSpPr/>
          <p:nvPr/>
        </p:nvSpPr>
        <p:spPr>
          <a:xfrm>
            <a:off x="6924777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Cube 120"/>
          <p:cNvSpPr/>
          <p:nvPr/>
        </p:nvSpPr>
        <p:spPr>
          <a:xfrm>
            <a:off x="7250938" y="3609040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2" name="Cube 121"/>
          <p:cNvSpPr/>
          <p:nvPr/>
        </p:nvSpPr>
        <p:spPr>
          <a:xfrm>
            <a:off x="4637862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3" name="Cube 122"/>
          <p:cNvSpPr/>
          <p:nvPr/>
        </p:nvSpPr>
        <p:spPr>
          <a:xfrm>
            <a:off x="4964019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4" name="Cube 123"/>
          <p:cNvSpPr/>
          <p:nvPr/>
        </p:nvSpPr>
        <p:spPr>
          <a:xfrm>
            <a:off x="5290177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Cube 124"/>
          <p:cNvSpPr/>
          <p:nvPr/>
        </p:nvSpPr>
        <p:spPr>
          <a:xfrm>
            <a:off x="5616335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Cube 125"/>
          <p:cNvSpPr/>
          <p:nvPr/>
        </p:nvSpPr>
        <p:spPr>
          <a:xfrm>
            <a:off x="5942493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7" name="Cube 126"/>
          <p:cNvSpPr/>
          <p:nvPr/>
        </p:nvSpPr>
        <p:spPr>
          <a:xfrm>
            <a:off x="6268650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8" name="Cube 127"/>
          <p:cNvSpPr/>
          <p:nvPr/>
        </p:nvSpPr>
        <p:spPr>
          <a:xfrm>
            <a:off x="6594808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9" name="Cube 128"/>
          <p:cNvSpPr/>
          <p:nvPr/>
        </p:nvSpPr>
        <p:spPr>
          <a:xfrm>
            <a:off x="6920966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0" name="Cube 129"/>
          <p:cNvSpPr/>
          <p:nvPr/>
        </p:nvSpPr>
        <p:spPr>
          <a:xfrm>
            <a:off x="7247126" y="3911457"/>
            <a:ext cx="213012" cy="21301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Cube 139"/>
          <p:cNvSpPr/>
          <p:nvPr/>
        </p:nvSpPr>
        <p:spPr>
          <a:xfrm>
            <a:off x="8957197" y="2795582"/>
            <a:ext cx="865327" cy="44323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Login1</a:t>
            </a:r>
          </a:p>
        </p:txBody>
      </p:sp>
      <p:sp>
        <p:nvSpPr>
          <p:cNvPr id="141" name="Cube 140"/>
          <p:cNvSpPr/>
          <p:nvPr/>
        </p:nvSpPr>
        <p:spPr>
          <a:xfrm>
            <a:off x="8957344" y="3388134"/>
            <a:ext cx="865327" cy="44323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479764" y="347476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876035" y="309685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cxnSp>
        <p:nvCxnSpPr>
          <p:cNvPr id="156" name="Connector: Elbow 155"/>
          <p:cNvCxnSpPr>
            <a:stCxn id="91" idx="5"/>
            <a:endCxn id="112" idx="5"/>
          </p:cNvCxnSpPr>
          <p:nvPr/>
        </p:nvCxnSpPr>
        <p:spPr>
          <a:xfrm flipH="1">
            <a:off x="7452809" y="2584407"/>
            <a:ext cx="7329" cy="291055"/>
          </a:xfrm>
          <a:prstGeom prst="bentConnector3">
            <a:avLst>
              <a:gd name="adj1" fmla="val -259684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/>
          <p:cNvCxnSpPr>
            <a:stCxn id="76" idx="2"/>
            <a:endCxn id="104" idx="2"/>
          </p:cNvCxnSpPr>
          <p:nvPr/>
        </p:nvCxnSpPr>
        <p:spPr>
          <a:xfrm rot="10800000" flipV="1">
            <a:off x="4630534" y="2637660"/>
            <a:ext cx="7329" cy="291055"/>
          </a:xfrm>
          <a:prstGeom prst="bentConnector3">
            <a:avLst>
              <a:gd name="adj1" fmla="val 269684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/>
          <p:cNvCxnSpPr>
            <a:stCxn id="121" idx="5"/>
            <a:endCxn id="130" idx="5"/>
          </p:cNvCxnSpPr>
          <p:nvPr/>
        </p:nvCxnSpPr>
        <p:spPr>
          <a:xfrm flipH="1">
            <a:off x="7460138" y="3688920"/>
            <a:ext cx="3811" cy="302417"/>
          </a:xfrm>
          <a:prstGeom prst="bentConnector3">
            <a:avLst>
              <a:gd name="adj1" fmla="val -49934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/>
          <p:cNvCxnSpPr>
            <a:stCxn id="113" idx="2"/>
            <a:endCxn id="122" idx="2"/>
          </p:cNvCxnSpPr>
          <p:nvPr/>
        </p:nvCxnSpPr>
        <p:spPr>
          <a:xfrm rot="10800000" flipV="1">
            <a:off x="4637862" y="3742173"/>
            <a:ext cx="3811" cy="302417"/>
          </a:xfrm>
          <a:prstGeom prst="bentConnector3">
            <a:avLst>
              <a:gd name="adj1" fmla="val 50934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Cube 162"/>
          <p:cNvSpPr/>
          <p:nvPr/>
        </p:nvSpPr>
        <p:spPr>
          <a:xfrm>
            <a:off x="6156102" y="4697899"/>
            <a:ext cx="865327" cy="443232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5" name="Connector: Elbow 164"/>
          <p:cNvCxnSpPr>
            <a:stCxn id="122" idx="3"/>
            <a:endCxn id="130" idx="3"/>
          </p:cNvCxnSpPr>
          <p:nvPr/>
        </p:nvCxnSpPr>
        <p:spPr>
          <a:xfrm rot="16200000" flipH="1">
            <a:off x="6022373" y="2819836"/>
            <a:ext cx="10573" cy="260926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/>
          <p:cNvCxnSpPr>
            <a:stCxn id="104" idx="2"/>
            <a:endCxn id="113" idx="2"/>
          </p:cNvCxnSpPr>
          <p:nvPr/>
        </p:nvCxnSpPr>
        <p:spPr>
          <a:xfrm rot="10800000" flipH="1" flipV="1">
            <a:off x="4630532" y="2928714"/>
            <a:ext cx="11140" cy="813458"/>
          </a:xfrm>
          <a:prstGeom prst="bentConnector3">
            <a:avLst>
              <a:gd name="adj1" fmla="val -17083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/>
          <p:cNvCxnSpPr>
            <a:stCxn id="112" idx="5"/>
            <a:endCxn id="121" idx="5"/>
          </p:cNvCxnSpPr>
          <p:nvPr/>
        </p:nvCxnSpPr>
        <p:spPr>
          <a:xfrm>
            <a:off x="7452809" y="2875462"/>
            <a:ext cx="11140" cy="813458"/>
          </a:xfrm>
          <a:prstGeom prst="bentConnector3">
            <a:avLst>
              <a:gd name="adj1" fmla="val 18083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6" idx="4"/>
            <a:endCxn id="77" idx="2"/>
          </p:cNvCxnSpPr>
          <p:nvPr/>
        </p:nvCxnSpPr>
        <p:spPr>
          <a:xfrm flipV="1">
            <a:off x="2193491" y="6081718"/>
            <a:ext cx="372383" cy="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ube 141"/>
          <p:cNvSpPr/>
          <p:nvPr/>
        </p:nvSpPr>
        <p:spPr>
          <a:xfrm>
            <a:off x="6156102" y="5227219"/>
            <a:ext cx="865327" cy="443232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96" name="Connector: Elbow 195"/>
          <p:cNvCxnSpPr>
            <a:stCxn id="4" idx="2"/>
          </p:cNvCxnSpPr>
          <p:nvPr/>
        </p:nvCxnSpPr>
        <p:spPr>
          <a:xfrm rot="10800000">
            <a:off x="7542247" y="5107299"/>
            <a:ext cx="755994" cy="317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365557" y="3072603"/>
            <a:ext cx="582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/>
          <p:cNvCxnSpPr>
            <a:stCxn id="141" idx="5"/>
            <a:endCxn id="4" idx="4"/>
          </p:cNvCxnSpPr>
          <p:nvPr/>
        </p:nvCxnSpPr>
        <p:spPr>
          <a:xfrm flipH="1">
            <a:off x="8937025" y="3554345"/>
            <a:ext cx="885646" cy="1870593"/>
          </a:xfrm>
          <a:prstGeom prst="bentConnector3">
            <a:avLst>
              <a:gd name="adj1" fmla="val -2149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/>
          <p:cNvCxnSpPr>
            <a:endCxn id="163" idx="5"/>
          </p:cNvCxnSpPr>
          <p:nvPr/>
        </p:nvCxnSpPr>
        <p:spPr>
          <a:xfrm rot="10800000">
            <a:off x="7021430" y="4864112"/>
            <a:ext cx="520817" cy="2378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/>
          <p:cNvCxnSpPr>
            <a:endCxn id="142" idx="5"/>
          </p:cNvCxnSpPr>
          <p:nvPr/>
        </p:nvCxnSpPr>
        <p:spPr>
          <a:xfrm rot="10800000" flipV="1">
            <a:off x="7021429" y="5107297"/>
            <a:ext cx="513488" cy="2861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/>
          <p:cNvCxnSpPr>
            <a:stCxn id="5" idx="2"/>
          </p:cNvCxnSpPr>
          <p:nvPr/>
        </p:nvCxnSpPr>
        <p:spPr>
          <a:xfrm rot="10800000" flipV="1">
            <a:off x="7542247" y="4749612"/>
            <a:ext cx="746892" cy="3523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/>
          <p:cNvCxnSpPr>
            <a:stCxn id="140" idx="5"/>
          </p:cNvCxnSpPr>
          <p:nvPr/>
        </p:nvCxnSpPr>
        <p:spPr>
          <a:xfrm>
            <a:off x="9822524" y="2961794"/>
            <a:ext cx="179371" cy="10827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5" idx="4"/>
          </p:cNvCxnSpPr>
          <p:nvPr/>
        </p:nvCxnSpPr>
        <p:spPr>
          <a:xfrm flipV="1">
            <a:off x="8927922" y="4749612"/>
            <a:ext cx="10690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011193" y="5644210"/>
            <a:ext cx="1866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Transfer Nodes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369802" y="3274535"/>
            <a:ext cx="1529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Compute Nodes</a:t>
            </a:r>
          </a:p>
        </p:txBody>
      </p:sp>
      <p:sp>
        <p:nvSpPr>
          <p:cNvPr id="236" name="Cube 235"/>
          <p:cNvSpPr/>
          <p:nvPr/>
        </p:nvSpPr>
        <p:spPr>
          <a:xfrm>
            <a:off x="8124811" y="2819067"/>
            <a:ext cx="317612" cy="101468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8" name="Straight Connector 237"/>
          <p:cNvCxnSpPr>
            <a:stCxn id="236" idx="2"/>
          </p:cNvCxnSpPr>
          <p:nvPr/>
        </p:nvCxnSpPr>
        <p:spPr>
          <a:xfrm flipH="1">
            <a:off x="7656769" y="3366112"/>
            <a:ext cx="468041" cy="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7996302" y="2237985"/>
            <a:ext cx="1050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Job Server</a:t>
            </a:r>
          </a:p>
        </p:txBody>
      </p:sp>
      <p:cxnSp>
        <p:nvCxnSpPr>
          <p:cNvPr id="241" name="Straight Arrow Connector 240"/>
          <p:cNvCxnSpPr>
            <a:stCxn id="239" idx="2"/>
            <a:endCxn id="236" idx="0"/>
          </p:cNvCxnSpPr>
          <p:nvPr/>
        </p:nvCxnSpPr>
        <p:spPr>
          <a:xfrm flipH="1">
            <a:off x="8323319" y="2576539"/>
            <a:ext cx="198095" cy="24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/>
          <p:cNvCxnSpPr>
            <a:stCxn id="141" idx="3"/>
            <a:endCxn id="83" idx="5"/>
          </p:cNvCxnSpPr>
          <p:nvPr/>
        </p:nvCxnSpPr>
        <p:spPr>
          <a:xfrm rot="5400000">
            <a:off x="6184783" y="1238176"/>
            <a:ext cx="556632" cy="57430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/>
          <p:cNvCxnSpPr>
            <a:endCxn id="163" idx="2"/>
          </p:cNvCxnSpPr>
          <p:nvPr/>
        </p:nvCxnSpPr>
        <p:spPr>
          <a:xfrm>
            <a:off x="4636102" y="4387998"/>
            <a:ext cx="1520000" cy="5869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/>
          <p:cNvCxnSpPr>
            <a:stCxn id="142" idx="2"/>
          </p:cNvCxnSpPr>
          <p:nvPr/>
        </p:nvCxnSpPr>
        <p:spPr>
          <a:xfrm rot="10800000">
            <a:off x="5396683" y="4672147"/>
            <a:ext cx="759419" cy="8320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744699" y="2170603"/>
            <a:ext cx="1652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Metadata Servers</a:t>
            </a:r>
          </a:p>
        </p:txBody>
      </p:sp>
      <p:cxnSp>
        <p:nvCxnSpPr>
          <p:cNvPr id="250" name="Straight Arrow Connector 249"/>
          <p:cNvCxnSpPr>
            <a:stCxn id="248" idx="2"/>
            <a:endCxn id="82" idx="0"/>
          </p:cNvCxnSpPr>
          <p:nvPr/>
        </p:nvCxnSpPr>
        <p:spPr>
          <a:xfrm flipH="1">
            <a:off x="3475669" y="2509157"/>
            <a:ext cx="95346" cy="251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/>
          <p:cNvCxnSpPr>
            <a:stCxn id="83" idx="2"/>
          </p:cNvCxnSpPr>
          <p:nvPr/>
        </p:nvCxnSpPr>
        <p:spPr>
          <a:xfrm rot="10800000">
            <a:off x="2522564" y="4201787"/>
            <a:ext cx="751419" cy="265615"/>
          </a:xfrm>
          <a:prstGeom prst="bentConnector3">
            <a:avLst>
              <a:gd name="adj1" fmla="val 302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/>
          <p:cNvCxnSpPr/>
          <p:nvPr/>
        </p:nvCxnSpPr>
        <p:spPr>
          <a:xfrm rot="10800000" flipV="1">
            <a:off x="3268636" y="2959059"/>
            <a:ext cx="10573" cy="45410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/>
          <p:cNvCxnSpPr>
            <a:stCxn id="80" idx="2"/>
            <a:endCxn id="81" idx="2"/>
          </p:cNvCxnSpPr>
          <p:nvPr/>
        </p:nvCxnSpPr>
        <p:spPr>
          <a:xfrm rot="10800000" flipV="1">
            <a:off x="3273983" y="3412888"/>
            <a:ext cx="3178" cy="624217"/>
          </a:xfrm>
          <a:prstGeom prst="bentConnector3">
            <a:avLst>
              <a:gd name="adj1" fmla="val 608899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/>
          <p:cNvCxnSpPr>
            <a:stCxn id="81" idx="2"/>
          </p:cNvCxnSpPr>
          <p:nvPr/>
        </p:nvCxnSpPr>
        <p:spPr>
          <a:xfrm rot="10800000" flipV="1">
            <a:off x="2887469" y="4037105"/>
            <a:ext cx="386514" cy="16468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/>
          <p:cNvCxnSpPr>
            <a:endCxn id="82" idx="5"/>
          </p:cNvCxnSpPr>
          <p:nvPr/>
        </p:nvCxnSpPr>
        <p:spPr>
          <a:xfrm rot="10800000" flipV="1">
            <a:off x="3594772" y="2725486"/>
            <a:ext cx="843164" cy="1538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80" idx="5"/>
          </p:cNvCxnSpPr>
          <p:nvPr/>
        </p:nvCxnSpPr>
        <p:spPr>
          <a:xfrm>
            <a:off x="3594772" y="3333485"/>
            <a:ext cx="839399" cy="1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/>
          <p:cNvCxnSpPr>
            <a:endCxn id="81" idx="5"/>
          </p:cNvCxnSpPr>
          <p:nvPr/>
        </p:nvCxnSpPr>
        <p:spPr>
          <a:xfrm rot="10800000" flipV="1">
            <a:off x="3591595" y="3664320"/>
            <a:ext cx="842577" cy="293382"/>
          </a:xfrm>
          <a:prstGeom prst="bentConnector3">
            <a:avLst>
              <a:gd name="adj1" fmla="val -19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/>
          <p:cNvCxnSpPr>
            <a:endCxn id="77" idx="5"/>
          </p:cNvCxnSpPr>
          <p:nvPr/>
        </p:nvCxnSpPr>
        <p:spPr>
          <a:xfrm rot="10800000" flipV="1">
            <a:off x="4136583" y="5210767"/>
            <a:ext cx="5860431" cy="740616"/>
          </a:xfrm>
          <a:prstGeom prst="bentConnector3">
            <a:avLst>
              <a:gd name="adj1" fmla="val -1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Memory Parallelism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309396"/>
            <a:ext cx="6062913" cy="398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process has its own memory.</a:t>
            </a:r>
          </a:p>
          <a:p>
            <a:pPr lvl="1"/>
            <a:r>
              <a:rPr lang="en-US" dirty="0"/>
              <a:t>Data between processes must be explicitly communicated.</a:t>
            </a:r>
          </a:p>
          <a:p>
            <a:r>
              <a:rPr lang="en-US" dirty="0"/>
              <a:t>Usually more difficult to convert serial programs to distributed memory execution models</a:t>
            </a:r>
          </a:p>
          <a:p>
            <a:r>
              <a:rPr lang="en-US" dirty="0"/>
              <a:t>Generally much easier to design software</a:t>
            </a:r>
            <a:br>
              <a:rPr lang="en-US" dirty="0"/>
            </a:br>
            <a:r>
              <a:rPr lang="en-US" dirty="0"/>
              <a:t>from ground up to run with distributed memory</a:t>
            </a:r>
          </a:p>
          <a:p>
            <a:r>
              <a:rPr lang="en-US" dirty="0"/>
              <a:t>Common programming models</a:t>
            </a:r>
          </a:p>
          <a:p>
            <a:pPr lvl="1"/>
            <a:r>
              <a:rPr lang="en-US" dirty="0"/>
              <a:t>MPI</a:t>
            </a:r>
          </a:p>
          <a:p>
            <a:pPr lvl="1"/>
            <a:r>
              <a:rPr lang="en-US" dirty="0"/>
              <a:t>Unified Parallel C (UPC), Fortran Co-arrays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0793" y="3210725"/>
            <a:ext cx="48577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28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Typical Algorithms for Distributed Memory Parallelism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Master/Worker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18283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Master usually does more variety of work (e.g. I/O)</a:t>
            </a:r>
          </a:p>
          <a:p>
            <a:r>
              <a:rPr lang="en-US" dirty="0"/>
              <a:t>Master controls execution of workers. Sends workload to workers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Bulk Synchronous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10909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Periodic synchronization</a:t>
            </a:r>
          </a:p>
          <a:p>
            <a:r>
              <a:rPr lang="en-US" dirty="0"/>
              <a:t>Large workloads on processors between synchronization.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72" y="3681300"/>
            <a:ext cx="5384801" cy="21547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2254137" y="4551365"/>
            <a:ext cx="1922584" cy="5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79938" y="5698844"/>
            <a:ext cx="973838" cy="46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909324" y="5698844"/>
            <a:ext cx="946677" cy="46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273099" y="5698844"/>
            <a:ext cx="1043048" cy="46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786914" y="5698844"/>
            <a:ext cx="1042416" cy="46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 flipH="1">
            <a:off x="1166857" y="5114073"/>
            <a:ext cx="2048572" cy="58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 flipH="1">
            <a:off x="2382663" y="5114073"/>
            <a:ext cx="832766" cy="58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2" idx="0"/>
          </p:cNvCxnSpPr>
          <p:nvPr/>
        </p:nvCxnSpPr>
        <p:spPr>
          <a:xfrm>
            <a:off x="3215429" y="5114073"/>
            <a:ext cx="579194" cy="58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3" idx="0"/>
          </p:cNvCxnSpPr>
          <p:nvPr/>
        </p:nvCxnSpPr>
        <p:spPr>
          <a:xfrm>
            <a:off x="3215429" y="5114073"/>
            <a:ext cx="2092693" cy="58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04551" y="5821642"/>
            <a:ext cx="5040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from: D. Keyes, “Algorithmic Adaptations to Extreme Scale Computing”,</a:t>
            </a:r>
            <a:br>
              <a:rPr lang="en-US" sz="1200" dirty="0"/>
            </a:br>
            <a:r>
              <a:rPr lang="en-US" sz="1200" dirty="0"/>
              <a:t>ATPESC Workshop Presentation, (2013).</a:t>
            </a:r>
          </a:p>
        </p:txBody>
      </p:sp>
    </p:spTree>
    <p:extLst>
      <p:ext uri="{BB962C8B-B14F-4D97-AF65-F5344CB8AC3E}">
        <p14:creationId xmlns:p14="http://schemas.microsoft.com/office/powerpoint/2010/main" val="322206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4777</TotalTime>
  <Words>2460</Words>
  <Application>Microsoft Office PowerPoint</Application>
  <PresentationFormat>Widescreen</PresentationFormat>
  <Paragraphs>505</Paragraphs>
  <Slides>42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Narrow</vt:lpstr>
      <vt:lpstr>Calibri</vt:lpstr>
      <vt:lpstr>Calibri Light</vt:lpstr>
      <vt:lpstr>Courier New</vt:lpstr>
      <vt:lpstr>Garamond</vt:lpstr>
      <vt:lpstr>Times New Roman</vt:lpstr>
      <vt:lpstr>Office Theme</vt:lpstr>
      <vt:lpstr>Equation</vt:lpstr>
      <vt:lpstr>Visio</vt:lpstr>
      <vt:lpstr>Lecture 13 Parallel Algorithms &amp; Performance</vt:lpstr>
      <vt:lpstr>Outline</vt:lpstr>
      <vt:lpstr>Motivation</vt:lpstr>
      <vt:lpstr>Today’s Learning Objectives</vt:lpstr>
      <vt:lpstr>PowerPoint Presentation</vt:lpstr>
      <vt:lpstr>Contemporary HPC Platforms</vt:lpstr>
      <vt:lpstr>Types of Parallel Algorithms</vt:lpstr>
      <vt:lpstr>Distributed Memory Parallelism</vt:lpstr>
      <vt:lpstr>Typical Algorithms for Distributed Memory Parallelism</vt:lpstr>
      <vt:lpstr>Shared Memory Parallelism</vt:lpstr>
      <vt:lpstr>Typical Algorithms in Shared Memory Parallelism </vt:lpstr>
      <vt:lpstr>Hybrid Parallelism</vt:lpstr>
      <vt:lpstr>A few closing points</vt:lpstr>
      <vt:lpstr>Parallel Algorithm “Ingredients”</vt:lpstr>
      <vt:lpstr>Parallel Algorithm Ingredients</vt:lpstr>
      <vt:lpstr>Coarse Grained vs. Fine Grained</vt:lpstr>
      <vt:lpstr>Decomposition</vt:lpstr>
      <vt:lpstr>Partitioning</vt:lpstr>
      <vt:lpstr>Dynamic vs. Static</vt:lpstr>
      <vt:lpstr>Synchronization</vt:lpstr>
      <vt:lpstr>Parallel Programming Pitfalls</vt:lpstr>
      <vt:lpstr>Parallel Programming Sounds Easy… but</vt:lpstr>
      <vt:lpstr>Deadlock</vt:lpstr>
      <vt:lpstr>Race Conditions</vt:lpstr>
      <vt:lpstr>Load Balance &amp; Idle Time</vt:lpstr>
      <vt:lpstr>State of the Art Techniques in Load Balancing and Scheduling</vt:lpstr>
      <vt:lpstr>Summary of Programming Pitfalls</vt:lpstr>
      <vt:lpstr>Parallel Performance</vt:lpstr>
      <vt:lpstr>Parallel Performance Metrics</vt:lpstr>
      <vt:lpstr>Parallel Execution Time Models</vt:lpstr>
      <vt:lpstr>Fundamentals of getting good parallel performance</vt:lpstr>
      <vt:lpstr>Example of More Complex Performance Models: Neutron Transport</vt:lpstr>
      <vt:lpstr>Parallel Decomposition</vt:lpstr>
      <vt:lpstr>Summary of Parallel Kernel</vt:lpstr>
      <vt:lpstr>Serial Performance Model</vt:lpstr>
      <vt:lpstr>Validation of Serial Performance Model</vt:lpstr>
      <vt:lpstr>Parallel Performance Model</vt:lpstr>
      <vt:lpstr>Comparison of Measured and Predicted Parallel Efficiency for Strong Scaling</vt:lpstr>
      <vt:lpstr>Parallel Efficiency of Spatial Weak Scaling</vt:lpstr>
      <vt:lpstr>Serial Performance Model Hardware Sensitivities</vt:lpstr>
      <vt:lpstr>Parallel Performance Model Network Hardware Sensitivity</vt:lpstr>
      <vt:lpstr>Parallel Performance Model Sensitivity to Number of Domains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239</cp:revision>
  <dcterms:created xsi:type="dcterms:W3CDTF">2017-07-31T16:39:40Z</dcterms:created>
  <dcterms:modified xsi:type="dcterms:W3CDTF">2019-10-21T19:44:36Z</dcterms:modified>
</cp:coreProperties>
</file>