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368" r:id="rId4"/>
    <p:sldId id="367" r:id="rId5"/>
    <p:sldId id="321" r:id="rId6"/>
    <p:sldId id="340" r:id="rId7"/>
    <p:sldId id="320" r:id="rId8"/>
    <p:sldId id="370" r:id="rId9"/>
    <p:sldId id="297" r:id="rId10"/>
    <p:sldId id="326" r:id="rId11"/>
    <p:sldId id="327" r:id="rId12"/>
    <p:sldId id="343" r:id="rId13"/>
    <p:sldId id="328" r:id="rId14"/>
    <p:sldId id="330" r:id="rId15"/>
    <p:sldId id="329" r:id="rId16"/>
    <p:sldId id="331" r:id="rId17"/>
    <p:sldId id="332" r:id="rId18"/>
    <p:sldId id="339" r:id="rId19"/>
    <p:sldId id="333" r:id="rId20"/>
    <p:sldId id="334" r:id="rId21"/>
    <p:sldId id="335" r:id="rId22"/>
    <p:sldId id="337" r:id="rId23"/>
    <p:sldId id="369" r:id="rId24"/>
    <p:sldId id="342" r:id="rId25"/>
    <p:sldId id="344" r:id="rId26"/>
    <p:sldId id="345" r:id="rId27"/>
    <p:sldId id="346" r:id="rId28"/>
    <p:sldId id="338" r:id="rId29"/>
    <p:sldId id="341" r:id="rId30"/>
    <p:sldId id="347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4" r:id="rId46"/>
    <p:sldId id="371" r:id="rId47"/>
    <p:sldId id="363" r:id="rId48"/>
    <p:sldId id="365" r:id="rId49"/>
    <p:sldId id="366" r:id="rId50"/>
    <p:sldId id="37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Outline" id="{CA940945-3B79-421B-BC1B-2F2C98150F85}">
          <p14:sldIdLst>
            <p14:sldId id="257"/>
            <p14:sldId id="258"/>
            <p14:sldId id="368"/>
            <p14:sldId id="367"/>
            <p14:sldId id="321"/>
            <p14:sldId id="340"/>
          </p14:sldIdLst>
        </p14:section>
        <p14:section name="GPU Architecture" id="{80BAD097-05B5-4742-8AEC-2D6DCDA2D832}">
          <p14:sldIdLst>
            <p14:sldId id="320"/>
            <p14:sldId id="370"/>
            <p14:sldId id="297"/>
            <p14:sldId id="326"/>
            <p14:sldId id="327"/>
          </p14:sldIdLst>
        </p14:section>
        <p14:section name="CUDA" id="{AEFEF73F-48F9-4813-86C4-33594CB37DA5}">
          <p14:sldIdLst>
            <p14:sldId id="343"/>
            <p14:sldId id="328"/>
            <p14:sldId id="330"/>
            <p14:sldId id="329"/>
            <p14:sldId id="331"/>
            <p14:sldId id="332"/>
            <p14:sldId id="339"/>
            <p14:sldId id="333"/>
            <p14:sldId id="334"/>
            <p14:sldId id="335"/>
            <p14:sldId id="337"/>
            <p14:sldId id="369"/>
          </p14:sldIdLst>
        </p14:section>
        <p14:section name="Other Programming Models" id="{4645699A-7D2F-47DD-AE93-9EE018A3D47B}">
          <p14:sldIdLst>
            <p14:sldId id="342"/>
            <p14:sldId id="344"/>
            <p14:sldId id="345"/>
            <p14:sldId id="346"/>
            <p14:sldId id="338"/>
            <p14:sldId id="341"/>
            <p14:sldId id="347"/>
            <p14:sldId id="349"/>
            <p14:sldId id="350"/>
          </p14:sldIdLst>
        </p14:section>
        <p14:section name="Kokkos" id="{797BB8EF-0107-47FA-A00D-45775C84893E}">
          <p14:sldIdLst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4"/>
            <p14:sldId id="371"/>
            <p14:sldId id="363"/>
            <p14:sldId id="365"/>
            <p14:sldId id="366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10E7"/>
    <a:srgbClr val="006600"/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8" autoAdjust="0"/>
    <p:restoredTop sz="80373" autoAdjust="0"/>
  </p:normalViewPr>
  <p:slideViewPr>
    <p:cSldViewPr snapToGrid="0" snapToObjects="1">
      <p:cViewPr varScale="1">
        <p:scale>
          <a:sx n="100" d="100"/>
          <a:sy n="100" d="100"/>
        </p:scale>
        <p:origin x="198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9A26-348B-1F49-A35B-E5B8C6CEA80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01372-1BB6-8D46-8F85-C09B9A02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Make diagram using </a:t>
            </a:r>
            <a:r>
              <a:rPr lang="en-US" dirty="0" err="1"/>
              <a:t>lstopo</a:t>
            </a:r>
            <a:r>
              <a:rPr lang="en-US" dirty="0"/>
              <a:t> – add GPU (slide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6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openMP</a:t>
            </a:r>
            <a:r>
              <a:rPr lang="en-US" dirty="0"/>
              <a:t> keyword for </a:t>
            </a:r>
            <a:r>
              <a:rPr lang="en-US" dirty="0" err="1"/>
              <a:t>MDRangePolicies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4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Models for controlling what hardware your data is 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Connection to 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4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05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9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85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2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OpenACC</a:t>
            </a:r>
            <a:r>
              <a:rPr lang="en-US" dirty="0"/>
              <a:t> absorption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Compiler optimization is improving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2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51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Functors</a:t>
            </a:r>
            <a:r>
              <a:rPr lang="en-US" dirty="0"/>
              <a:t> are function objects—operation with some data</a:t>
            </a:r>
          </a:p>
          <a:p>
            <a:r>
              <a:rPr lang="en-US" dirty="0"/>
              <a:t>Lambdas are anonymous functions—e.g. they’re not declared with a symbol name</a:t>
            </a:r>
          </a:p>
          <a:p>
            <a:endParaRPr lang="en-US" dirty="0"/>
          </a:p>
          <a:p>
            <a:r>
              <a:rPr lang="en-US" dirty="0"/>
              <a:t>Lambdas are like really </a:t>
            </a:r>
            <a:r>
              <a:rPr lang="en-US" dirty="0" err="1"/>
              <a:t>really</a:t>
            </a:r>
            <a:r>
              <a:rPr lang="en-US" dirty="0"/>
              <a:t> lightweight functions.</a:t>
            </a:r>
          </a:p>
          <a:p>
            <a:r>
              <a:rPr lang="en-US" dirty="0"/>
              <a:t>[capture](parameters)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dirty="0"/>
              <a:t> </a:t>
            </a:r>
            <a:r>
              <a:rPr lang="en-US" dirty="0" err="1"/>
              <a:t>return_type</a:t>
            </a:r>
            <a:r>
              <a:rPr lang="en-US" dirty="0"/>
              <a:t> { </a:t>
            </a:r>
            <a:r>
              <a:rPr lang="en-US" dirty="0" err="1"/>
              <a:t>function_body</a:t>
            </a:r>
            <a:r>
              <a:rPr lang="en-US" dirty="0"/>
              <a:t>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9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16421"/>
            <a:ext cx="6530591" cy="49897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78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304551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48734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04551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956584" y="274639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5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19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63" y="1577898"/>
            <a:ext cx="10972800" cy="4582145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84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814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9317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6166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6246"/>
            <a:ext cx="5181600" cy="3992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6247"/>
            <a:ext cx="5181600" cy="3992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5309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1540"/>
            <a:ext cx="5157787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540"/>
            <a:ext cx="5183188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8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030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31837"/>
            <a:ext cx="6172200" cy="49743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CDCA-0159-6043-9DEB-D1DB4ABE2B8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A6B9-13D0-B341-AFD3-207E33A816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90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  <p:sldLayoutId id="2147483663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X0ItVEVjHc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kkos/kokkos-tutorials" TargetMode="External"/><Relationship Id="rId2" Type="http://schemas.openxmlformats.org/officeDocument/2006/relationships/hyperlink" Target="https://github.com/kokkos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nvidia.com/unified-memory-cuda-beginners/" TargetMode="External"/><Relationship Id="rId2" Type="http://schemas.openxmlformats.org/officeDocument/2006/relationships/hyperlink" Target="https://devblogs.nvidia.com/even-easier-introduction-cuda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kokkos/kokkos-tutorials" TargetMode="External"/><Relationship Id="rId5" Type="http://schemas.openxmlformats.org/officeDocument/2006/relationships/hyperlink" Target="http://www.cs.cmu.edu/afs/cs/academic/class/15668-s11/www/cuda-doc/CUDA_C_Programming_Guide.pdf" TargetMode="External"/><Relationship Id="rId4" Type="http://schemas.openxmlformats.org/officeDocument/2006/relationships/hyperlink" Target="https://devblogs.nvidia.com/inside-pasca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18</a:t>
            </a:r>
            <a:br>
              <a:rPr lang="en-US" dirty="0"/>
            </a:br>
            <a:r>
              <a:rPr lang="en-US" dirty="0"/>
              <a:t>Heterogeneous Architectures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Prof. Brendan </a:t>
            </a:r>
            <a:r>
              <a:rPr lang="en-US" dirty="0" err="1"/>
              <a:t>Kochunas</a:t>
            </a:r>
            <a:endParaRPr lang="en-US" dirty="0"/>
          </a:p>
          <a:p>
            <a:r>
              <a:rPr lang="en-US" dirty="0"/>
              <a:t>11/06/2019</a:t>
            </a:r>
          </a:p>
          <a:p>
            <a:endParaRPr lang="en-US" dirty="0"/>
          </a:p>
          <a:p>
            <a:r>
              <a:rPr lang="en-US" dirty="0"/>
              <a:t>NERS 590-004</a:t>
            </a:r>
          </a:p>
        </p:txBody>
      </p:sp>
    </p:spTree>
    <p:extLst>
      <p:ext uri="{BB962C8B-B14F-4D97-AF65-F5344CB8AC3E}">
        <p14:creationId xmlns:p14="http://schemas.microsoft.com/office/powerpoint/2010/main" val="141882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309396"/>
            <a:ext cx="5257800" cy="3988927"/>
          </a:xfrm>
        </p:spPr>
        <p:txBody>
          <a:bodyPr>
            <a:normAutofit/>
          </a:bodyPr>
          <a:lstStyle/>
          <a:p>
            <a:r>
              <a:rPr lang="en-US" dirty="0"/>
              <a:t>A modern GPU has several Streaming Multiprocessors (SMs)</a:t>
            </a:r>
          </a:p>
          <a:p>
            <a:pPr lvl="1"/>
            <a:r>
              <a:rPr lang="en-US" dirty="0"/>
              <a:t>Pascal SM  - 64 CUDA cores</a:t>
            </a:r>
          </a:p>
          <a:p>
            <a:pPr lvl="1"/>
            <a:r>
              <a:rPr lang="en-US" dirty="0"/>
              <a:t>Tesla GP100 – 56 SMs</a:t>
            </a:r>
          </a:p>
          <a:p>
            <a:pPr lvl="1"/>
            <a:r>
              <a:rPr lang="en-US" dirty="0"/>
              <a:t>Totally: 3584 CUDA cores</a:t>
            </a:r>
          </a:p>
          <a:p>
            <a:r>
              <a:rPr lang="en-US" dirty="0"/>
              <a:t>Each SM has “warps” (2)</a:t>
            </a:r>
          </a:p>
          <a:p>
            <a:pPr lvl="1"/>
            <a:r>
              <a:rPr lang="en-US" dirty="0"/>
              <a:t>Each warp performs operations in SIMT fashion</a:t>
            </a:r>
          </a:p>
          <a:p>
            <a:pPr lvl="2"/>
            <a:r>
              <a:rPr lang="en-US" dirty="0"/>
              <a:t>Single Instruction Multiple Thread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C0701B-1AAD-46DD-A718-FD701C2D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GPU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D5FF6-CC2A-454E-8531-F671EED6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89650"/>
            <a:ext cx="5257800" cy="42203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DE3DED-0780-436A-AFA7-D925FD590FDF}"/>
              </a:ext>
            </a:extLst>
          </p:cNvPr>
          <p:cNvSpPr/>
          <p:nvPr/>
        </p:nvSpPr>
        <p:spPr>
          <a:xfrm>
            <a:off x="6621280" y="5809957"/>
            <a:ext cx="420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https://devblogs.nvidia.com/inside-pascal/</a:t>
            </a:r>
          </a:p>
        </p:txBody>
      </p:sp>
    </p:spTree>
    <p:extLst>
      <p:ext uri="{BB962C8B-B14F-4D97-AF65-F5344CB8AC3E}">
        <p14:creationId xmlns:p14="http://schemas.microsoft.com/office/powerpoint/2010/main" val="9267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C0701B-1AAD-46DD-A718-FD701C2D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CPU vs GPU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6A6EC7-13BB-48A1-8B87-E1C4E718F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CPUs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for </a:t>
            </a:r>
            <a:r>
              <a:rPr lang="en-US" b="1" dirty="0"/>
              <a:t>Task Parallelism:</a:t>
            </a:r>
            <a:endParaRPr lang="en-US" dirty="0"/>
          </a:p>
          <a:p>
            <a:pPr lvl="1"/>
            <a:r>
              <a:rPr lang="en-US" dirty="0"/>
              <a:t>Each thread executes a task</a:t>
            </a:r>
          </a:p>
          <a:p>
            <a:pPr lvl="1"/>
            <a:r>
              <a:rPr lang="en-US" dirty="0"/>
              <a:t>Tasks have different instructions</a:t>
            </a:r>
          </a:p>
          <a:p>
            <a:pPr lvl="1"/>
            <a:r>
              <a:rPr lang="en-US" dirty="0"/>
              <a:t>Relatively low number of threads</a:t>
            </a:r>
          </a:p>
          <a:p>
            <a:pPr lvl="1"/>
            <a:r>
              <a:rPr lang="en-US" dirty="0"/>
              <a:t>Within core/thread SIMD (4)</a:t>
            </a:r>
          </a:p>
          <a:p>
            <a:r>
              <a:rPr lang="en-US" dirty="0"/>
              <a:t>Large cache to hide latency</a:t>
            </a:r>
          </a:p>
          <a:p>
            <a:r>
              <a:rPr lang="en-US" dirty="0"/>
              <a:t>Only option for </a:t>
            </a:r>
            <a:r>
              <a:rPr lang="en-US" b="1" dirty="0"/>
              <a:t>serial</a:t>
            </a:r>
            <a:r>
              <a:rPr lang="en-US" dirty="0"/>
              <a:t>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172CE-73BA-4F1E-914F-7B8AF7504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GPUs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C11959-289D-446A-A823-24A3F8F1F8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Data Parallelism:</a:t>
            </a:r>
            <a:endParaRPr lang="en-US" dirty="0"/>
          </a:p>
          <a:p>
            <a:pPr lvl="1"/>
            <a:r>
              <a:rPr lang="en-US" dirty="0"/>
              <a:t>SIMT model (SIMD)</a:t>
            </a:r>
          </a:p>
          <a:p>
            <a:pPr lvl="1"/>
            <a:r>
              <a:rPr lang="en-US" dirty="0"/>
              <a:t>Same instruction on different data</a:t>
            </a:r>
          </a:p>
          <a:p>
            <a:pPr lvl="1"/>
            <a:r>
              <a:rPr lang="en-US" dirty="0"/>
              <a:t>Large number of threads (10,000+)</a:t>
            </a:r>
          </a:p>
          <a:p>
            <a:r>
              <a:rPr lang="en-US" dirty="0"/>
              <a:t>Stream Processing:</a:t>
            </a:r>
          </a:p>
          <a:p>
            <a:pPr lvl="1"/>
            <a:r>
              <a:rPr lang="en-US" dirty="0"/>
              <a:t>Large set of data (stream)</a:t>
            </a:r>
          </a:p>
          <a:p>
            <a:pPr lvl="1"/>
            <a:r>
              <a:rPr lang="en-US" dirty="0"/>
              <a:t>Run same series of operations on all the data</a:t>
            </a:r>
          </a:p>
          <a:p>
            <a:pPr lvl="2"/>
            <a:r>
              <a:rPr lang="en-US" dirty="0"/>
              <a:t>Series of operations is called a </a:t>
            </a:r>
            <a:r>
              <a:rPr lang="en-US" b="1" dirty="0"/>
              <a:t>kernel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5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9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84B2-813C-423D-B867-B6066EB14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CUDA is a platform and API for utilizing GPUs</a:t>
            </a:r>
          </a:p>
          <a:p>
            <a:pPr lvl="1"/>
            <a:r>
              <a:rPr lang="en-US" dirty="0"/>
              <a:t>C/C++ and Fortran</a:t>
            </a:r>
          </a:p>
          <a:p>
            <a:pPr lvl="1"/>
            <a:r>
              <a:rPr lang="en-US" dirty="0"/>
              <a:t>Only works for Nvidia GPUs!</a:t>
            </a:r>
          </a:p>
          <a:p>
            <a:pPr lvl="1"/>
            <a:r>
              <a:rPr lang="en-US" dirty="0"/>
              <a:t>Host = CPU</a:t>
            </a:r>
          </a:p>
          <a:p>
            <a:pPr lvl="1"/>
            <a:r>
              <a:rPr lang="en-US" dirty="0"/>
              <a:t>Device = GPU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Host vs device memory</a:t>
            </a:r>
          </a:p>
          <a:p>
            <a:pPr lvl="1"/>
            <a:r>
              <a:rPr lang="en-US" dirty="0"/>
              <a:t>Explicit data passing</a:t>
            </a:r>
          </a:p>
          <a:p>
            <a:pPr lvl="1"/>
            <a:r>
              <a:rPr lang="en-US" dirty="0"/>
              <a:t>Unified memory (CUDA 6+)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6E37F1-328B-476E-BBA4-12EA2933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21B66B-A91F-4912-A627-7D39C2A71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175" y="2827757"/>
            <a:ext cx="5485714" cy="30857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4BD370-A99B-4455-B7C7-E90DE6C2D633}"/>
              </a:ext>
            </a:extLst>
          </p:cNvPr>
          <p:cNvSpPr/>
          <p:nvPr/>
        </p:nvSpPr>
        <p:spPr>
          <a:xfrm>
            <a:off x="6217175" y="5917719"/>
            <a:ext cx="5475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https://devblogs.nvidia.com/unified-memory-in-cuda-6/</a:t>
            </a:r>
          </a:p>
        </p:txBody>
      </p:sp>
    </p:spTree>
    <p:extLst>
      <p:ext uri="{BB962C8B-B14F-4D97-AF65-F5344CB8AC3E}">
        <p14:creationId xmlns:p14="http://schemas.microsoft.com/office/powerpoint/2010/main" val="201480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C5A4-97CD-4C09-AD6A-0E1C7101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–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7C83-EB5D-4B7B-845C-82EC6B360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  <a:p>
            <a:pPr lvl="1"/>
            <a:r>
              <a:rPr lang="en-US" dirty="0"/>
              <a:t>Essentially a function to be performed on the device (GPU)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__global__ </a:t>
            </a:r>
            <a:r>
              <a:rPr lang="en-US" dirty="0"/>
              <a:t>keyword to indicate device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Call with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34F16A-BC19-4771-B903-EDFF141A4D99}"/>
              </a:ext>
            </a:extLst>
          </p:cNvPr>
          <p:cNvSpPr/>
          <p:nvPr/>
        </p:nvSpPr>
        <p:spPr>
          <a:xfrm>
            <a:off x="1512853" y="3754607"/>
            <a:ext cx="5077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"/>
              </a:rPr>
              <a:t>__global__ </a:t>
            </a:r>
            <a:r>
              <a:rPr lang="en-US" sz="2400" b="1" dirty="0">
                <a:solidFill>
                  <a:srgbClr val="B00040"/>
                </a:solidFill>
                <a:latin typeface=""/>
              </a:rPr>
              <a:t>void </a:t>
            </a:r>
            <a:r>
              <a:rPr lang="en-US" sz="2400" b="1" dirty="0" err="1">
                <a:solidFill>
                  <a:srgbClr val="0000FF"/>
                </a:solidFill>
                <a:latin typeface=""/>
              </a:rPr>
              <a:t>mykernel</a:t>
            </a:r>
            <a:r>
              <a:rPr lang="en-US" sz="2400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US" sz="2400" b="1" dirty="0">
                <a:solidFill>
                  <a:srgbClr val="B00040"/>
                </a:solidFill>
                <a:latin typeface=""/>
              </a:rPr>
              <a:t>…</a:t>
            </a:r>
            <a:r>
              <a:rPr lang="en-US" sz="2400" b="1" dirty="0">
                <a:solidFill>
                  <a:srgbClr val="0000FF"/>
                </a:solidFill>
                <a:latin typeface=""/>
              </a:rPr>
              <a:t>);</a:t>
            </a:r>
            <a:endParaRPr lang="en-US" sz="2400" b="1" dirty="0">
              <a:solidFill>
                <a:srgbClr val="666666"/>
              </a:solidFill>
              <a:latin typeface="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545A8-93A3-4DAA-84FF-67A3EA7D911E}"/>
              </a:ext>
            </a:extLst>
          </p:cNvPr>
          <p:cNvSpPr/>
          <p:nvPr/>
        </p:nvSpPr>
        <p:spPr>
          <a:xfrm>
            <a:off x="1512853" y="4841799"/>
            <a:ext cx="5557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6666"/>
                </a:solidFill>
                <a:latin typeface=""/>
              </a:rPr>
              <a:t>&lt;&lt;&lt;</a:t>
            </a:r>
            <a:r>
              <a:rPr lang="en-US" sz="2400" dirty="0" err="1">
                <a:solidFill>
                  <a:srgbClr val="008000"/>
                </a:solidFill>
                <a:latin typeface=""/>
              </a:rPr>
              <a:t>gridDim</a:t>
            </a:r>
            <a:r>
              <a:rPr lang="en-US" sz="2400" dirty="0">
                <a:solidFill>
                  <a:srgbClr val="008000"/>
                </a:solidFill>
                <a:latin typeface=""/>
              </a:rPr>
              <a:t>, </a:t>
            </a:r>
            <a:r>
              <a:rPr lang="en-US" sz="2400" dirty="0" err="1">
                <a:solidFill>
                  <a:srgbClr val="008000"/>
                </a:solidFill>
                <a:latin typeface=""/>
              </a:rPr>
              <a:t>blockDim</a:t>
            </a:r>
            <a:r>
              <a:rPr lang="en-US" sz="2400" dirty="0">
                <a:solidFill>
                  <a:srgbClr val="666666"/>
                </a:solidFill>
                <a:latin typeface=""/>
              </a:rPr>
              <a:t>&gt;&gt;&gt;</a:t>
            </a:r>
            <a:r>
              <a:rPr lang="en-US" sz="2400" dirty="0" err="1">
                <a:solidFill>
                  <a:srgbClr val="666666"/>
                </a:solidFill>
                <a:latin typeface=""/>
              </a:rPr>
              <a:t>mykernel</a:t>
            </a:r>
            <a:r>
              <a:rPr lang="en-US" sz="2400" dirty="0">
                <a:solidFill>
                  <a:srgbClr val="666666"/>
                </a:solidFill>
                <a:latin typeface=""/>
              </a:rPr>
              <a:t>(...);</a:t>
            </a:r>
          </a:p>
        </p:txBody>
      </p:sp>
    </p:spTree>
    <p:extLst>
      <p:ext uri="{BB962C8B-B14F-4D97-AF65-F5344CB8AC3E}">
        <p14:creationId xmlns:p14="http://schemas.microsoft.com/office/powerpoint/2010/main" val="363013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822C-6B05-4EA5-8792-BE70B7BD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– Threads, Blocks,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B1F6-2984-4321-9EA0-A05007A6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Threads are organized into a grid of blocks</a:t>
            </a:r>
          </a:p>
          <a:p>
            <a:pPr lvl="1"/>
            <a:r>
              <a:rPr lang="en-US" dirty="0"/>
              <a:t>A grid is a collection of blocks – Executed on a single GPU</a:t>
            </a:r>
          </a:p>
          <a:p>
            <a:pPr lvl="1"/>
            <a:r>
              <a:rPr lang="en-US" dirty="0"/>
              <a:t>A block is a collection of threads – Executed on a single SM</a:t>
            </a:r>
          </a:p>
          <a:p>
            <a:pPr lvl="1"/>
            <a:r>
              <a:rPr lang="en-US" dirty="0"/>
              <a:t>A thread is the smallest unit – Executed on a single scalar core</a:t>
            </a:r>
          </a:p>
          <a:p>
            <a:r>
              <a:rPr lang="en-US" dirty="0"/>
              <a:t>A thread represents a single scalar core performing work</a:t>
            </a:r>
          </a:p>
          <a:p>
            <a:pPr lvl="1"/>
            <a:r>
              <a:rPr lang="en-US" dirty="0"/>
              <a:t>Threads are grouped into “warps” (32 threads) – SIMT</a:t>
            </a:r>
          </a:p>
          <a:p>
            <a:r>
              <a:rPr lang="en-US" dirty="0"/>
              <a:t>Indexing can be multidimensional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A8F7F-C752-45DB-9C3D-E4FF6040F9A9}"/>
              </a:ext>
            </a:extLst>
          </p:cNvPr>
          <p:cNvSpPr/>
          <p:nvPr/>
        </p:nvSpPr>
        <p:spPr>
          <a:xfrm>
            <a:off x="919927" y="2314142"/>
            <a:ext cx="5557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6666"/>
                </a:solidFill>
                <a:latin typeface=""/>
              </a:rPr>
              <a:t>&lt;&lt;&lt;</a:t>
            </a:r>
            <a:r>
              <a:rPr lang="en-US" sz="2400" dirty="0" err="1">
                <a:solidFill>
                  <a:srgbClr val="008000"/>
                </a:solidFill>
                <a:latin typeface=""/>
              </a:rPr>
              <a:t>gridDim</a:t>
            </a:r>
            <a:r>
              <a:rPr lang="en-US" sz="2400" dirty="0">
                <a:solidFill>
                  <a:srgbClr val="008000"/>
                </a:solidFill>
                <a:latin typeface=""/>
              </a:rPr>
              <a:t>, </a:t>
            </a:r>
            <a:r>
              <a:rPr lang="en-US" sz="2400" dirty="0" err="1">
                <a:solidFill>
                  <a:srgbClr val="008000"/>
                </a:solidFill>
                <a:latin typeface=""/>
              </a:rPr>
              <a:t>blockDim</a:t>
            </a:r>
            <a:r>
              <a:rPr lang="en-US" sz="2400" dirty="0">
                <a:solidFill>
                  <a:srgbClr val="666666"/>
                </a:solidFill>
                <a:latin typeface=""/>
              </a:rPr>
              <a:t>&gt;&gt;&gt;</a:t>
            </a:r>
            <a:r>
              <a:rPr lang="en-US" sz="2400" dirty="0" err="1">
                <a:solidFill>
                  <a:srgbClr val="666666"/>
                </a:solidFill>
                <a:latin typeface=""/>
              </a:rPr>
              <a:t>mykernel</a:t>
            </a:r>
            <a:r>
              <a:rPr lang="en-US" sz="2400" dirty="0">
                <a:solidFill>
                  <a:srgbClr val="666666"/>
                </a:solidFill>
                <a:latin typeface=""/>
              </a:rPr>
              <a:t>(...);</a:t>
            </a:r>
          </a:p>
        </p:txBody>
      </p:sp>
    </p:spTree>
    <p:extLst>
      <p:ext uri="{BB962C8B-B14F-4D97-AF65-F5344CB8AC3E}">
        <p14:creationId xmlns:p14="http://schemas.microsoft.com/office/powerpoint/2010/main" val="181039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8DEC-B55F-4E3A-B7E4-63B25701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– Indexing/Parallelism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2322-5D56-4B54-AE21-641F4A32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kernel</a:t>
            </a:r>
          </a:p>
          <a:p>
            <a:pPr lvl="1"/>
            <a:r>
              <a:rPr lang="en-US" dirty="0"/>
              <a:t> the grid and block sizes are available: </a:t>
            </a:r>
            <a:r>
              <a:rPr lang="en-US" dirty="0" err="1"/>
              <a:t>gridDim.x</a:t>
            </a:r>
            <a:r>
              <a:rPr lang="en-US" dirty="0"/>
              <a:t>, </a:t>
            </a:r>
            <a:r>
              <a:rPr lang="en-US" dirty="0" err="1"/>
              <a:t>blockDim.x</a:t>
            </a:r>
            <a:endParaRPr lang="en-US" dirty="0"/>
          </a:p>
          <a:p>
            <a:pPr lvl="1"/>
            <a:r>
              <a:rPr lang="en-US" dirty="0"/>
              <a:t> the block and thread indices are available: </a:t>
            </a:r>
            <a:r>
              <a:rPr lang="en-US" dirty="0" err="1"/>
              <a:t>blockIdx.x</a:t>
            </a:r>
            <a:r>
              <a:rPr lang="en-US" dirty="0"/>
              <a:t>, </a:t>
            </a:r>
            <a:r>
              <a:rPr lang="en-US" dirty="0" err="1"/>
              <a:t>threadIdx.x</a:t>
            </a:r>
            <a:endParaRPr lang="en-US" dirty="0"/>
          </a:p>
          <a:p>
            <a:pPr lvl="1"/>
            <a:r>
              <a:rPr lang="en-US" dirty="0"/>
              <a:t>Calculate </a:t>
            </a:r>
            <a:r>
              <a:rPr lang="en-US" b="1" dirty="0"/>
              <a:t>global</a:t>
            </a:r>
            <a:r>
              <a:rPr lang="en-US" dirty="0"/>
              <a:t> index from these</a:t>
            </a:r>
          </a:p>
          <a:p>
            <a:pPr lvl="1"/>
            <a:r>
              <a:rPr lang="en-US" dirty="0"/>
              <a:t>Multidimensional indexing → replace x with </a:t>
            </a:r>
            <a:r>
              <a:rPr lang="en-US" dirty="0" err="1"/>
              <a:t>y,z</a:t>
            </a:r>
            <a:r>
              <a:rPr lang="en-US" dirty="0"/>
              <a:t>!</a:t>
            </a:r>
          </a:p>
          <a:p>
            <a:r>
              <a:rPr lang="en-US" dirty="0"/>
              <a:t>What is the point of having blocks </a:t>
            </a:r>
            <a:r>
              <a:rPr lang="en-US" b="1" dirty="0"/>
              <a:t>and </a:t>
            </a:r>
            <a:r>
              <a:rPr lang="en-US" dirty="0"/>
              <a:t>threads?</a:t>
            </a:r>
          </a:p>
          <a:p>
            <a:pPr lvl="1"/>
            <a:r>
              <a:rPr lang="en-US" dirty="0"/>
              <a:t>Threads can communicate/synchronize!</a:t>
            </a:r>
          </a:p>
          <a:p>
            <a:pPr lvl="1"/>
            <a:r>
              <a:rPr lang="en-US" dirty="0"/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20109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D3C9-7AE8-445A-ADDE-A3219733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9317"/>
            <a:ext cx="10515600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do an example…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B8B4-4DC3-441B-B8AD-B8A6C2C4F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09396"/>
            <a:ext cx="6082266" cy="3988927"/>
          </a:xfrm>
        </p:spPr>
        <p:txBody>
          <a:bodyPr/>
          <a:lstStyle/>
          <a:p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C = AB</a:t>
            </a:r>
          </a:p>
          <a:p>
            <a:r>
              <a:rPr lang="en-US" dirty="0"/>
              <a:t>Naïve approach</a:t>
            </a:r>
          </a:p>
          <a:p>
            <a:r>
              <a:rPr lang="en-US" dirty="0"/>
              <a:t>Each element in C is given by</a:t>
            </a:r>
          </a:p>
          <a:p>
            <a:pPr lvl="1"/>
            <a:r>
              <a:rPr lang="en-US" dirty="0"/>
              <a:t>Dot product of corresponding row and column in A and B, respectively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A5A73-F5ED-4B3A-A642-37D54DB59450}"/>
              </a:ext>
            </a:extLst>
          </p:cNvPr>
          <p:cNvSpPr/>
          <p:nvPr/>
        </p:nvSpPr>
        <p:spPr>
          <a:xfrm flipH="1">
            <a:off x="7657211" y="3504865"/>
            <a:ext cx="415634" cy="415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F280B-1B0B-4E56-8B88-A89C831CBAD0}"/>
              </a:ext>
            </a:extLst>
          </p:cNvPr>
          <p:cNvSpPr/>
          <p:nvPr/>
        </p:nvSpPr>
        <p:spPr>
          <a:xfrm flipH="1">
            <a:off x="8133120" y="3503326"/>
            <a:ext cx="415634" cy="415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D17CBD-B2A6-4016-B7B4-44813F7B1493}"/>
              </a:ext>
            </a:extLst>
          </p:cNvPr>
          <p:cNvSpPr/>
          <p:nvPr/>
        </p:nvSpPr>
        <p:spPr>
          <a:xfrm flipH="1">
            <a:off x="7181302" y="3504865"/>
            <a:ext cx="415634" cy="415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E72AF9-03CA-4D96-BA2C-A6A9D69CBE40}"/>
              </a:ext>
            </a:extLst>
          </p:cNvPr>
          <p:cNvSpPr/>
          <p:nvPr/>
        </p:nvSpPr>
        <p:spPr>
          <a:xfrm flipH="1">
            <a:off x="7181302" y="2521867"/>
            <a:ext cx="415634" cy="415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C5BBA8-3166-461D-B6ED-2C1CEAEC4E6C}"/>
              </a:ext>
            </a:extLst>
          </p:cNvPr>
          <p:cNvSpPr/>
          <p:nvPr/>
        </p:nvSpPr>
        <p:spPr>
          <a:xfrm flipH="1">
            <a:off x="7657211" y="3013366"/>
            <a:ext cx="415634" cy="415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44B0F4-B43D-4F46-8C90-9669A0285342}"/>
              </a:ext>
            </a:extLst>
          </p:cNvPr>
          <p:cNvSpPr/>
          <p:nvPr/>
        </p:nvSpPr>
        <p:spPr>
          <a:xfrm flipH="1">
            <a:off x="8133120" y="3013366"/>
            <a:ext cx="415634" cy="415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FB50B-B74F-4528-87F7-C525F8177283}"/>
              </a:ext>
            </a:extLst>
          </p:cNvPr>
          <p:cNvSpPr/>
          <p:nvPr/>
        </p:nvSpPr>
        <p:spPr>
          <a:xfrm flipH="1">
            <a:off x="7657211" y="2526723"/>
            <a:ext cx="415634" cy="415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873626-CB8D-493E-98A4-77D78A1AB0EA}"/>
              </a:ext>
            </a:extLst>
          </p:cNvPr>
          <p:cNvSpPr/>
          <p:nvPr/>
        </p:nvSpPr>
        <p:spPr>
          <a:xfrm flipH="1">
            <a:off x="8133120" y="2526723"/>
            <a:ext cx="415634" cy="415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79CEE4-227F-4C7B-94FC-230448DD2689}"/>
              </a:ext>
            </a:extLst>
          </p:cNvPr>
          <p:cNvSpPr/>
          <p:nvPr/>
        </p:nvSpPr>
        <p:spPr>
          <a:xfrm flipH="1">
            <a:off x="7181302" y="3013366"/>
            <a:ext cx="415634" cy="415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2B71D5-A6F0-4939-BF6C-EDE4D2A8FB19}"/>
              </a:ext>
            </a:extLst>
          </p:cNvPr>
          <p:cNvSpPr/>
          <p:nvPr/>
        </p:nvSpPr>
        <p:spPr>
          <a:xfrm flipH="1">
            <a:off x="8885119" y="2526723"/>
            <a:ext cx="415634" cy="4156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BAF87D-95DC-4517-A96A-9DC9189CE357}"/>
              </a:ext>
            </a:extLst>
          </p:cNvPr>
          <p:cNvSpPr/>
          <p:nvPr/>
        </p:nvSpPr>
        <p:spPr>
          <a:xfrm flipH="1">
            <a:off x="9361028" y="2526723"/>
            <a:ext cx="415634" cy="4156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182ED9-BE3A-4DEA-9BB4-C55B4800F3FF}"/>
              </a:ext>
            </a:extLst>
          </p:cNvPr>
          <p:cNvSpPr/>
          <p:nvPr/>
        </p:nvSpPr>
        <p:spPr>
          <a:xfrm flipH="1">
            <a:off x="9836937" y="2526723"/>
            <a:ext cx="415634" cy="4156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DD01FC-EC98-4DA7-AC74-1340D2EBBCA7}"/>
              </a:ext>
            </a:extLst>
          </p:cNvPr>
          <p:cNvSpPr/>
          <p:nvPr/>
        </p:nvSpPr>
        <p:spPr>
          <a:xfrm flipH="1">
            <a:off x="10309756" y="2525535"/>
            <a:ext cx="415634" cy="4156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1E6F8C-589C-4695-A21F-D10C0BF9E091}"/>
              </a:ext>
            </a:extLst>
          </p:cNvPr>
          <p:cNvSpPr/>
          <p:nvPr/>
        </p:nvSpPr>
        <p:spPr>
          <a:xfrm flipH="1">
            <a:off x="8889282" y="3013366"/>
            <a:ext cx="415634" cy="4156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226498-C6E4-4A88-9911-856F012BEFAD}"/>
              </a:ext>
            </a:extLst>
          </p:cNvPr>
          <p:cNvSpPr/>
          <p:nvPr/>
        </p:nvSpPr>
        <p:spPr>
          <a:xfrm flipH="1">
            <a:off x="9365191" y="3013366"/>
            <a:ext cx="415634" cy="4156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D81010-4955-4C3B-88E4-4ED9CD9E6ED2}"/>
              </a:ext>
            </a:extLst>
          </p:cNvPr>
          <p:cNvSpPr/>
          <p:nvPr/>
        </p:nvSpPr>
        <p:spPr>
          <a:xfrm flipH="1">
            <a:off x="9841100" y="3013366"/>
            <a:ext cx="415634" cy="4156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ECC9E9-909B-46BA-B9B4-0558245B5019}"/>
              </a:ext>
            </a:extLst>
          </p:cNvPr>
          <p:cNvSpPr/>
          <p:nvPr/>
        </p:nvSpPr>
        <p:spPr>
          <a:xfrm flipH="1">
            <a:off x="10313919" y="3012178"/>
            <a:ext cx="415634" cy="4156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F1DA04-163F-4974-8E9C-AB66B65EC4F0}"/>
              </a:ext>
            </a:extLst>
          </p:cNvPr>
          <p:cNvSpPr/>
          <p:nvPr/>
        </p:nvSpPr>
        <p:spPr>
          <a:xfrm flipH="1">
            <a:off x="8889282" y="3503108"/>
            <a:ext cx="415634" cy="4156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E6F691-D3E7-4814-97B4-D6B566ABCF3A}"/>
              </a:ext>
            </a:extLst>
          </p:cNvPr>
          <p:cNvSpPr/>
          <p:nvPr/>
        </p:nvSpPr>
        <p:spPr>
          <a:xfrm flipH="1">
            <a:off x="9365191" y="3503108"/>
            <a:ext cx="415634" cy="4156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954E4E-CD25-422F-BBC5-86E6C448A909}"/>
              </a:ext>
            </a:extLst>
          </p:cNvPr>
          <p:cNvSpPr/>
          <p:nvPr/>
        </p:nvSpPr>
        <p:spPr>
          <a:xfrm flipH="1">
            <a:off x="9841100" y="3503108"/>
            <a:ext cx="415634" cy="4156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70930E-5D7C-4DC5-ABB4-23B898F60E13}"/>
              </a:ext>
            </a:extLst>
          </p:cNvPr>
          <p:cNvSpPr/>
          <p:nvPr/>
        </p:nvSpPr>
        <p:spPr>
          <a:xfrm flipH="1">
            <a:off x="10313919" y="3501920"/>
            <a:ext cx="415634" cy="4156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3146243-5193-4CE8-89F8-F50B3EBAD5BA}"/>
              </a:ext>
            </a:extLst>
          </p:cNvPr>
          <p:cNvSpPr/>
          <p:nvPr/>
        </p:nvSpPr>
        <p:spPr>
          <a:xfrm flipH="1">
            <a:off x="8889282" y="4241153"/>
            <a:ext cx="415634" cy="4156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A5EFB3-1250-4328-BAC0-93AC26B4685E}"/>
              </a:ext>
            </a:extLst>
          </p:cNvPr>
          <p:cNvSpPr/>
          <p:nvPr/>
        </p:nvSpPr>
        <p:spPr>
          <a:xfrm flipH="1">
            <a:off x="9365191" y="4241153"/>
            <a:ext cx="415634" cy="4156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4CDEA1-15FA-4A0E-B642-B8E35DB5D0C6}"/>
              </a:ext>
            </a:extLst>
          </p:cNvPr>
          <p:cNvSpPr/>
          <p:nvPr/>
        </p:nvSpPr>
        <p:spPr>
          <a:xfrm flipH="1">
            <a:off x="9841100" y="4241153"/>
            <a:ext cx="415634" cy="4156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75E2260-D413-40F5-A390-F4526422A094}"/>
              </a:ext>
            </a:extLst>
          </p:cNvPr>
          <p:cNvSpPr/>
          <p:nvPr/>
        </p:nvSpPr>
        <p:spPr>
          <a:xfrm flipH="1">
            <a:off x="10313919" y="4239965"/>
            <a:ext cx="415634" cy="4156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58729D-1C88-4960-90D3-864382CFB41D}"/>
              </a:ext>
            </a:extLst>
          </p:cNvPr>
          <p:cNvSpPr/>
          <p:nvPr/>
        </p:nvSpPr>
        <p:spPr>
          <a:xfrm flipH="1">
            <a:off x="8893445" y="4727796"/>
            <a:ext cx="415634" cy="4156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C12436-FBCC-43B8-B3FF-853D9EAD0D09}"/>
              </a:ext>
            </a:extLst>
          </p:cNvPr>
          <p:cNvSpPr/>
          <p:nvPr/>
        </p:nvSpPr>
        <p:spPr>
          <a:xfrm flipH="1">
            <a:off x="9369354" y="4727796"/>
            <a:ext cx="415634" cy="4156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CB2D4CA-7606-4448-B844-7E5A1C482E2C}"/>
              </a:ext>
            </a:extLst>
          </p:cNvPr>
          <p:cNvSpPr/>
          <p:nvPr/>
        </p:nvSpPr>
        <p:spPr>
          <a:xfrm flipH="1">
            <a:off x="9845263" y="4727796"/>
            <a:ext cx="415634" cy="4156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1ECAE30-F8AB-436D-BE12-BF678101E0CF}"/>
              </a:ext>
            </a:extLst>
          </p:cNvPr>
          <p:cNvSpPr/>
          <p:nvPr/>
        </p:nvSpPr>
        <p:spPr>
          <a:xfrm flipH="1">
            <a:off x="10318082" y="4726608"/>
            <a:ext cx="415634" cy="4156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3A2055-8692-4E94-ABB7-E664DC454F46}"/>
              </a:ext>
            </a:extLst>
          </p:cNvPr>
          <p:cNvSpPr/>
          <p:nvPr/>
        </p:nvSpPr>
        <p:spPr>
          <a:xfrm flipH="1">
            <a:off x="8893445" y="5217538"/>
            <a:ext cx="415634" cy="4156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0CA7634-E76F-4968-83D5-B444FA0E6F49}"/>
              </a:ext>
            </a:extLst>
          </p:cNvPr>
          <p:cNvSpPr/>
          <p:nvPr/>
        </p:nvSpPr>
        <p:spPr>
          <a:xfrm flipH="1">
            <a:off x="9369354" y="5217538"/>
            <a:ext cx="415634" cy="4156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D157762-1315-4A7D-870F-70267E1DE3E2}"/>
              </a:ext>
            </a:extLst>
          </p:cNvPr>
          <p:cNvSpPr/>
          <p:nvPr/>
        </p:nvSpPr>
        <p:spPr>
          <a:xfrm flipH="1">
            <a:off x="9845263" y="5217538"/>
            <a:ext cx="415634" cy="4156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1D336C-E620-4CE2-B412-075C692514A4}"/>
              </a:ext>
            </a:extLst>
          </p:cNvPr>
          <p:cNvSpPr/>
          <p:nvPr/>
        </p:nvSpPr>
        <p:spPr>
          <a:xfrm flipH="1">
            <a:off x="10318082" y="5216350"/>
            <a:ext cx="415634" cy="4156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38D34D3-8EAD-4AF1-BB2D-C720D7397957}"/>
              </a:ext>
            </a:extLst>
          </p:cNvPr>
          <p:cNvCxnSpPr>
            <a:stCxn id="11" idx="1"/>
            <a:endCxn id="25" idx="3"/>
          </p:cNvCxnSpPr>
          <p:nvPr/>
        </p:nvCxnSpPr>
        <p:spPr>
          <a:xfrm>
            <a:off x="8548754" y="2734540"/>
            <a:ext cx="33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525BA66-3215-4761-BF54-6BD62B4DAD07}"/>
              </a:ext>
            </a:extLst>
          </p:cNvPr>
          <p:cNvCxnSpPr>
            <a:stCxn id="9" idx="1"/>
            <a:endCxn id="37" idx="3"/>
          </p:cNvCxnSpPr>
          <p:nvPr/>
        </p:nvCxnSpPr>
        <p:spPr>
          <a:xfrm>
            <a:off x="8548754" y="3221183"/>
            <a:ext cx="340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E9E2E11-6319-44EC-ABF5-7596BDD73CF6}"/>
              </a:ext>
            </a:extLst>
          </p:cNvPr>
          <p:cNvCxnSpPr>
            <a:stCxn id="5" idx="1"/>
            <a:endCxn id="41" idx="3"/>
          </p:cNvCxnSpPr>
          <p:nvPr/>
        </p:nvCxnSpPr>
        <p:spPr>
          <a:xfrm flipV="1">
            <a:off x="8548754" y="3710925"/>
            <a:ext cx="340528" cy="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04A6695-EC30-4679-B890-5E638016B985}"/>
              </a:ext>
            </a:extLst>
          </p:cNvPr>
          <p:cNvCxnSpPr>
            <a:stCxn id="45" idx="0"/>
            <a:endCxn id="41" idx="2"/>
          </p:cNvCxnSpPr>
          <p:nvPr/>
        </p:nvCxnSpPr>
        <p:spPr>
          <a:xfrm flipV="1">
            <a:off x="9097099" y="3918742"/>
            <a:ext cx="0" cy="32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6FE93C-0013-439B-8DBD-662AC2D39B70}"/>
              </a:ext>
            </a:extLst>
          </p:cNvPr>
          <p:cNvCxnSpPr>
            <a:stCxn id="46" idx="0"/>
            <a:endCxn id="42" idx="2"/>
          </p:cNvCxnSpPr>
          <p:nvPr/>
        </p:nvCxnSpPr>
        <p:spPr>
          <a:xfrm flipV="1">
            <a:off x="9573008" y="3918742"/>
            <a:ext cx="0" cy="32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8F54FA6-0765-454E-9C00-03FC819B8E5B}"/>
              </a:ext>
            </a:extLst>
          </p:cNvPr>
          <p:cNvCxnSpPr>
            <a:stCxn id="47" idx="0"/>
            <a:endCxn id="43" idx="2"/>
          </p:cNvCxnSpPr>
          <p:nvPr/>
        </p:nvCxnSpPr>
        <p:spPr>
          <a:xfrm flipV="1">
            <a:off x="10048917" y="3918742"/>
            <a:ext cx="0" cy="32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0E53DCE-AA5B-404F-B404-99C7C917047E}"/>
              </a:ext>
            </a:extLst>
          </p:cNvPr>
          <p:cNvCxnSpPr>
            <a:stCxn id="48" idx="0"/>
            <a:endCxn id="44" idx="2"/>
          </p:cNvCxnSpPr>
          <p:nvPr/>
        </p:nvCxnSpPr>
        <p:spPr>
          <a:xfrm flipV="1">
            <a:off x="10521736" y="3917554"/>
            <a:ext cx="0" cy="32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E0777FB-EDD9-4DC2-B2E9-275383428F93}"/>
              </a:ext>
            </a:extLst>
          </p:cNvPr>
          <p:cNvSpPr/>
          <p:nvPr/>
        </p:nvSpPr>
        <p:spPr>
          <a:xfrm flipH="1">
            <a:off x="10778411" y="2525535"/>
            <a:ext cx="415634" cy="4156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1220C9C-0F29-465E-97C7-BA84F3D20205}"/>
              </a:ext>
            </a:extLst>
          </p:cNvPr>
          <p:cNvSpPr/>
          <p:nvPr/>
        </p:nvSpPr>
        <p:spPr>
          <a:xfrm flipH="1">
            <a:off x="10782574" y="3012178"/>
            <a:ext cx="415634" cy="4156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6646092-C5D0-4721-BD5B-0D50AA9FF8C7}"/>
              </a:ext>
            </a:extLst>
          </p:cNvPr>
          <p:cNvSpPr/>
          <p:nvPr/>
        </p:nvSpPr>
        <p:spPr>
          <a:xfrm flipH="1">
            <a:off x="10782574" y="3501920"/>
            <a:ext cx="415634" cy="4156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A7A5CC-78CA-4F38-86C0-2BC0C6BF1205}"/>
              </a:ext>
            </a:extLst>
          </p:cNvPr>
          <p:cNvSpPr/>
          <p:nvPr/>
        </p:nvSpPr>
        <p:spPr>
          <a:xfrm flipH="1">
            <a:off x="10782574" y="4239965"/>
            <a:ext cx="415634" cy="4156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EB6D319-38F5-42E3-9E09-BE8A5E630821}"/>
              </a:ext>
            </a:extLst>
          </p:cNvPr>
          <p:cNvSpPr/>
          <p:nvPr/>
        </p:nvSpPr>
        <p:spPr>
          <a:xfrm flipH="1">
            <a:off x="10786737" y="4726608"/>
            <a:ext cx="415634" cy="4156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59A1276-3F45-4470-98E5-1F23BC49754E}"/>
              </a:ext>
            </a:extLst>
          </p:cNvPr>
          <p:cNvSpPr/>
          <p:nvPr/>
        </p:nvSpPr>
        <p:spPr>
          <a:xfrm flipH="1">
            <a:off x="10786737" y="5216350"/>
            <a:ext cx="415634" cy="4156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A4BFA9C-6689-4CEF-821D-D6576E3F2217}"/>
              </a:ext>
            </a:extLst>
          </p:cNvPr>
          <p:cNvCxnSpPr>
            <a:stCxn id="112" idx="0"/>
            <a:endCxn id="111" idx="2"/>
          </p:cNvCxnSpPr>
          <p:nvPr/>
        </p:nvCxnSpPr>
        <p:spPr>
          <a:xfrm flipV="1">
            <a:off x="10990391" y="3917554"/>
            <a:ext cx="0" cy="32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83C6-F7F5-4C0E-B341-42294C17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Matrix-matrix multiplication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A0A16-177C-4A20-BF7F-490A91EF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1018"/>
            <a:ext cx="10515600" cy="505651"/>
          </a:xfrm>
        </p:spPr>
        <p:txBody>
          <a:bodyPr/>
          <a:lstStyle/>
          <a:p>
            <a:r>
              <a:rPr lang="en-US" dirty="0"/>
              <a:t>To make memory access patterns more obvious – flatten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2EBEE1-6740-44BA-A41D-CE33D384F7CB}"/>
              </a:ext>
            </a:extLst>
          </p:cNvPr>
          <p:cNvGrpSpPr/>
          <p:nvPr/>
        </p:nvGrpSpPr>
        <p:grpSpPr>
          <a:xfrm>
            <a:off x="3608611" y="3886687"/>
            <a:ext cx="1367452" cy="417173"/>
            <a:chOff x="3608611" y="3886687"/>
            <a:chExt cx="1367452" cy="4171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E1DB5D5-FDD5-48CC-AF58-693C15FB8696}"/>
                </a:ext>
              </a:extLst>
            </p:cNvPr>
            <p:cNvSpPr/>
            <p:nvPr/>
          </p:nvSpPr>
          <p:spPr>
            <a:xfrm flipH="1">
              <a:off x="4084520" y="3888226"/>
              <a:ext cx="415634" cy="4156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D8E0A9-1D70-46AB-80E2-FF14663D5E79}"/>
                </a:ext>
              </a:extLst>
            </p:cNvPr>
            <p:cNvSpPr/>
            <p:nvPr/>
          </p:nvSpPr>
          <p:spPr>
            <a:xfrm flipH="1">
              <a:off x="4560429" y="3886687"/>
              <a:ext cx="415634" cy="4156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D72D34-D775-49A4-8A97-9BE2F261FDCE}"/>
                </a:ext>
              </a:extLst>
            </p:cNvPr>
            <p:cNvSpPr/>
            <p:nvPr/>
          </p:nvSpPr>
          <p:spPr>
            <a:xfrm flipH="1">
              <a:off x="3608611" y="3888226"/>
              <a:ext cx="415634" cy="4156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23859C5-D9E0-4F45-B4EF-CAD37BA67B3C}"/>
              </a:ext>
            </a:extLst>
          </p:cNvPr>
          <p:cNvSpPr/>
          <p:nvPr/>
        </p:nvSpPr>
        <p:spPr>
          <a:xfrm flipH="1">
            <a:off x="3608611" y="2905228"/>
            <a:ext cx="415634" cy="415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0EA7CF-83B4-4733-8B64-EB9BEF804AE0}"/>
              </a:ext>
            </a:extLst>
          </p:cNvPr>
          <p:cNvSpPr/>
          <p:nvPr/>
        </p:nvSpPr>
        <p:spPr>
          <a:xfrm flipH="1">
            <a:off x="4084520" y="2910084"/>
            <a:ext cx="415634" cy="415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D9D10-D35D-4611-9067-671FC03827DD}"/>
              </a:ext>
            </a:extLst>
          </p:cNvPr>
          <p:cNvSpPr/>
          <p:nvPr/>
        </p:nvSpPr>
        <p:spPr>
          <a:xfrm flipH="1">
            <a:off x="4560429" y="2910084"/>
            <a:ext cx="415634" cy="415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244684-C331-4335-AB49-2CEE8A251B3D}"/>
              </a:ext>
            </a:extLst>
          </p:cNvPr>
          <p:cNvGrpSpPr/>
          <p:nvPr/>
        </p:nvGrpSpPr>
        <p:grpSpPr>
          <a:xfrm>
            <a:off x="3608611" y="3396727"/>
            <a:ext cx="1367452" cy="415634"/>
            <a:chOff x="3608611" y="3396727"/>
            <a:chExt cx="1367452" cy="4156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3717DD-2824-47EF-86A0-3F7AA4278CDE}"/>
                </a:ext>
              </a:extLst>
            </p:cNvPr>
            <p:cNvSpPr/>
            <p:nvPr/>
          </p:nvSpPr>
          <p:spPr>
            <a:xfrm flipH="1">
              <a:off x="4084520" y="3396727"/>
              <a:ext cx="415634" cy="4156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16F6B2-2B09-487D-B323-5B766DFC958B}"/>
                </a:ext>
              </a:extLst>
            </p:cNvPr>
            <p:cNvSpPr/>
            <p:nvPr/>
          </p:nvSpPr>
          <p:spPr>
            <a:xfrm flipH="1">
              <a:off x="4560429" y="3396727"/>
              <a:ext cx="415634" cy="4156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EF503D-4163-43A0-AF1E-CD7100A4253C}"/>
                </a:ext>
              </a:extLst>
            </p:cNvPr>
            <p:cNvSpPr/>
            <p:nvPr/>
          </p:nvSpPr>
          <p:spPr>
            <a:xfrm flipH="1">
              <a:off x="3608611" y="3396727"/>
              <a:ext cx="415634" cy="4156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C8AEFA0-3058-4EB2-8D83-3DE70CA91687}"/>
              </a:ext>
            </a:extLst>
          </p:cNvPr>
          <p:cNvSpPr txBox="1">
            <a:spLocks/>
          </p:cNvSpPr>
          <p:nvPr/>
        </p:nvSpPr>
        <p:spPr>
          <a:xfrm>
            <a:off x="877420" y="3298370"/>
            <a:ext cx="10437159" cy="341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are memory access patterns important?</a:t>
            </a:r>
          </a:p>
          <a:p>
            <a:pPr lvl="1"/>
            <a:r>
              <a:rPr lang="en-US" dirty="0"/>
              <a:t>Threads (cores) are grouped in warps</a:t>
            </a:r>
          </a:p>
          <a:p>
            <a:pPr lvl="1"/>
            <a:r>
              <a:rPr lang="en-US" dirty="0"/>
              <a:t>Warps operate in SIMT fashion (lock-step)</a:t>
            </a:r>
          </a:p>
          <a:p>
            <a:pPr lvl="1"/>
            <a:r>
              <a:rPr lang="en-US" dirty="0"/>
              <a:t>If 1 has a cache-miss </a:t>
            </a:r>
            <a:r>
              <a:rPr lang="en-US" b="1" dirty="0"/>
              <a:t>all</a:t>
            </a:r>
            <a:r>
              <a:rPr lang="en-US" dirty="0"/>
              <a:t> have a cache-miss (effectively)</a:t>
            </a:r>
          </a:p>
          <a:p>
            <a:r>
              <a:rPr lang="en-US" dirty="0"/>
              <a:t>Linear memory accesses</a:t>
            </a:r>
          </a:p>
          <a:p>
            <a:pPr lvl="1"/>
            <a:r>
              <a:rPr lang="en-US" dirty="0"/>
              <a:t>A, C should be row-major</a:t>
            </a:r>
          </a:p>
          <a:p>
            <a:pPr lvl="1"/>
            <a:r>
              <a:rPr lang="en-US" dirty="0"/>
              <a:t>B should be column-major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3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96296E-6 L 0.11823 -0.07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35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7.40741E-7 L 0.23451 -0.1416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7158-BCD8-44B2-B185-BC2CF90D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Matrix-matrix Multiplication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7F7C-EC04-41D9-81C2-41220B40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4328160" cy="3988927"/>
          </a:xfrm>
        </p:spPr>
        <p:txBody>
          <a:bodyPr/>
          <a:lstStyle/>
          <a:p>
            <a:r>
              <a:rPr lang="en-US" dirty="0"/>
              <a:t>On CPU – Naïve </a:t>
            </a:r>
            <a:r>
              <a:rPr lang="en-US" dirty="0" err="1"/>
              <a:t>matmul</a:t>
            </a:r>
            <a:endParaRPr lang="en-US" dirty="0"/>
          </a:p>
          <a:p>
            <a:pPr lvl="1"/>
            <a:r>
              <a:rPr lang="en-US" dirty="0"/>
              <a:t>Loop through elements in C</a:t>
            </a:r>
          </a:p>
          <a:p>
            <a:pPr lvl="2"/>
            <a:r>
              <a:rPr lang="en-US" dirty="0"/>
              <a:t>Loop over corresponding row/column in A/B</a:t>
            </a:r>
          </a:p>
          <a:p>
            <a:r>
              <a:rPr lang="en-US" dirty="0"/>
              <a:t>Matrices have been flattened</a:t>
            </a:r>
          </a:p>
          <a:p>
            <a:pPr lvl="1"/>
            <a:r>
              <a:rPr lang="en-US" dirty="0"/>
              <a:t>A, C = Row-Major</a:t>
            </a:r>
          </a:p>
          <a:p>
            <a:pPr lvl="1"/>
            <a:r>
              <a:rPr lang="en-US" dirty="0"/>
              <a:t>B = Column-Major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2367F-7A90-4847-ABAC-DA02CE37CCDE}"/>
              </a:ext>
            </a:extLst>
          </p:cNvPr>
          <p:cNvSpPr/>
          <p:nvPr/>
        </p:nvSpPr>
        <p:spPr>
          <a:xfrm>
            <a:off x="5020491" y="2173402"/>
            <a:ext cx="697338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B00040"/>
                </a:solidFill>
                <a:latin typeface=""/>
              </a:rPr>
              <a:t>void </a:t>
            </a:r>
            <a:r>
              <a:rPr lang="en-US" sz="1400" dirty="0" err="1">
                <a:solidFill>
                  <a:srgbClr val="0000FF"/>
                </a:solidFill>
                <a:latin typeface=""/>
              </a:rPr>
              <a:t>matmul</a:t>
            </a:r>
            <a:r>
              <a:rPr lang="en-US" sz="1400" dirty="0">
                <a:solidFill>
                  <a:srgbClr val="0000FF"/>
                </a:solidFill>
                <a:latin typeface="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unsigned n, unsigned m, unsigned p, double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* A, 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double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* B, 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double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* C){</a:t>
            </a:r>
          </a:p>
          <a:p>
            <a:r>
              <a:rPr lang="en-US" sz="1400" dirty="0">
                <a:latin typeface="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unsigned </a:t>
            </a:r>
            <a:r>
              <a:rPr lang="en-US" sz="1400" dirty="0" err="1">
                <a:solidFill>
                  <a:srgbClr val="B00040"/>
                </a:solidFill>
                <a:latin typeface=""/>
              </a:rPr>
              <a:t>A_idx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= 0; 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unsigned </a:t>
            </a:r>
            <a:r>
              <a:rPr lang="en-US" sz="1400" dirty="0" err="1">
                <a:solidFill>
                  <a:srgbClr val="B00040"/>
                </a:solidFill>
                <a:latin typeface=""/>
              </a:rPr>
              <a:t>B_idx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= 0; 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unsigned </a:t>
            </a:r>
            <a:r>
              <a:rPr lang="en-US" sz="1400" dirty="0" err="1">
                <a:solidFill>
                  <a:srgbClr val="B00040"/>
                </a:solidFill>
                <a:latin typeface=""/>
              </a:rPr>
              <a:t>C_idx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= 0;</a:t>
            </a:r>
          </a:p>
          <a:p>
            <a:r>
              <a:rPr lang="en-US" sz="1400" dirty="0">
                <a:latin typeface="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"/>
              </a:rPr>
              <a:t>for(</a:t>
            </a:r>
            <a:r>
              <a:rPr lang="en-US" sz="1400" b="1" dirty="0">
                <a:solidFill>
                  <a:srgbClr val="B00040"/>
                </a:solidFill>
                <a:latin typeface=""/>
              </a:rPr>
              <a:t>unsigned row </a:t>
            </a:r>
            <a:r>
              <a:rPr lang="en-US" sz="1400" b="1" dirty="0">
                <a:solidFill>
                  <a:srgbClr val="666666"/>
                </a:solidFill>
                <a:latin typeface=""/>
              </a:rPr>
              <a:t>= 0; row &lt; n; ++row){</a:t>
            </a:r>
          </a:p>
          <a:p>
            <a:r>
              <a:rPr lang="it-IT" sz="1400" dirty="0">
                <a:latin typeface=""/>
              </a:rPr>
              <a:t>    </a:t>
            </a:r>
            <a:r>
              <a:rPr lang="it-IT" sz="1400" b="1" dirty="0">
                <a:solidFill>
                  <a:srgbClr val="008000"/>
                </a:solidFill>
                <a:latin typeface=""/>
              </a:rPr>
              <a:t>for(</a:t>
            </a:r>
            <a:r>
              <a:rPr lang="it-IT" sz="1400" b="1" dirty="0">
                <a:solidFill>
                  <a:srgbClr val="B00040"/>
                </a:solidFill>
                <a:latin typeface=""/>
              </a:rPr>
              <a:t>unsigned col </a:t>
            </a:r>
            <a:r>
              <a:rPr lang="it-IT" sz="1400" b="1" dirty="0">
                <a:solidFill>
                  <a:srgbClr val="666666"/>
                </a:solidFill>
                <a:latin typeface=""/>
              </a:rPr>
              <a:t>= 0; col &lt; p; ++col) {</a:t>
            </a:r>
          </a:p>
          <a:p>
            <a:r>
              <a:rPr lang="en-US" sz="1400" dirty="0">
                <a:latin typeface=""/>
              </a:rPr>
              <a:t>      </a:t>
            </a:r>
            <a:r>
              <a:rPr lang="en-US" sz="1400" i="1" dirty="0">
                <a:solidFill>
                  <a:srgbClr val="408080"/>
                </a:solidFill>
                <a:latin typeface=""/>
              </a:rPr>
              <a:t>// Compute element of C at (row, col)</a:t>
            </a:r>
          </a:p>
          <a:p>
            <a:r>
              <a:rPr lang="it-IT" sz="1400" dirty="0">
                <a:latin typeface=""/>
              </a:rPr>
              <a:t>      A_idx </a:t>
            </a:r>
            <a:r>
              <a:rPr lang="it-IT" sz="1400" dirty="0">
                <a:solidFill>
                  <a:srgbClr val="666666"/>
                </a:solidFill>
                <a:latin typeface=""/>
              </a:rPr>
              <a:t>= row * m; B_idx = col * m;</a:t>
            </a:r>
          </a:p>
          <a:p>
            <a:endParaRPr lang="en-US" sz="1400" dirty="0">
              <a:latin typeface=""/>
            </a:endParaRPr>
          </a:p>
          <a:p>
            <a:r>
              <a:rPr lang="en-US" sz="1400" dirty="0">
                <a:latin typeface=""/>
              </a:rPr>
              <a:t>      </a:t>
            </a:r>
            <a:r>
              <a:rPr lang="en-US" sz="1400" i="1" dirty="0">
                <a:solidFill>
                  <a:srgbClr val="408080"/>
                </a:solidFill>
                <a:latin typeface=""/>
              </a:rPr>
              <a:t>// Initialize to zero</a:t>
            </a:r>
          </a:p>
          <a:p>
            <a:r>
              <a:rPr lang="en-US" sz="1400" dirty="0">
                <a:latin typeface=""/>
              </a:rPr>
              <a:t>      C[</a:t>
            </a:r>
            <a:r>
              <a:rPr lang="en-US" sz="1400" dirty="0" err="1">
                <a:latin typeface=""/>
              </a:rPr>
              <a:t>C_idx</a:t>
            </a:r>
            <a:r>
              <a:rPr lang="en-US" sz="1400" dirty="0">
                <a:latin typeface=""/>
              </a:rPr>
              <a:t>] 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= 0.0f;</a:t>
            </a:r>
          </a:p>
          <a:p>
            <a:r>
              <a:rPr lang="en-US" sz="1400" dirty="0">
                <a:latin typeface=""/>
              </a:rPr>
              <a:t>      </a:t>
            </a:r>
            <a:r>
              <a:rPr lang="en-US" sz="1400" i="1" dirty="0">
                <a:solidFill>
                  <a:srgbClr val="408080"/>
                </a:solidFill>
                <a:latin typeface=""/>
              </a:rPr>
              <a:t>// Loop over row/col of A/B (respectively)</a:t>
            </a:r>
          </a:p>
          <a:p>
            <a:r>
              <a:rPr lang="da-DK" sz="1400" dirty="0">
                <a:latin typeface=""/>
              </a:rPr>
              <a:t>      </a:t>
            </a:r>
            <a:r>
              <a:rPr lang="da-DK" sz="1400" b="1" dirty="0">
                <a:solidFill>
                  <a:srgbClr val="008000"/>
                </a:solidFill>
                <a:latin typeface=""/>
              </a:rPr>
              <a:t>for(</a:t>
            </a:r>
            <a:r>
              <a:rPr lang="da-DK" sz="1400" b="1" dirty="0">
                <a:solidFill>
                  <a:srgbClr val="B00040"/>
                </a:solidFill>
                <a:latin typeface=""/>
              </a:rPr>
              <a:t>unsigned idx </a:t>
            </a:r>
            <a:r>
              <a:rPr lang="da-DK" sz="1400" b="1" dirty="0">
                <a:solidFill>
                  <a:srgbClr val="666666"/>
                </a:solidFill>
                <a:latin typeface=""/>
              </a:rPr>
              <a:t>= 0; idx &lt; m; ++idx){</a:t>
            </a:r>
          </a:p>
          <a:p>
            <a:r>
              <a:rPr lang="en-US" sz="1400" dirty="0">
                <a:latin typeface=""/>
              </a:rPr>
              <a:t>        </a:t>
            </a:r>
            <a:r>
              <a:rPr lang="en-US" sz="1400" i="1" dirty="0">
                <a:solidFill>
                  <a:srgbClr val="408080"/>
                </a:solidFill>
                <a:latin typeface=""/>
              </a:rPr>
              <a:t>// Summation for the element</a:t>
            </a:r>
          </a:p>
          <a:p>
            <a:r>
              <a:rPr lang="pt-BR" sz="1400" dirty="0">
                <a:latin typeface=""/>
              </a:rPr>
              <a:t>        C[C_idx] </a:t>
            </a:r>
            <a:r>
              <a:rPr lang="pt-BR" sz="1400" dirty="0">
                <a:solidFill>
                  <a:srgbClr val="666666"/>
                </a:solidFill>
                <a:latin typeface=""/>
              </a:rPr>
              <a:t>+= A[A_idx] * B[B_idx];</a:t>
            </a:r>
          </a:p>
          <a:p>
            <a:r>
              <a:rPr lang="en-US" sz="1400" dirty="0">
                <a:latin typeface=""/>
              </a:rPr>
              <a:t>        </a:t>
            </a:r>
            <a:r>
              <a:rPr lang="en-US" sz="1400" i="1" dirty="0">
                <a:solidFill>
                  <a:srgbClr val="408080"/>
                </a:solidFill>
                <a:latin typeface=""/>
              </a:rPr>
              <a:t>// Increment indices in A, B</a:t>
            </a:r>
          </a:p>
          <a:p>
            <a:r>
              <a:rPr lang="en-US" sz="1400" dirty="0">
                <a:latin typeface=""/>
              </a:rPr>
              <a:t>        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++</a:t>
            </a:r>
            <a:r>
              <a:rPr lang="en-US" sz="1400" dirty="0" err="1">
                <a:solidFill>
                  <a:srgbClr val="666666"/>
                </a:solidFill>
                <a:latin typeface=""/>
              </a:rPr>
              <a:t>A_idx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; ++</a:t>
            </a:r>
            <a:r>
              <a:rPr lang="en-US" sz="1400" dirty="0" err="1">
                <a:solidFill>
                  <a:srgbClr val="666666"/>
                </a:solidFill>
                <a:latin typeface=""/>
              </a:rPr>
              <a:t>B_idx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US" sz="1400" dirty="0">
                <a:latin typeface=""/>
              </a:rPr>
              <a:t>      }</a:t>
            </a:r>
          </a:p>
          <a:p>
            <a:r>
              <a:rPr lang="en-US" sz="1400" dirty="0">
                <a:latin typeface=""/>
              </a:rPr>
              <a:t>      </a:t>
            </a:r>
            <a:r>
              <a:rPr lang="en-US" sz="1400" i="1" dirty="0">
                <a:solidFill>
                  <a:srgbClr val="408080"/>
                </a:solidFill>
                <a:latin typeface=""/>
              </a:rPr>
              <a:t>// Increment the global C index</a:t>
            </a:r>
          </a:p>
          <a:p>
            <a:r>
              <a:rPr lang="en-US" sz="1400" dirty="0">
                <a:latin typeface=""/>
              </a:rPr>
              <a:t>      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++</a:t>
            </a:r>
            <a:r>
              <a:rPr lang="en-US" sz="1400" dirty="0" err="1">
                <a:solidFill>
                  <a:srgbClr val="666666"/>
                </a:solidFill>
                <a:latin typeface=""/>
              </a:rPr>
              <a:t>C_idx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US" sz="1400" dirty="0">
                <a:latin typeface=""/>
              </a:rPr>
              <a:t>    }</a:t>
            </a:r>
          </a:p>
          <a:p>
            <a:r>
              <a:rPr lang="en-US" sz="1400" dirty="0">
                <a:latin typeface=""/>
              </a:rPr>
              <a:t>  }</a:t>
            </a:r>
          </a:p>
          <a:p>
            <a:r>
              <a:rPr lang="en-US" sz="1400" dirty="0">
                <a:latin typeface="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91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</p:spPr>
        <p:txBody>
          <a:bodyPr>
            <a:normAutofit/>
          </a:bodyPr>
          <a:lstStyle/>
          <a:p>
            <a:r>
              <a:rPr lang="en-US" dirty="0"/>
              <a:t>Introduction	</a:t>
            </a:r>
          </a:p>
          <a:p>
            <a:r>
              <a:rPr lang="en-US" dirty="0"/>
              <a:t>GPU Architecture</a:t>
            </a:r>
          </a:p>
          <a:p>
            <a:r>
              <a:rPr lang="en-US" dirty="0"/>
              <a:t>Programming GPUs</a:t>
            </a:r>
          </a:p>
          <a:p>
            <a:pPr lvl="1"/>
            <a:r>
              <a:rPr lang="en-US" dirty="0"/>
              <a:t>CUDA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r>
              <a:rPr lang="en-US" dirty="0" err="1"/>
              <a:t>Kokkos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5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7158-BCD8-44B2-B185-BC2CF90D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Matrix-matrix Multiplication (3) -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7F7C-EC04-41D9-81C2-41220B40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3955869" cy="3988927"/>
          </a:xfrm>
        </p:spPr>
        <p:txBody>
          <a:bodyPr/>
          <a:lstStyle/>
          <a:p>
            <a:r>
              <a:rPr lang="en-US" dirty="0"/>
              <a:t>On GPU</a:t>
            </a:r>
          </a:p>
          <a:p>
            <a:pPr lvl="1"/>
            <a:r>
              <a:rPr lang="en-US" dirty="0"/>
              <a:t>Parallelize w/ threads</a:t>
            </a:r>
          </a:p>
          <a:p>
            <a:pPr lvl="1"/>
            <a:r>
              <a:rPr lang="en-US" dirty="0"/>
              <a:t>Hardware limits number of threads</a:t>
            </a:r>
          </a:p>
          <a:p>
            <a:r>
              <a:rPr lang="en-US" dirty="0"/>
              <a:t>Not general</a:t>
            </a:r>
          </a:p>
          <a:p>
            <a:r>
              <a:rPr lang="en-US" dirty="0"/>
              <a:t>Not fast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2F7DBA-AFF2-4249-B06C-1FECE666B158}"/>
              </a:ext>
            </a:extLst>
          </p:cNvPr>
          <p:cNvSpPr/>
          <p:nvPr/>
        </p:nvSpPr>
        <p:spPr>
          <a:xfrm>
            <a:off x="4887686" y="2203339"/>
            <a:ext cx="63724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"/>
              </a:rPr>
              <a:t>__global__ </a:t>
            </a:r>
            <a:r>
              <a:rPr lang="en-US" sz="1400" b="1" dirty="0">
                <a:solidFill>
                  <a:srgbClr val="B00040"/>
                </a:solidFill>
                <a:latin typeface=""/>
              </a:rPr>
              <a:t>void </a:t>
            </a:r>
            <a:r>
              <a:rPr lang="en-US" sz="1400" b="1" dirty="0" err="1">
                <a:solidFill>
                  <a:srgbClr val="0000FF"/>
                </a:solidFill>
                <a:latin typeface=""/>
              </a:rPr>
              <a:t>matmul</a:t>
            </a:r>
            <a:r>
              <a:rPr lang="en-US" sz="1400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US" sz="1400" b="1" dirty="0">
                <a:solidFill>
                  <a:srgbClr val="B00040"/>
                </a:solidFill>
                <a:latin typeface=""/>
              </a:rPr>
              <a:t>unsigned n, unsigned m, unsigned p, double</a:t>
            </a:r>
            <a:r>
              <a:rPr lang="en-US" sz="1400" b="1" dirty="0">
                <a:solidFill>
                  <a:srgbClr val="666666"/>
                </a:solidFill>
                <a:latin typeface=""/>
              </a:rPr>
              <a:t>* A, </a:t>
            </a:r>
            <a:r>
              <a:rPr lang="en-US" sz="1400" b="1" dirty="0">
                <a:solidFill>
                  <a:srgbClr val="B00040"/>
                </a:solidFill>
                <a:latin typeface=""/>
              </a:rPr>
              <a:t>double</a:t>
            </a:r>
            <a:r>
              <a:rPr lang="en-US" sz="1400" b="1" dirty="0">
                <a:solidFill>
                  <a:srgbClr val="666666"/>
                </a:solidFill>
                <a:latin typeface=""/>
              </a:rPr>
              <a:t>* B, </a:t>
            </a:r>
            <a:r>
              <a:rPr lang="en-US" sz="1400" b="1" dirty="0">
                <a:solidFill>
                  <a:srgbClr val="B00040"/>
                </a:solidFill>
                <a:latin typeface=""/>
              </a:rPr>
              <a:t>double</a:t>
            </a:r>
            <a:r>
              <a:rPr lang="en-US" sz="1400" b="1" dirty="0">
                <a:solidFill>
                  <a:srgbClr val="666666"/>
                </a:solidFill>
                <a:latin typeface=""/>
              </a:rPr>
              <a:t>* C){</a:t>
            </a:r>
          </a:p>
          <a:p>
            <a:r>
              <a:rPr lang="en-US" sz="1400" dirty="0">
                <a:latin typeface=""/>
              </a:rPr>
              <a:t>  </a:t>
            </a:r>
            <a:r>
              <a:rPr lang="en-US" sz="1400" i="1" dirty="0">
                <a:solidFill>
                  <a:srgbClr val="408080"/>
                </a:solidFill>
                <a:latin typeface=""/>
              </a:rPr>
              <a:t>// Each thread gets an INDEPENDENT element of C</a:t>
            </a:r>
          </a:p>
          <a:p>
            <a:r>
              <a:rPr lang="en-US" sz="1400" dirty="0">
                <a:latin typeface=""/>
              </a:rPr>
              <a:t>  </a:t>
            </a:r>
            <a:r>
              <a:rPr lang="en-US" sz="1400" i="1" dirty="0">
                <a:solidFill>
                  <a:srgbClr val="408080"/>
                </a:solidFill>
                <a:latin typeface=""/>
              </a:rPr>
              <a:t>// From the index...we compute row and column</a:t>
            </a:r>
          </a:p>
          <a:p>
            <a:r>
              <a:rPr lang="en-US" sz="1400" dirty="0">
                <a:latin typeface="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unsigned </a:t>
            </a:r>
            <a:r>
              <a:rPr lang="en-US" sz="1400" dirty="0" err="1">
                <a:solidFill>
                  <a:srgbClr val="B00040"/>
                </a:solidFill>
                <a:latin typeface=""/>
              </a:rPr>
              <a:t>C_idx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400" dirty="0" err="1">
                <a:solidFill>
                  <a:srgbClr val="008000"/>
                </a:solidFill>
                <a:latin typeface=""/>
              </a:rPr>
              <a:t>threadIdx.x</a:t>
            </a:r>
            <a:r>
              <a:rPr lang="en-US" sz="1400" dirty="0">
                <a:solidFill>
                  <a:srgbClr val="008000"/>
                </a:solidFill>
                <a:latin typeface=""/>
              </a:rPr>
              <a:t>;</a:t>
            </a:r>
          </a:p>
          <a:p>
            <a:r>
              <a:rPr lang="en-US" sz="1400" dirty="0">
                <a:latin typeface="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unsigned row 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"/>
              </a:rPr>
              <a:t>C_idx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 / p;</a:t>
            </a:r>
          </a:p>
          <a:p>
            <a:r>
              <a:rPr lang="en-US" sz="1400" dirty="0">
                <a:latin typeface="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unsigned col 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"/>
              </a:rPr>
              <a:t>C_idx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 - p * row;</a:t>
            </a:r>
          </a:p>
          <a:p>
            <a:r>
              <a:rPr lang="en-US" sz="1400" dirty="0">
                <a:latin typeface=""/>
              </a:rPr>
              <a:t>  </a:t>
            </a:r>
            <a:r>
              <a:rPr lang="en-US" sz="1400" i="1" dirty="0">
                <a:solidFill>
                  <a:srgbClr val="408080"/>
                </a:solidFill>
                <a:latin typeface=""/>
              </a:rPr>
              <a:t>// Then compute A, B indices (starting)</a:t>
            </a:r>
          </a:p>
          <a:p>
            <a:r>
              <a:rPr lang="en-US" sz="1400" dirty="0">
                <a:latin typeface="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unsigned </a:t>
            </a:r>
            <a:r>
              <a:rPr lang="en-US" sz="1400" dirty="0" err="1">
                <a:solidFill>
                  <a:srgbClr val="B00040"/>
                </a:solidFill>
                <a:latin typeface=""/>
              </a:rPr>
              <a:t>A_idx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= m * row;</a:t>
            </a:r>
          </a:p>
          <a:p>
            <a:r>
              <a:rPr lang="en-US" sz="1400" dirty="0">
                <a:latin typeface="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unsigned </a:t>
            </a:r>
            <a:r>
              <a:rPr lang="en-US" sz="1400" dirty="0" err="1">
                <a:solidFill>
                  <a:srgbClr val="B00040"/>
                </a:solidFill>
                <a:latin typeface=""/>
              </a:rPr>
              <a:t>B_idx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= m * col;</a:t>
            </a:r>
          </a:p>
          <a:p>
            <a:r>
              <a:rPr lang="en-US" sz="1400" dirty="0">
                <a:latin typeface=""/>
              </a:rPr>
              <a:t>  </a:t>
            </a:r>
            <a:r>
              <a:rPr lang="en-US" sz="1400" i="1" dirty="0">
                <a:solidFill>
                  <a:srgbClr val="408080"/>
                </a:solidFill>
                <a:latin typeface=""/>
              </a:rPr>
              <a:t>// Initialize to zero</a:t>
            </a:r>
          </a:p>
          <a:p>
            <a:r>
              <a:rPr lang="en-US" sz="1400" dirty="0">
                <a:latin typeface=""/>
              </a:rPr>
              <a:t>  C[</a:t>
            </a:r>
            <a:r>
              <a:rPr lang="en-US" sz="1400" dirty="0" err="1">
                <a:latin typeface=""/>
              </a:rPr>
              <a:t>C_idx</a:t>
            </a:r>
            <a:r>
              <a:rPr lang="en-US" sz="1400" dirty="0">
                <a:latin typeface=""/>
              </a:rPr>
              <a:t>] 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= 0.0f;</a:t>
            </a:r>
          </a:p>
          <a:p>
            <a:r>
              <a:rPr lang="en-US" sz="1400" dirty="0">
                <a:latin typeface=""/>
              </a:rPr>
              <a:t>  </a:t>
            </a:r>
            <a:r>
              <a:rPr lang="en-US" sz="1400" i="1" dirty="0">
                <a:solidFill>
                  <a:srgbClr val="408080"/>
                </a:solidFill>
                <a:latin typeface=""/>
              </a:rPr>
              <a:t>// Loop over row/col of A/B (respectively)</a:t>
            </a:r>
          </a:p>
          <a:p>
            <a:r>
              <a:rPr lang="da-DK" sz="1400" dirty="0">
                <a:latin typeface=""/>
              </a:rPr>
              <a:t>  </a:t>
            </a:r>
            <a:r>
              <a:rPr lang="da-DK" sz="1400" b="1" dirty="0">
                <a:solidFill>
                  <a:srgbClr val="008000"/>
                </a:solidFill>
                <a:latin typeface=""/>
              </a:rPr>
              <a:t>for(</a:t>
            </a:r>
            <a:r>
              <a:rPr lang="da-DK" sz="1400" b="1" dirty="0">
                <a:solidFill>
                  <a:srgbClr val="B00040"/>
                </a:solidFill>
                <a:latin typeface=""/>
              </a:rPr>
              <a:t>unsigned idx </a:t>
            </a:r>
            <a:r>
              <a:rPr lang="da-DK" sz="1400" b="1" dirty="0">
                <a:solidFill>
                  <a:srgbClr val="666666"/>
                </a:solidFill>
                <a:latin typeface=""/>
              </a:rPr>
              <a:t>= 0; idx &lt; m; ++idx){</a:t>
            </a:r>
          </a:p>
          <a:p>
            <a:r>
              <a:rPr lang="en-US" sz="1400" dirty="0">
                <a:latin typeface=""/>
              </a:rPr>
              <a:t>    </a:t>
            </a:r>
            <a:r>
              <a:rPr lang="en-US" sz="1400" i="1" dirty="0">
                <a:solidFill>
                  <a:srgbClr val="408080"/>
                </a:solidFill>
                <a:latin typeface=""/>
              </a:rPr>
              <a:t>// Summation for the element</a:t>
            </a:r>
          </a:p>
          <a:p>
            <a:r>
              <a:rPr lang="pt-BR" sz="1400" dirty="0">
                <a:latin typeface=""/>
              </a:rPr>
              <a:t>    C[C_idx] </a:t>
            </a:r>
            <a:r>
              <a:rPr lang="pt-BR" sz="1400" dirty="0">
                <a:solidFill>
                  <a:srgbClr val="666666"/>
                </a:solidFill>
                <a:latin typeface=""/>
              </a:rPr>
              <a:t>+= A[A_idx] * B[B_idx];</a:t>
            </a:r>
          </a:p>
          <a:p>
            <a:r>
              <a:rPr lang="en-US" sz="1400" dirty="0">
                <a:latin typeface=""/>
              </a:rPr>
              <a:t>    </a:t>
            </a:r>
            <a:r>
              <a:rPr lang="en-US" sz="1400" i="1" dirty="0">
                <a:solidFill>
                  <a:srgbClr val="408080"/>
                </a:solidFill>
                <a:latin typeface=""/>
              </a:rPr>
              <a:t>// Increment indices in A, B</a:t>
            </a:r>
          </a:p>
          <a:p>
            <a:r>
              <a:rPr lang="en-US" sz="1400" dirty="0">
                <a:latin typeface=""/>
              </a:rPr>
              <a:t>    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++</a:t>
            </a:r>
            <a:r>
              <a:rPr lang="en-US" sz="1400" dirty="0" err="1">
                <a:solidFill>
                  <a:srgbClr val="666666"/>
                </a:solidFill>
                <a:latin typeface=""/>
              </a:rPr>
              <a:t>A_idx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; ++</a:t>
            </a:r>
            <a:r>
              <a:rPr lang="en-US" sz="1400" dirty="0" err="1">
                <a:solidFill>
                  <a:srgbClr val="666666"/>
                </a:solidFill>
                <a:latin typeface=""/>
              </a:rPr>
              <a:t>B_idx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US" sz="1400" dirty="0">
                <a:latin typeface=""/>
              </a:rPr>
              <a:t>  }</a:t>
            </a:r>
          </a:p>
          <a:p>
            <a:r>
              <a:rPr lang="en-US" sz="1400" dirty="0">
                <a:latin typeface="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403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7158-BCD8-44B2-B185-BC2CF90D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Matrix-matrix Multiplication (4) -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7F7C-EC04-41D9-81C2-41220B40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3955869" cy="39889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 GPU</a:t>
            </a:r>
          </a:p>
          <a:p>
            <a:pPr lvl="1"/>
            <a:r>
              <a:rPr lang="en-US" dirty="0"/>
              <a:t>Parallelize w/ blocks of threads</a:t>
            </a:r>
          </a:p>
          <a:p>
            <a:pPr lvl="1"/>
            <a:r>
              <a:rPr lang="en-US" dirty="0"/>
              <a:t>General</a:t>
            </a:r>
          </a:p>
          <a:p>
            <a:pPr lvl="1"/>
            <a:r>
              <a:rPr lang="en-US" dirty="0"/>
              <a:t>Not very fast though</a:t>
            </a:r>
          </a:p>
          <a:p>
            <a:r>
              <a:rPr lang="en-US" dirty="0"/>
              <a:t>Memory accesses</a:t>
            </a:r>
          </a:p>
          <a:p>
            <a:pPr lvl="1"/>
            <a:r>
              <a:rPr lang="en-US" dirty="0"/>
              <a:t>Each thread has a single element of C</a:t>
            </a:r>
          </a:p>
          <a:p>
            <a:pPr lvl="1"/>
            <a:r>
              <a:rPr lang="en-US" dirty="0"/>
              <a:t>Each thread accesses contiguous chunks of A, B</a:t>
            </a:r>
          </a:p>
          <a:p>
            <a:pPr lvl="1"/>
            <a:r>
              <a:rPr lang="en-US" dirty="0"/>
              <a:t>Very small cache</a:t>
            </a:r>
          </a:p>
          <a:p>
            <a:pPr lvl="2"/>
            <a:r>
              <a:rPr lang="en-US" dirty="0"/>
              <a:t>Reloading A, B values!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94438-B8FC-495D-A296-DAAA5EAA531E}"/>
              </a:ext>
            </a:extLst>
          </p:cNvPr>
          <p:cNvSpPr/>
          <p:nvPr/>
        </p:nvSpPr>
        <p:spPr>
          <a:xfrm>
            <a:off x="4794069" y="2318701"/>
            <a:ext cx="64878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"/>
              </a:rPr>
              <a:t>__global__ </a:t>
            </a:r>
            <a:r>
              <a:rPr lang="en-US" sz="1400" b="1" dirty="0">
                <a:solidFill>
                  <a:srgbClr val="B00040"/>
                </a:solidFill>
                <a:latin typeface=""/>
              </a:rPr>
              <a:t>void </a:t>
            </a:r>
            <a:r>
              <a:rPr lang="en-US" sz="1400" b="1" dirty="0" err="1">
                <a:solidFill>
                  <a:srgbClr val="0000FF"/>
                </a:solidFill>
                <a:latin typeface=""/>
              </a:rPr>
              <a:t>matmul</a:t>
            </a:r>
            <a:r>
              <a:rPr lang="en-US" sz="1400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US" sz="1400" b="1" dirty="0">
                <a:solidFill>
                  <a:srgbClr val="B00040"/>
                </a:solidFill>
                <a:latin typeface=""/>
              </a:rPr>
              <a:t>unsigned n, unsigned m, unsigned p, double</a:t>
            </a:r>
            <a:r>
              <a:rPr lang="en-US" sz="1400" b="1" dirty="0">
                <a:solidFill>
                  <a:srgbClr val="666666"/>
                </a:solidFill>
                <a:latin typeface=""/>
              </a:rPr>
              <a:t>* A, </a:t>
            </a:r>
            <a:r>
              <a:rPr lang="en-US" sz="1400" b="1" dirty="0">
                <a:solidFill>
                  <a:srgbClr val="B00040"/>
                </a:solidFill>
                <a:latin typeface=""/>
              </a:rPr>
              <a:t>double</a:t>
            </a:r>
            <a:r>
              <a:rPr lang="en-US" sz="1400" b="1" dirty="0">
                <a:solidFill>
                  <a:srgbClr val="666666"/>
                </a:solidFill>
                <a:latin typeface=""/>
              </a:rPr>
              <a:t>* B, </a:t>
            </a:r>
            <a:r>
              <a:rPr lang="en-US" sz="1400" b="1" dirty="0">
                <a:solidFill>
                  <a:srgbClr val="B00040"/>
                </a:solidFill>
                <a:latin typeface=""/>
              </a:rPr>
              <a:t>double</a:t>
            </a:r>
            <a:r>
              <a:rPr lang="en-US" sz="1400" b="1" dirty="0">
                <a:solidFill>
                  <a:srgbClr val="666666"/>
                </a:solidFill>
                <a:latin typeface=""/>
              </a:rPr>
              <a:t>* C){</a:t>
            </a:r>
          </a:p>
          <a:p>
            <a:r>
              <a:rPr lang="en-US" sz="1400" dirty="0">
                <a:latin typeface=""/>
              </a:rPr>
              <a:t>  </a:t>
            </a:r>
            <a:r>
              <a:rPr lang="en-US" sz="1400" i="1" dirty="0">
                <a:solidFill>
                  <a:srgbClr val="408080"/>
                </a:solidFill>
                <a:latin typeface=""/>
              </a:rPr>
              <a:t>// Each thread gets an INDEPENDENT element of C</a:t>
            </a:r>
          </a:p>
          <a:p>
            <a:r>
              <a:rPr lang="en-US" sz="1400" dirty="0">
                <a:latin typeface=""/>
              </a:rPr>
              <a:t>  </a:t>
            </a:r>
            <a:r>
              <a:rPr lang="en-US" sz="1400" i="1" dirty="0">
                <a:solidFill>
                  <a:srgbClr val="408080"/>
                </a:solidFill>
                <a:latin typeface=""/>
              </a:rPr>
              <a:t>// From the index...we compute row and column</a:t>
            </a:r>
          </a:p>
          <a:p>
            <a:r>
              <a:rPr lang="en-US" sz="1400" dirty="0">
                <a:latin typeface=""/>
              </a:rPr>
              <a:t>  </a:t>
            </a:r>
            <a:r>
              <a:rPr lang="en-US" sz="1400" b="1" dirty="0">
                <a:solidFill>
                  <a:srgbClr val="B00040"/>
                </a:solidFill>
                <a:latin typeface=""/>
              </a:rPr>
              <a:t>unsigned </a:t>
            </a:r>
            <a:r>
              <a:rPr lang="en-US" sz="1400" b="1" dirty="0" err="1">
                <a:solidFill>
                  <a:srgbClr val="B00040"/>
                </a:solidFill>
                <a:latin typeface=""/>
              </a:rPr>
              <a:t>C_idx</a:t>
            </a:r>
            <a:r>
              <a:rPr lang="en-US" sz="1400" b="1" dirty="0">
                <a:solidFill>
                  <a:srgbClr val="B00040"/>
                </a:solidFill>
                <a:latin typeface=""/>
              </a:rPr>
              <a:t> </a:t>
            </a:r>
            <a:r>
              <a:rPr lang="en-US" sz="1400" b="1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400" b="1" dirty="0" err="1">
                <a:solidFill>
                  <a:srgbClr val="008000"/>
                </a:solidFill>
                <a:latin typeface=""/>
              </a:rPr>
              <a:t>blockDim.x</a:t>
            </a:r>
            <a:r>
              <a:rPr lang="en-US" sz="14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400" b="1" dirty="0">
                <a:solidFill>
                  <a:srgbClr val="666666"/>
                </a:solidFill>
                <a:latin typeface=""/>
              </a:rPr>
              <a:t>* </a:t>
            </a:r>
            <a:r>
              <a:rPr lang="en-US" sz="1400" b="1" dirty="0" err="1">
                <a:solidFill>
                  <a:srgbClr val="008000"/>
                </a:solidFill>
                <a:latin typeface=""/>
              </a:rPr>
              <a:t>blockIdx.x</a:t>
            </a:r>
            <a:r>
              <a:rPr lang="en-US" sz="14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400" b="1" dirty="0">
                <a:solidFill>
                  <a:srgbClr val="666666"/>
                </a:solidFill>
                <a:latin typeface=""/>
              </a:rPr>
              <a:t>+ </a:t>
            </a:r>
            <a:r>
              <a:rPr lang="en-US" sz="1400" b="1" dirty="0" err="1">
                <a:solidFill>
                  <a:srgbClr val="008000"/>
                </a:solidFill>
                <a:latin typeface=""/>
              </a:rPr>
              <a:t>threadIdx.x</a:t>
            </a:r>
            <a:r>
              <a:rPr lang="en-US" sz="1400" b="1" dirty="0">
                <a:solidFill>
                  <a:srgbClr val="008000"/>
                </a:solidFill>
                <a:latin typeface=""/>
              </a:rPr>
              <a:t>;</a:t>
            </a:r>
          </a:p>
          <a:p>
            <a:r>
              <a:rPr lang="en-US" sz="1400" dirty="0">
                <a:latin typeface="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unsigned row 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"/>
              </a:rPr>
              <a:t>C_idx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 / p; 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unsigned col 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400" dirty="0" err="1">
                <a:solidFill>
                  <a:srgbClr val="666666"/>
                </a:solidFill>
                <a:latin typeface=""/>
              </a:rPr>
              <a:t>C_idx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 - p * row;</a:t>
            </a:r>
          </a:p>
          <a:p>
            <a:r>
              <a:rPr lang="en-US" sz="1400" dirty="0">
                <a:latin typeface=""/>
              </a:rPr>
              <a:t>  </a:t>
            </a:r>
            <a:r>
              <a:rPr lang="en-US" sz="1400" i="1" dirty="0">
                <a:solidFill>
                  <a:srgbClr val="408080"/>
                </a:solidFill>
                <a:latin typeface=""/>
              </a:rPr>
              <a:t>// Then compute A, B indices (starting)</a:t>
            </a:r>
          </a:p>
          <a:p>
            <a:r>
              <a:rPr lang="en-US" sz="1400" dirty="0">
                <a:latin typeface="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unsigned </a:t>
            </a:r>
            <a:r>
              <a:rPr lang="en-US" sz="1400" dirty="0" err="1">
                <a:solidFill>
                  <a:srgbClr val="B00040"/>
                </a:solidFill>
                <a:latin typeface=""/>
              </a:rPr>
              <a:t>A_idx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= m * row; 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unsigned </a:t>
            </a:r>
            <a:r>
              <a:rPr lang="en-US" sz="1400" dirty="0" err="1">
                <a:solidFill>
                  <a:srgbClr val="B00040"/>
                </a:solidFill>
                <a:latin typeface=""/>
              </a:rPr>
              <a:t>B_idx</a:t>
            </a:r>
            <a:r>
              <a:rPr lang="en-US" sz="1400" dirty="0">
                <a:solidFill>
                  <a:srgbClr val="B00040"/>
                </a:solidFill>
                <a:latin typeface="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= m * col;</a:t>
            </a:r>
          </a:p>
          <a:p>
            <a:r>
              <a:rPr lang="en-US" sz="1400" dirty="0">
                <a:latin typeface=""/>
              </a:rPr>
              <a:t>  </a:t>
            </a:r>
            <a:r>
              <a:rPr lang="en-US" sz="1400" i="1" dirty="0">
                <a:solidFill>
                  <a:srgbClr val="408080"/>
                </a:solidFill>
                <a:latin typeface=""/>
              </a:rPr>
              <a:t>// Initialize to zero</a:t>
            </a:r>
          </a:p>
          <a:p>
            <a:r>
              <a:rPr lang="en-US" sz="1400" dirty="0">
                <a:latin typeface=""/>
              </a:rPr>
              <a:t>  C[</a:t>
            </a:r>
            <a:r>
              <a:rPr lang="en-US" sz="1400" dirty="0" err="1">
                <a:latin typeface=""/>
              </a:rPr>
              <a:t>C_idx</a:t>
            </a:r>
            <a:r>
              <a:rPr lang="en-US" sz="1400" dirty="0">
                <a:latin typeface=""/>
              </a:rPr>
              <a:t>] 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= 0.0f;</a:t>
            </a:r>
          </a:p>
          <a:p>
            <a:r>
              <a:rPr lang="en-US" sz="1400" dirty="0">
                <a:latin typeface=""/>
              </a:rPr>
              <a:t>  </a:t>
            </a:r>
            <a:r>
              <a:rPr lang="en-US" sz="1400" i="1" dirty="0">
                <a:solidFill>
                  <a:srgbClr val="408080"/>
                </a:solidFill>
                <a:latin typeface=""/>
              </a:rPr>
              <a:t>// Loop over row/col of A/B (respectively)</a:t>
            </a:r>
          </a:p>
          <a:p>
            <a:r>
              <a:rPr lang="da-DK" sz="1400" dirty="0">
                <a:latin typeface=""/>
              </a:rPr>
              <a:t>  </a:t>
            </a:r>
            <a:r>
              <a:rPr lang="da-DK" sz="1400" b="1" dirty="0">
                <a:solidFill>
                  <a:srgbClr val="008000"/>
                </a:solidFill>
                <a:latin typeface=""/>
              </a:rPr>
              <a:t>for(</a:t>
            </a:r>
            <a:r>
              <a:rPr lang="da-DK" sz="1400" b="1" dirty="0">
                <a:solidFill>
                  <a:srgbClr val="B00040"/>
                </a:solidFill>
                <a:latin typeface=""/>
              </a:rPr>
              <a:t>unsigned idx </a:t>
            </a:r>
            <a:r>
              <a:rPr lang="da-DK" sz="1400" b="1" dirty="0">
                <a:solidFill>
                  <a:srgbClr val="666666"/>
                </a:solidFill>
                <a:latin typeface=""/>
              </a:rPr>
              <a:t>= 0; idx &lt; m; ++idx){</a:t>
            </a:r>
          </a:p>
          <a:p>
            <a:r>
              <a:rPr lang="en-US" sz="1400" dirty="0">
                <a:latin typeface=""/>
              </a:rPr>
              <a:t>    </a:t>
            </a:r>
            <a:r>
              <a:rPr lang="en-US" sz="1400" i="1" dirty="0">
                <a:solidFill>
                  <a:srgbClr val="408080"/>
                </a:solidFill>
                <a:latin typeface=""/>
              </a:rPr>
              <a:t>// Summation for the element</a:t>
            </a:r>
          </a:p>
          <a:p>
            <a:r>
              <a:rPr lang="pt-BR" sz="1400" dirty="0">
                <a:latin typeface=""/>
              </a:rPr>
              <a:t>    C[C_idx] </a:t>
            </a:r>
            <a:r>
              <a:rPr lang="pt-BR" sz="1400" dirty="0">
                <a:solidFill>
                  <a:srgbClr val="666666"/>
                </a:solidFill>
                <a:latin typeface=""/>
              </a:rPr>
              <a:t>+= A[A_idx] * B[B_idx];</a:t>
            </a:r>
          </a:p>
          <a:p>
            <a:r>
              <a:rPr lang="en-US" sz="1400" dirty="0">
                <a:latin typeface=""/>
              </a:rPr>
              <a:t>    </a:t>
            </a:r>
            <a:r>
              <a:rPr lang="en-US" sz="1400" i="1" dirty="0">
                <a:solidFill>
                  <a:srgbClr val="408080"/>
                </a:solidFill>
                <a:latin typeface=""/>
              </a:rPr>
              <a:t>// Increment indices in A, B</a:t>
            </a:r>
          </a:p>
          <a:p>
            <a:r>
              <a:rPr lang="en-US" sz="1400" dirty="0">
                <a:latin typeface=""/>
              </a:rPr>
              <a:t>    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++</a:t>
            </a:r>
            <a:r>
              <a:rPr lang="en-US" sz="1400" dirty="0" err="1">
                <a:solidFill>
                  <a:srgbClr val="666666"/>
                </a:solidFill>
                <a:latin typeface=""/>
              </a:rPr>
              <a:t>A_idx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; ++</a:t>
            </a:r>
            <a:r>
              <a:rPr lang="en-US" sz="1400" dirty="0" err="1">
                <a:solidFill>
                  <a:srgbClr val="666666"/>
                </a:solidFill>
                <a:latin typeface=""/>
              </a:rPr>
              <a:t>B_idx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US" sz="1400" dirty="0">
                <a:latin typeface=""/>
              </a:rPr>
              <a:t>  }</a:t>
            </a:r>
          </a:p>
          <a:p>
            <a:r>
              <a:rPr lang="en-US" sz="1400" dirty="0">
                <a:latin typeface="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67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7158-BCD8-44B2-B185-BC2CF90D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Matrix-matrix Multiplication (5) - Tiling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7F7C-EC04-41D9-81C2-41220B40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</p:spPr>
        <p:txBody>
          <a:bodyPr>
            <a:normAutofit/>
          </a:bodyPr>
          <a:lstStyle/>
          <a:p>
            <a:r>
              <a:rPr lang="en-US" dirty="0"/>
              <a:t>On CPU</a:t>
            </a:r>
          </a:p>
          <a:p>
            <a:pPr lvl="1"/>
            <a:r>
              <a:rPr lang="en-US" dirty="0"/>
              <a:t>Tiling increases cache locality → fewer misses</a:t>
            </a:r>
          </a:p>
          <a:p>
            <a:r>
              <a:rPr lang="en-US" dirty="0"/>
              <a:t>On GPU</a:t>
            </a:r>
          </a:p>
          <a:p>
            <a:pPr lvl="1"/>
            <a:r>
              <a:rPr lang="en-US" dirty="0"/>
              <a:t>Tiling increases cache locality → fewer misses</a:t>
            </a:r>
          </a:p>
          <a:p>
            <a:pPr lvl="1"/>
            <a:r>
              <a:rPr lang="en-US" dirty="0"/>
              <a:t>A, B tiles (submatrices) can be loaded into shared memory (cache)</a:t>
            </a:r>
          </a:p>
          <a:p>
            <a:pPr lvl="2"/>
            <a:r>
              <a:rPr lang="en-US" dirty="0"/>
              <a:t>Fewer loads, fewer misses</a:t>
            </a:r>
          </a:p>
          <a:p>
            <a:pPr lvl="2"/>
            <a:r>
              <a:rPr lang="en-US" dirty="0"/>
              <a:t>Relatively small tiles → fits in cache!</a:t>
            </a:r>
          </a:p>
          <a:p>
            <a:pPr lvl="1"/>
            <a:r>
              <a:rPr lang="en-US" dirty="0"/>
              <a:t>Significantly better performance!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3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1F4D-4FFB-4887-89FF-8C9F32C7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</a:t>
            </a:r>
            <a:r>
              <a:rPr lang="en-US" dirty="0" err="1"/>
              <a:t>Cuda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00F8-73C4-4FEA-9F62-55B795FD5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7"/>
            <a:ext cx="10515600" cy="3988927"/>
          </a:xfrm>
        </p:spPr>
        <p:txBody>
          <a:bodyPr/>
          <a:lstStyle/>
          <a:p>
            <a:r>
              <a:rPr lang="en-US" dirty="0"/>
              <a:t>Control</a:t>
            </a:r>
          </a:p>
          <a:p>
            <a:pPr lvl="1"/>
            <a:r>
              <a:rPr lang="en-US" dirty="0"/>
              <a:t>Over where data is stored</a:t>
            </a:r>
          </a:p>
          <a:p>
            <a:pPr lvl="1"/>
            <a:r>
              <a:rPr lang="en-US" dirty="0"/>
              <a:t>Over where functions are executed</a:t>
            </a:r>
          </a:p>
          <a:p>
            <a:r>
              <a:rPr lang="en-US" b="1" dirty="0"/>
              <a:t>Kernels</a:t>
            </a:r>
            <a:r>
              <a:rPr lang="en-US" dirty="0"/>
              <a:t> are executed on GPU</a:t>
            </a:r>
          </a:p>
          <a:p>
            <a:pPr lvl="1"/>
            <a:r>
              <a:rPr lang="en-US" dirty="0"/>
              <a:t>Kernel functions marked by keyword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__global__</a:t>
            </a:r>
            <a:r>
              <a:rPr lang="en-US" dirty="0"/>
              <a:t> </a:t>
            </a:r>
          </a:p>
          <a:p>
            <a:r>
              <a:rPr lang="en-US" dirty="0"/>
              <a:t>Parallelism is hierarchical</a:t>
            </a:r>
          </a:p>
          <a:p>
            <a:pPr lvl="1"/>
            <a:r>
              <a:rPr lang="en-US" dirty="0"/>
              <a:t>Grid of Blocks of Threads</a:t>
            </a:r>
          </a:p>
          <a:p>
            <a:pPr lvl="1"/>
            <a:r>
              <a:rPr lang="en-US" dirty="0"/>
              <a:t>A block of threads should work on contiguous memory</a:t>
            </a:r>
          </a:p>
          <a:p>
            <a:pPr lvl="1"/>
            <a:r>
              <a:rPr lang="en-US" dirty="0"/>
              <a:t>A single thread should move through memory with stride-1 access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4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 for GPGPUs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21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E853-75D3-40FE-AA03-27C598FF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D08F2-88A2-4EC8-9E45-393DF5AB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OpenCL?</a:t>
            </a:r>
          </a:p>
          <a:p>
            <a:pPr lvl="1"/>
            <a:r>
              <a:rPr lang="en-US" dirty="0"/>
              <a:t>Programming framework for heterogeneous systems</a:t>
            </a:r>
          </a:p>
          <a:p>
            <a:pPr lvl="2"/>
            <a:r>
              <a:rPr lang="en-US" dirty="0"/>
              <a:t>Includes CPUs, GPUs, DSPs, FPGAs,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Maintained by </a:t>
            </a:r>
            <a:r>
              <a:rPr lang="en-US" dirty="0" err="1"/>
              <a:t>Khronos</a:t>
            </a:r>
            <a:r>
              <a:rPr lang="en-US" dirty="0"/>
              <a:t> Group</a:t>
            </a:r>
          </a:p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…at what cost?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A628D-B8EF-4A83-BEE6-3CE2F9BBF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383" y="2386429"/>
            <a:ext cx="2162175" cy="2162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769D18-4E66-4F34-8B47-38FB3BD07FC4}"/>
              </a:ext>
            </a:extLst>
          </p:cNvPr>
          <p:cNvSpPr/>
          <p:nvPr/>
        </p:nvSpPr>
        <p:spPr>
          <a:xfrm>
            <a:off x="7784854" y="4625636"/>
            <a:ext cx="3749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https://en.wikipedia.org/wiki/OpenCL</a:t>
            </a:r>
          </a:p>
        </p:txBody>
      </p:sp>
    </p:spTree>
    <p:extLst>
      <p:ext uri="{BB962C8B-B14F-4D97-AF65-F5344CB8AC3E}">
        <p14:creationId xmlns:p14="http://schemas.microsoft.com/office/powerpoint/2010/main" val="2047296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D134-D320-41DC-9968-BCECEED5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OpenCL – Execution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469F0-3CAE-463D-A5C0-21B27115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Execution Model</a:t>
            </a:r>
          </a:p>
          <a:p>
            <a:pPr lvl="1"/>
            <a:r>
              <a:rPr lang="en-US" dirty="0"/>
              <a:t>Work Item – Basic unit of work on compute device (GPU)</a:t>
            </a:r>
          </a:p>
          <a:p>
            <a:pPr lvl="1"/>
            <a:r>
              <a:rPr lang="en-US" dirty="0"/>
              <a:t>Kernel – Code that runs on a work item</a:t>
            </a:r>
          </a:p>
          <a:p>
            <a:pPr lvl="1"/>
            <a:r>
              <a:rPr lang="en-US" dirty="0"/>
              <a:t>Program – Collection of kernels and other functions</a:t>
            </a:r>
          </a:p>
          <a:p>
            <a:pPr lvl="1"/>
            <a:r>
              <a:rPr lang="en-US" dirty="0"/>
              <a:t>Context – Environment where work items execute</a:t>
            </a:r>
          </a:p>
          <a:p>
            <a:pPr lvl="1"/>
            <a:r>
              <a:rPr lang="en-US" dirty="0"/>
              <a:t>Command Queue – Queue used by host to submit work to the device(s)</a:t>
            </a:r>
          </a:p>
          <a:p>
            <a:r>
              <a:rPr lang="en-US" dirty="0"/>
              <a:t>Work size</a:t>
            </a:r>
          </a:p>
          <a:p>
            <a:pPr lvl="1"/>
            <a:r>
              <a:rPr lang="en-US" dirty="0"/>
              <a:t>Global work size, work-group size</a:t>
            </a:r>
          </a:p>
          <a:p>
            <a:pPr lvl="1"/>
            <a:r>
              <a:rPr lang="en-US" dirty="0"/>
              <a:t>Effectively same as grids, blocks in CUDA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56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C593-2159-449F-9BEE-99EE5AA9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CUDA and OpenCL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5FE73-2B6C-4207-8A2E-E9DC311BD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985" y="2192511"/>
            <a:ext cx="7420029" cy="388622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3E3263-F0EB-4961-826F-53E55159F2C7}"/>
              </a:ext>
            </a:extLst>
          </p:cNvPr>
          <p:cNvSpPr/>
          <p:nvPr/>
        </p:nvSpPr>
        <p:spPr>
          <a:xfrm>
            <a:off x="2631140" y="5988784"/>
            <a:ext cx="6264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https://leonardoaraujosantos.gitbooks.io/opencl/chapter1.html</a:t>
            </a:r>
          </a:p>
        </p:txBody>
      </p:sp>
    </p:spTree>
    <p:extLst>
      <p:ext uri="{BB962C8B-B14F-4D97-AF65-F5344CB8AC3E}">
        <p14:creationId xmlns:p14="http://schemas.microsoft.com/office/powerpoint/2010/main" val="4240441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E853-75D3-40FE-AA03-27C598FF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OpenMP(4+) and </a:t>
            </a:r>
            <a:r>
              <a:rPr lang="en-US" dirty="0" err="1"/>
              <a:t>OpenACC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D08F2-88A2-4EC8-9E45-393DF5AB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OpenMP and </a:t>
            </a:r>
            <a:r>
              <a:rPr lang="en-US" dirty="0" err="1"/>
              <a:t>OpenACC</a:t>
            </a:r>
            <a:endParaRPr lang="en-US" dirty="0"/>
          </a:p>
          <a:p>
            <a:pPr lvl="1"/>
            <a:r>
              <a:rPr lang="en-US" dirty="0"/>
              <a:t>Offer directive based approach for writing GPU code</a:t>
            </a:r>
          </a:p>
          <a:p>
            <a:r>
              <a:rPr lang="en-US" dirty="0"/>
              <a:t>Typically simpler than writing CUDA/OpenCL codes</a:t>
            </a:r>
          </a:p>
          <a:p>
            <a:pPr lvl="1"/>
            <a:r>
              <a:rPr lang="en-US" dirty="0"/>
              <a:t>Typically worse performance</a:t>
            </a:r>
          </a:p>
          <a:p>
            <a:pPr lvl="1"/>
            <a:r>
              <a:rPr lang="en-US" dirty="0"/>
              <a:t>...Compilers are making progress</a:t>
            </a:r>
          </a:p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At what cost?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1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B67C-D06D-4A9A-9DF0-B19981AA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Portability?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B56A6-A905-436D-9542-573FFDF1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7"/>
            <a:ext cx="10515600" cy="9851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portability a good thing?</a:t>
            </a:r>
          </a:p>
          <a:p>
            <a:r>
              <a:rPr lang="en-US" dirty="0"/>
              <a:t>Code may be portable…but not efficient!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B104AB2-289A-4282-86F4-D1A67A99747C}"/>
              </a:ext>
            </a:extLst>
          </p:cNvPr>
          <p:cNvGrpSpPr/>
          <p:nvPr/>
        </p:nvGrpSpPr>
        <p:grpSpPr>
          <a:xfrm>
            <a:off x="1763806" y="3563470"/>
            <a:ext cx="9370354" cy="1466544"/>
            <a:chOff x="1763806" y="3563470"/>
            <a:chExt cx="9370354" cy="14665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3E1EF2-AF81-4486-BEF0-DFE6AF4C0CCD}"/>
                </a:ext>
              </a:extLst>
            </p:cNvPr>
            <p:cNvSpPr/>
            <p:nvPr/>
          </p:nvSpPr>
          <p:spPr>
            <a:xfrm>
              <a:off x="2776820" y="356347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2DAD11-AF5D-4B0D-AF87-D55568DB92ED}"/>
                </a:ext>
              </a:extLst>
            </p:cNvPr>
            <p:cNvSpPr/>
            <p:nvPr/>
          </p:nvSpPr>
          <p:spPr>
            <a:xfrm>
              <a:off x="3303496" y="356347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117FE1-7848-4A21-A375-CB91F92335AA}"/>
                </a:ext>
              </a:extLst>
            </p:cNvPr>
            <p:cNvSpPr/>
            <p:nvPr/>
          </p:nvSpPr>
          <p:spPr>
            <a:xfrm>
              <a:off x="3830172" y="356347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5E6BA5-04A8-4AD9-B590-18697720A49B}"/>
                </a:ext>
              </a:extLst>
            </p:cNvPr>
            <p:cNvSpPr/>
            <p:nvPr/>
          </p:nvSpPr>
          <p:spPr>
            <a:xfrm>
              <a:off x="4356848" y="356347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3F2C39-301C-46DD-B466-29514491CB7F}"/>
                </a:ext>
              </a:extLst>
            </p:cNvPr>
            <p:cNvSpPr/>
            <p:nvPr/>
          </p:nvSpPr>
          <p:spPr>
            <a:xfrm>
              <a:off x="4883524" y="3563470"/>
              <a:ext cx="457200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BE9FBC-4849-463E-8670-9F050C98C39B}"/>
                </a:ext>
              </a:extLst>
            </p:cNvPr>
            <p:cNvSpPr/>
            <p:nvPr/>
          </p:nvSpPr>
          <p:spPr>
            <a:xfrm>
              <a:off x="5410200" y="3563470"/>
              <a:ext cx="457200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36A0CD-B800-4DB2-BFB9-C735A7A1BE2E}"/>
                </a:ext>
              </a:extLst>
            </p:cNvPr>
            <p:cNvSpPr/>
            <p:nvPr/>
          </p:nvSpPr>
          <p:spPr>
            <a:xfrm>
              <a:off x="5936876" y="3563470"/>
              <a:ext cx="457200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C14137-D615-406B-B714-D7742C89A8E3}"/>
                </a:ext>
              </a:extLst>
            </p:cNvPr>
            <p:cNvSpPr/>
            <p:nvPr/>
          </p:nvSpPr>
          <p:spPr>
            <a:xfrm>
              <a:off x="6463552" y="3563470"/>
              <a:ext cx="457200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F10D23-E1B6-4343-A488-291D30CDE2BD}"/>
                </a:ext>
              </a:extLst>
            </p:cNvPr>
            <p:cNvSpPr/>
            <p:nvPr/>
          </p:nvSpPr>
          <p:spPr>
            <a:xfrm>
              <a:off x="6990228" y="356347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00D75B-B4BC-4D2E-8FD4-2F5D970B4863}"/>
                </a:ext>
              </a:extLst>
            </p:cNvPr>
            <p:cNvSpPr/>
            <p:nvPr/>
          </p:nvSpPr>
          <p:spPr>
            <a:xfrm>
              <a:off x="7516904" y="356347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81B279-9812-49F1-825C-9C5F7D9FB61D}"/>
                </a:ext>
              </a:extLst>
            </p:cNvPr>
            <p:cNvSpPr/>
            <p:nvPr/>
          </p:nvSpPr>
          <p:spPr>
            <a:xfrm>
              <a:off x="8043580" y="356347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FDC450-8901-4963-B0D9-F422F0634081}"/>
                </a:ext>
              </a:extLst>
            </p:cNvPr>
            <p:cNvSpPr/>
            <p:nvPr/>
          </p:nvSpPr>
          <p:spPr>
            <a:xfrm>
              <a:off x="8570256" y="356347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BCD0A2-7DF1-4928-A994-7E6A34CE26A1}"/>
                </a:ext>
              </a:extLst>
            </p:cNvPr>
            <p:cNvSpPr/>
            <p:nvPr/>
          </p:nvSpPr>
          <p:spPr>
            <a:xfrm>
              <a:off x="9096932" y="3563470"/>
              <a:ext cx="4572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2AABF1-9731-442E-A9AD-5F790E88C3C3}"/>
                </a:ext>
              </a:extLst>
            </p:cNvPr>
            <p:cNvSpPr/>
            <p:nvPr/>
          </p:nvSpPr>
          <p:spPr>
            <a:xfrm>
              <a:off x="9623608" y="3563470"/>
              <a:ext cx="4572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05083C-6BF3-490C-9C25-0A0C59AA9003}"/>
                </a:ext>
              </a:extLst>
            </p:cNvPr>
            <p:cNvSpPr/>
            <p:nvPr/>
          </p:nvSpPr>
          <p:spPr>
            <a:xfrm>
              <a:off x="10150284" y="3563470"/>
              <a:ext cx="4572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41888B-BF60-4C78-8A2F-B8CF624BF330}"/>
                </a:ext>
              </a:extLst>
            </p:cNvPr>
            <p:cNvSpPr/>
            <p:nvPr/>
          </p:nvSpPr>
          <p:spPr>
            <a:xfrm>
              <a:off x="10676960" y="3563470"/>
              <a:ext cx="4572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34C71F9-C35E-4619-A1C3-C84B93DCD98A}"/>
                </a:ext>
              </a:extLst>
            </p:cNvPr>
            <p:cNvGrpSpPr/>
            <p:nvPr/>
          </p:nvGrpSpPr>
          <p:grpSpPr>
            <a:xfrm>
              <a:off x="2776822" y="4134006"/>
              <a:ext cx="2037228" cy="896008"/>
              <a:chOff x="1593478" y="4134006"/>
              <a:chExt cx="2037228" cy="896008"/>
            </a:xfrm>
          </p:grpSpPr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F11692CE-712A-47B9-8D86-0F57841B9B6C}"/>
                  </a:ext>
                </a:extLst>
              </p:cNvPr>
              <p:cNvSpPr/>
              <p:nvPr/>
            </p:nvSpPr>
            <p:spPr>
              <a:xfrm rot="16200000">
                <a:off x="2348754" y="3378730"/>
                <a:ext cx="526676" cy="203722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B46B240-75DD-4944-A87E-470B8F3EFE9C}"/>
                  </a:ext>
                </a:extLst>
              </p:cNvPr>
              <p:cNvSpPr txBox="1"/>
              <p:nvPr/>
            </p:nvSpPr>
            <p:spPr>
              <a:xfrm>
                <a:off x="2474259" y="4660682"/>
                <a:ext cx="289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725EC8D-54B3-4BE7-B848-E78F44A86B01}"/>
                </a:ext>
              </a:extLst>
            </p:cNvPr>
            <p:cNvGrpSpPr/>
            <p:nvPr/>
          </p:nvGrpSpPr>
          <p:grpSpPr>
            <a:xfrm>
              <a:off x="4883524" y="4134006"/>
              <a:ext cx="2037228" cy="896008"/>
              <a:chOff x="1593478" y="4134006"/>
              <a:chExt cx="2037228" cy="896008"/>
            </a:xfrm>
          </p:grpSpPr>
          <p:sp>
            <p:nvSpPr>
              <p:cNvPr id="40" name="Left Brace 39">
                <a:extLst>
                  <a:ext uri="{FF2B5EF4-FFF2-40B4-BE49-F238E27FC236}">
                    <a16:creationId xmlns:a16="http://schemas.microsoft.com/office/drawing/2014/main" id="{3BE656C9-2C64-4209-BEEB-4A181B813B1C}"/>
                  </a:ext>
                </a:extLst>
              </p:cNvPr>
              <p:cNvSpPr/>
              <p:nvPr/>
            </p:nvSpPr>
            <p:spPr>
              <a:xfrm rot="16200000">
                <a:off x="2348754" y="3378730"/>
                <a:ext cx="526676" cy="203722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24BE40-14A0-48D6-B6D3-2BCC29E61C06}"/>
                  </a:ext>
                </a:extLst>
              </p:cNvPr>
              <p:cNvSpPr txBox="1"/>
              <p:nvPr/>
            </p:nvSpPr>
            <p:spPr>
              <a:xfrm>
                <a:off x="2474259" y="4660682"/>
                <a:ext cx="289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E765E9C-D3ED-4E45-B69D-38C6C7BC8F55}"/>
                </a:ext>
              </a:extLst>
            </p:cNvPr>
            <p:cNvGrpSpPr/>
            <p:nvPr/>
          </p:nvGrpSpPr>
          <p:grpSpPr>
            <a:xfrm>
              <a:off x="7003671" y="4134006"/>
              <a:ext cx="2037228" cy="896008"/>
              <a:chOff x="1593478" y="4134006"/>
              <a:chExt cx="2037228" cy="896008"/>
            </a:xfrm>
          </p:grpSpPr>
          <p:sp>
            <p:nvSpPr>
              <p:cNvPr id="43" name="Left Brace 42">
                <a:extLst>
                  <a:ext uri="{FF2B5EF4-FFF2-40B4-BE49-F238E27FC236}">
                    <a16:creationId xmlns:a16="http://schemas.microsoft.com/office/drawing/2014/main" id="{6E3AF3EB-0074-4F6A-9F41-EABB954B763B}"/>
                  </a:ext>
                </a:extLst>
              </p:cNvPr>
              <p:cNvSpPr/>
              <p:nvPr/>
            </p:nvSpPr>
            <p:spPr>
              <a:xfrm rot="16200000">
                <a:off x="2348754" y="3378730"/>
                <a:ext cx="526676" cy="203722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283125E-6496-49A1-A3F2-A758ABC849AE}"/>
                  </a:ext>
                </a:extLst>
              </p:cNvPr>
              <p:cNvSpPr txBox="1"/>
              <p:nvPr/>
            </p:nvSpPr>
            <p:spPr>
              <a:xfrm>
                <a:off x="2474259" y="4660682"/>
                <a:ext cx="289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A1521F5-F377-43EE-BB48-10B776196531}"/>
                </a:ext>
              </a:extLst>
            </p:cNvPr>
            <p:cNvGrpSpPr/>
            <p:nvPr/>
          </p:nvGrpSpPr>
          <p:grpSpPr>
            <a:xfrm>
              <a:off x="9096932" y="4134006"/>
              <a:ext cx="2037228" cy="896008"/>
              <a:chOff x="1593478" y="4134006"/>
              <a:chExt cx="2037228" cy="896008"/>
            </a:xfrm>
          </p:grpSpPr>
          <p:sp>
            <p:nvSpPr>
              <p:cNvPr id="52" name="Left Brace 51">
                <a:extLst>
                  <a:ext uri="{FF2B5EF4-FFF2-40B4-BE49-F238E27FC236}">
                    <a16:creationId xmlns:a16="http://schemas.microsoft.com/office/drawing/2014/main" id="{F8229EDA-62AC-42C3-8FF1-3BBF09A4DC09}"/>
                  </a:ext>
                </a:extLst>
              </p:cNvPr>
              <p:cNvSpPr/>
              <p:nvPr/>
            </p:nvSpPr>
            <p:spPr>
              <a:xfrm rot="16200000">
                <a:off x="2348754" y="3378730"/>
                <a:ext cx="526676" cy="203722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D86D2AB-34A2-46D7-83E1-56BA5DD91720}"/>
                  </a:ext>
                </a:extLst>
              </p:cNvPr>
              <p:cNvSpPr txBox="1"/>
              <p:nvPr/>
            </p:nvSpPr>
            <p:spPr>
              <a:xfrm>
                <a:off x="2474259" y="4660682"/>
                <a:ext cx="289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2314CB7-7E67-4679-9439-EDDED565CB23}"/>
                </a:ext>
              </a:extLst>
            </p:cNvPr>
            <p:cNvSpPr txBox="1"/>
            <p:nvPr/>
          </p:nvSpPr>
          <p:spPr>
            <a:xfrm>
              <a:off x="1763806" y="3563470"/>
              <a:ext cx="1331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CPU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7FF5F6C-5CEF-4F59-A49D-4773CFC2BA3F}"/>
              </a:ext>
            </a:extLst>
          </p:cNvPr>
          <p:cNvGrpSpPr/>
          <p:nvPr/>
        </p:nvGrpSpPr>
        <p:grpSpPr>
          <a:xfrm>
            <a:off x="1761563" y="5183524"/>
            <a:ext cx="9370354" cy="461665"/>
            <a:chOff x="1761563" y="5183524"/>
            <a:chExt cx="9370354" cy="46166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681B455-A40B-4528-9551-630C6EA26B8C}"/>
                </a:ext>
              </a:extLst>
            </p:cNvPr>
            <p:cNvSpPr/>
            <p:nvPr/>
          </p:nvSpPr>
          <p:spPr>
            <a:xfrm>
              <a:off x="2774577" y="5183524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675D506-0B1B-4F40-A5AA-D402CFD27738}"/>
                </a:ext>
              </a:extLst>
            </p:cNvPr>
            <p:cNvSpPr/>
            <p:nvPr/>
          </p:nvSpPr>
          <p:spPr>
            <a:xfrm>
              <a:off x="3301253" y="5183524"/>
              <a:ext cx="457200" cy="4572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2963097-051A-4959-AF5F-0C3B5C25149E}"/>
                </a:ext>
              </a:extLst>
            </p:cNvPr>
            <p:cNvSpPr/>
            <p:nvPr/>
          </p:nvSpPr>
          <p:spPr>
            <a:xfrm>
              <a:off x="3827929" y="5183524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CC580C1-516D-4EE6-8CE8-EE7250B25F1D}"/>
                </a:ext>
              </a:extLst>
            </p:cNvPr>
            <p:cNvSpPr/>
            <p:nvPr/>
          </p:nvSpPr>
          <p:spPr>
            <a:xfrm>
              <a:off x="4354605" y="5183524"/>
              <a:ext cx="4572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A09AEB-CA65-450B-A090-6E11CB1BD38C}"/>
                </a:ext>
              </a:extLst>
            </p:cNvPr>
            <p:cNvSpPr/>
            <p:nvPr/>
          </p:nvSpPr>
          <p:spPr>
            <a:xfrm>
              <a:off x="4881281" y="5183524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B357B17-9653-4224-A1EC-C1C7D0138DFA}"/>
                </a:ext>
              </a:extLst>
            </p:cNvPr>
            <p:cNvSpPr/>
            <p:nvPr/>
          </p:nvSpPr>
          <p:spPr>
            <a:xfrm>
              <a:off x="5407957" y="5183524"/>
              <a:ext cx="457200" cy="4572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23C1A45-A7C3-4AB1-BBA9-F1FBEA7E28DD}"/>
                </a:ext>
              </a:extLst>
            </p:cNvPr>
            <p:cNvSpPr/>
            <p:nvPr/>
          </p:nvSpPr>
          <p:spPr>
            <a:xfrm>
              <a:off x="5934633" y="5183524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2370BCE-EB70-4FBB-AC81-38E623B639DC}"/>
                </a:ext>
              </a:extLst>
            </p:cNvPr>
            <p:cNvSpPr/>
            <p:nvPr/>
          </p:nvSpPr>
          <p:spPr>
            <a:xfrm>
              <a:off x="6461309" y="5183524"/>
              <a:ext cx="4572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46900CA-5831-4E83-B574-65FE9D409016}"/>
                </a:ext>
              </a:extLst>
            </p:cNvPr>
            <p:cNvSpPr/>
            <p:nvPr/>
          </p:nvSpPr>
          <p:spPr>
            <a:xfrm>
              <a:off x="6987985" y="5183524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169B7D4-068F-4FD9-8284-14DB16529E2A}"/>
                </a:ext>
              </a:extLst>
            </p:cNvPr>
            <p:cNvSpPr/>
            <p:nvPr/>
          </p:nvSpPr>
          <p:spPr>
            <a:xfrm>
              <a:off x="7514661" y="5183524"/>
              <a:ext cx="457200" cy="4572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1A21EE0-E30F-4FB2-91F7-18BF402F2C33}"/>
                </a:ext>
              </a:extLst>
            </p:cNvPr>
            <p:cNvSpPr/>
            <p:nvPr/>
          </p:nvSpPr>
          <p:spPr>
            <a:xfrm>
              <a:off x="8041337" y="5183524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E921EF4-E28D-4D60-AC12-9C1405FC3EFB}"/>
                </a:ext>
              </a:extLst>
            </p:cNvPr>
            <p:cNvSpPr/>
            <p:nvPr/>
          </p:nvSpPr>
          <p:spPr>
            <a:xfrm>
              <a:off x="8568013" y="5183524"/>
              <a:ext cx="4572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1231C62-24B8-4847-A17E-97EB17B42838}"/>
                </a:ext>
              </a:extLst>
            </p:cNvPr>
            <p:cNvSpPr/>
            <p:nvPr/>
          </p:nvSpPr>
          <p:spPr>
            <a:xfrm>
              <a:off x="9094689" y="5183524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36463BF-2968-4551-8AA8-EE595983D64C}"/>
                </a:ext>
              </a:extLst>
            </p:cNvPr>
            <p:cNvSpPr/>
            <p:nvPr/>
          </p:nvSpPr>
          <p:spPr>
            <a:xfrm>
              <a:off x="9621365" y="5183524"/>
              <a:ext cx="457200" cy="4572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F50C028-AF3B-492C-B44B-F0B4122DCC14}"/>
                </a:ext>
              </a:extLst>
            </p:cNvPr>
            <p:cNvSpPr/>
            <p:nvPr/>
          </p:nvSpPr>
          <p:spPr>
            <a:xfrm>
              <a:off x="10148041" y="5183524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141D1FE-E635-4A09-8FC4-833BF348EB71}"/>
                </a:ext>
              </a:extLst>
            </p:cNvPr>
            <p:cNvSpPr/>
            <p:nvPr/>
          </p:nvSpPr>
          <p:spPr>
            <a:xfrm>
              <a:off x="10674717" y="5183524"/>
              <a:ext cx="4572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D86F716-15C3-4B60-892A-F5A97A5D4D78}"/>
                </a:ext>
              </a:extLst>
            </p:cNvPr>
            <p:cNvSpPr txBox="1"/>
            <p:nvPr/>
          </p:nvSpPr>
          <p:spPr>
            <a:xfrm>
              <a:off x="1761563" y="5183524"/>
              <a:ext cx="1331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16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4BFE-AE1C-49C7-8C42-7959E33A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F1FC-F129-4428-BAE6-90CF0A75A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limits of serial performance</a:t>
            </a:r>
          </a:p>
          <a:p>
            <a:pPr lvl="1"/>
            <a:r>
              <a:rPr lang="en-US" dirty="0"/>
              <a:t>Moore’s law no longer holds</a:t>
            </a:r>
          </a:p>
          <a:p>
            <a:r>
              <a:rPr lang="en-US" dirty="0"/>
              <a:t>Performance gain is now often gained through parallelism</a:t>
            </a:r>
          </a:p>
          <a:p>
            <a:r>
              <a:rPr lang="en-US" dirty="0"/>
              <a:t>GPUs offer massive parallelism</a:t>
            </a:r>
          </a:p>
          <a:p>
            <a:r>
              <a:rPr lang="en-US" dirty="0"/>
              <a:t>Required to use GPUs on some modern HPC clusters!</a:t>
            </a:r>
          </a:p>
        </p:txBody>
      </p:sp>
    </p:spTree>
    <p:extLst>
      <p:ext uri="{BB962C8B-B14F-4D97-AF65-F5344CB8AC3E}">
        <p14:creationId xmlns:p14="http://schemas.microsoft.com/office/powerpoint/2010/main" val="327752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3993-CB0E-4E10-8238-D3D3B100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706A9-CE8B-4D26-AF0A-076382B73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“You cannot make a solution independent of the actual platform or finite set of platforms. Reality is not a hack you’re forced to deal with to solve your abstract, theoretical problem. Reality is the actual problem.” </a:t>
            </a:r>
          </a:p>
          <a:p>
            <a:pPr marL="0" indent="0">
              <a:buNone/>
            </a:pPr>
            <a:r>
              <a:rPr lang="en-US" dirty="0"/>
              <a:t>– Mike Acton, </a:t>
            </a:r>
            <a:r>
              <a:rPr lang="en-US" dirty="0" err="1"/>
              <a:t>CppCon</a:t>
            </a:r>
            <a:r>
              <a:rPr lang="en-US" dirty="0"/>
              <a:t> 2014 “Data-Oriented Design and C++” </a:t>
            </a:r>
            <a:r>
              <a:rPr lang="en-US" dirty="0">
                <a:hlinkClick r:id="rId2"/>
              </a:rPr>
              <a:t>https://www.youtube.com/watch?v=rX0ItVEVjHc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63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F31D-535A-453E-8A0A-A6D6A4EA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look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5F20DA-CFB4-4824-9FF6-B40C22F1A25C}"/>
              </a:ext>
            </a:extLst>
          </p:cNvPr>
          <p:cNvGrpSpPr/>
          <p:nvPr/>
        </p:nvGrpSpPr>
        <p:grpSpPr>
          <a:xfrm>
            <a:off x="1368240" y="2309395"/>
            <a:ext cx="9370354" cy="1466544"/>
            <a:chOff x="1763806" y="3563470"/>
            <a:chExt cx="9370354" cy="146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438538-B473-415D-A8AD-B40902A5E60B}"/>
                </a:ext>
              </a:extLst>
            </p:cNvPr>
            <p:cNvSpPr/>
            <p:nvPr/>
          </p:nvSpPr>
          <p:spPr>
            <a:xfrm>
              <a:off x="2776820" y="356347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8F11A4-A54A-499A-B483-61CF051C1EDD}"/>
                </a:ext>
              </a:extLst>
            </p:cNvPr>
            <p:cNvSpPr/>
            <p:nvPr/>
          </p:nvSpPr>
          <p:spPr>
            <a:xfrm>
              <a:off x="3303496" y="356347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061693-D076-4E67-A9E3-979539B3EDFD}"/>
                </a:ext>
              </a:extLst>
            </p:cNvPr>
            <p:cNvSpPr/>
            <p:nvPr/>
          </p:nvSpPr>
          <p:spPr>
            <a:xfrm>
              <a:off x="3830172" y="356347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44CB45-4BFA-45B1-9B08-E6F93E4239F7}"/>
                </a:ext>
              </a:extLst>
            </p:cNvPr>
            <p:cNvSpPr/>
            <p:nvPr/>
          </p:nvSpPr>
          <p:spPr>
            <a:xfrm>
              <a:off x="4356848" y="356347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97A360-6BC5-4591-9664-B121B096DF0E}"/>
                </a:ext>
              </a:extLst>
            </p:cNvPr>
            <p:cNvSpPr/>
            <p:nvPr/>
          </p:nvSpPr>
          <p:spPr>
            <a:xfrm>
              <a:off x="4883524" y="3563470"/>
              <a:ext cx="457200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272583-7059-4533-9B1B-1B3B72DAB2E1}"/>
                </a:ext>
              </a:extLst>
            </p:cNvPr>
            <p:cNvSpPr/>
            <p:nvPr/>
          </p:nvSpPr>
          <p:spPr>
            <a:xfrm>
              <a:off x="5410200" y="3563470"/>
              <a:ext cx="457200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F46165-B58D-48B2-90C4-DF0A5E2EB66D}"/>
                </a:ext>
              </a:extLst>
            </p:cNvPr>
            <p:cNvSpPr/>
            <p:nvPr/>
          </p:nvSpPr>
          <p:spPr>
            <a:xfrm>
              <a:off x="5936876" y="3563470"/>
              <a:ext cx="457200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43AD64-B819-425D-9A82-D7434AD15D6B}"/>
                </a:ext>
              </a:extLst>
            </p:cNvPr>
            <p:cNvSpPr/>
            <p:nvPr/>
          </p:nvSpPr>
          <p:spPr>
            <a:xfrm>
              <a:off x="6463552" y="3563470"/>
              <a:ext cx="457200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46794C-0DB4-4C16-8BEB-DFCC5D35844B}"/>
                </a:ext>
              </a:extLst>
            </p:cNvPr>
            <p:cNvSpPr/>
            <p:nvPr/>
          </p:nvSpPr>
          <p:spPr>
            <a:xfrm>
              <a:off x="6990228" y="356347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84162B-32F4-4C67-8253-234BA2ED7312}"/>
                </a:ext>
              </a:extLst>
            </p:cNvPr>
            <p:cNvSpPr/>
            <p:nvPr/>
          </p:nvSpPr>
          <p:spPr>
            <a:xfrm>
              <a:off x="7516904" y="356347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464E40-1B87-42DA-844E-E69BA751BB15}"/>
                </a:ext>
              </a:extLst>
            </p:cNvPr>
            <p:cNvSpPr/>
            <p:nvPr/>
          </p:nvSpPr>
          <p:spPr>
            <a:xfrm>
              <a:off x="8043580" y="356347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18AC5E-7045-4BFB-AC1B-58131929300E}"/>
                </a:ext>
              </a:extLst>
            </p:cNvPr>
            <p:cNvSpPr/>
            <p:nvPr/>
          </p:nvSpPr>
          <p:spPr>
            <a:xfrm>
              <a:off x="8570256" y="356347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F6254E-BBF7-4311-B302-FA62A883FAE9}"/>
                </a:ext>
              </a:extLst>
            </p:cNvPr>
            <p:cNvSpPr/>
            <p:nvPr/>
          </p:nvSpPr>
          <p:spPr>
            <a:xfrm>
              <a:off x="9096932" y="3563470"/>
              <a:ext cx="4572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6525B3-FA64-476A-B6CC-336FCDB62D78}"/>
                </a:ext>
              </a:extLst>
            </p:cNvPr>
            <p:cNvSpPr/>
            <p:nvPr/>
          </p:nvSpPr>
          <p:spPr>
            <a:xfrm>
              <a:off x="9623608" y="3563470"/>
              <a:ext cx="4572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F70912-56C3-4FCA-B48D-9E74021B2929}"/>
                </a:ext>
              </a:extLst>
            </p:cNvPr>
            <p:cNvSpPr/>
            <p:nvPr/>
          </p:nvSpPr>
          <p:spPr>
            <a:xfrm>
              <a:off x="10150284" y="3563470"/>
              <a:ext cx="4572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57DF7E-07EE-49C7-B36A-06F82D4D5B99}"/>
                </a:ext>
              </a:extLst>
            </p:cNvPr>
            <p:cNvSpPr/>
            <p:nvPr/>
          </p:nvSpPr>
          <p:spPr>
            <a:xfrm>
              <a:off x="10676960" y="3563470"/>
              <a:ext cx="4572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6D610A3-11E1-44DD-A2D2-97FB4AE5E6D3}"/>
                </a:ext>
              </a:extLst>
            </p:cNvPr>
            <p:cNvGrpSpPr/>
            <p:nvPr/>
          </p:nvGrpSpPr>
          <p:grpSpPr>
            <a:xfrm>
              <a:off x="2776822" y="4134006"/>
              <a:ext cx="2037228" cy="896008"/>
              <a:chOff x="1593478" y="4134006"/>
              <a:chExt cx="2037228" cy="896008"/>
            </a:xfrm>
          </p:grpSpPr>
          <p:sp>
            <p:nvSpPr>
              <p:cNvPr id="32" name="Left Brace 31">
                <a:extLst>
                  <a:ext uri="{FF2B5EF4-FFF2-40B4-BE49-F238E27FC236}">
                    <a16:creationId xmlns:a16="http://schemas.microsoft.com/office/drawing/2014/main" id="{1F940A5D-3B04-4BF7-BA66-B1B2717D94BD}"/>
                  </a:ext>
                </a:extLst>
              </p:cNvPr>
              <p:cNvSpPr/>
              <p:nvPr/>
            </p:nvSpPr>
            <p:spPr>
              <a:xfrm rot="16200000">
                <a:off x="2348754" y="3378730"/>
                <a:ext cx="526676" cy="203722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914936-624A-48A5-80E7-F6E9787D831E}"/>
                  </a:ext>
                </a:extLst>
              </p:cNvPr>
              <p:cNvSpPr txBox="1"/>
              <p:nvPr/>
            </p:nvSpPr>
            <p:spPr>
              <a:xfrm>
                <a:off x="2474259" y="4660682"/>
                <a:ext cx="289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F790EE6-BFA8-4B8F-A613-8CA1ACE68109}"/>
                </a:ext>
              </a:extLst>
            </p:cNvPr>
            <p:cNvGrpSpPr/>
            <p:nvPr/>
          </p:nvGrpSpPr>
          <p:grpSpPr>
            <a:xfrm>
              <a:off x="4883524" y="4134006"/>
              <a:ext cx="2037228" cy="896008"/>
              <a:chOff x="1593478" y="4134006"/>
              <a:chExt cx="2037228" cy="896008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C8637BE1-FCF5-41A3-8AC1-FCFA341456C4}"/>
                  </a:ext>
                </a:extLst>
              </p:cNvPr>
              <p:cNvSpPr/>
              <p:nvPr/>
            </p:nvSpPr>
            <p:spPr>
              <a:xfrm rot="16200000">
                <a:off x="2348754" y="3378730"/>
                <a:ext cx="526676" cy="203722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AA82645-02B9-41B6-A4DC-6376B15A4B47}"/>
                  </a:ext>
                </a:extLst>
              </p:cNvPr>
              <p:cNvSpPr txBox="1"/>
              <p:nvPr/>
            </p:nvSpPr>
            <p:spPr>
              <a:xfrm>
                <a:off x="2474259" y="4660682"/>
                <a:ext cx="289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5B812A5-786B-41A5-89F7-609CC2B2C632}"/>
                </a:ext>
              </a:extLst>
            </p:cNvPr>
            <p:cNvGrpSpPr/>
            <p:nvPr/>
          </p:nvGrpSpPr>
          <p:grpSpPr>
            <a:xfrm>
              <a:off x="7003671" y="4134006"/>
              <a:ext cx="2037228" cy="896008"/>
              <a:chOff x="1593478" y="4134006"/>
              <a:chExt cx="2037228" cy="896008"/>
            </a:xfrm>
          </p:grpSpPr>
          <p:sp>
            <p:nvSpPr>
              <p:cNvPr id="28" name="Left Brace 27">
                <a:extLst>
                  <a:ext uri="{FF2B5EF4-FFF2-40B4-BE49-F238E27FC236}">
                    <a16:creationId xmlns:a16="http://schemas.microsoft.com/office/drawing/2014/main" id="{10C3EEA8-FE62-4A25-B8C7-9224271F3205}"/>
                  </a:ext>
                </a:extLst>
              </p:cNvPr>
              <p:cNvSpPr/>
              <p:nvPr/>
            </p:nvSpPr>
            <p:spPr>
              <a:xfrm rot="16200000">
                <a:off x="2348754" y="3378730"/>
                <a:ext cx="526676" cy="203722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0067B7D-4D28-46B2-9009-BBD2E4EF31C6}"/>
                  </a:ext>
                </a:extLst>
              </p:cNvPr>
              <p:cNvSpPr txBox="1"/>
              <p:nvPr/>
            </p:nvSpPr>
            <p:spPr>
              <a:xfrm>
                <a:off x="2474259" y="4660682"/>
                <a:ext cx="289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9F1DE0-1EDA-4132-AEBF-B612DC8D687D}"/>
                </a:ext>
              </a:extLst>
            </p:cNvPr>
            <p:cNvGrpSpPr/>
            <p:nvPr/>
          </p:nvGrpSpPr>
          <p:grpSpPr>
            <a:xfrm>
              <a:off x="9096932" y="4134006"/>
              <a:ext cx="2037228" cy="896008"/>
              <a:chOff x="1593478" y="4134006"/>
              <a:chExt cx="2037228" cy="896008"/>
            </a:xfrm>
          </p:grpSpPr>
          <p:sp>
            <p:nvSpPr>
              <p:cNvPr id="26" name="Left Brace 25">
                <a:extLst>
                  <a:ext uri="{FF2B5EF4-FFF2-40B4-BE49-F238E27FC236}">
                    <a16:creationId xmlns:a16="http://schemas.microsoft.com/office/drawing/2014/main" id="{25907966-2BAE-4D4C-AECB-97CAA0E0B8BD}"/>
                  </a:ext>
                </a:extLst>
              </p:cNvPr>
              <p:cNvSpPr/>
              <p:nvPr/>
            </p:nvSpPr>
            <p:spPr>
              <a:xfrm rot="16200000">
                <a:off x="2348754" y="3378730"/>
                <a:ext cx="526676" cy="203722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CEA0D8-A6E4-4288-BA8D-FC8297504E8B}"/>
                  </a:ext>
                </a:extLst>
              </p:cNvPr>
              <p:cNvSpPr txBox="1"/>
              <p:nvPr/>
            </p:nvSpPr>
            <p:spPr>
              <a:xfrm>
                <a:off x="2474259" y="4660682"/>
                <a:ext cx="289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111190-D43E-44E4-9382-810CE717C51F}"/>
                </a:ext>
              </a:extLst>
            </p:cNvPr>
            <p:cNvSpPr txBox="1"/>
            <p:nvPr/>
          </p:nvSpPr>
          <p:spPr>
            <a:xfrm>
              <a:off x="1763806" y="3563470"/>
              <a:ext cx="1331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CPU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D1D1FF-1524-4B25-AAAC-EAD0B4311D49}"/>
              </a:ext>
            </a:extLst>
          </p:cNvPr>
          <p:cNvGrpSpPr/>
          <p:nvPr/>
        </p:nvGrpSpPr>
        <p:grpSpPr>
          <a:xfrm>
            <a:off x="1365997" y="3929449"/>
            <a:ext cx="9370354" cy="461665"/>
            <a:chOff x="1761563" y="5183524"/>
            <a:chExt cx="9370354" cy="4616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52E0CC-6AAC-4BD3-B702-06D4E43B5FEB}"/>
                </a:ext>
              </a:extLst>
            </p:cNvPr>
            <p:cNvSpPr/>
            <p:nvPr/>
          </p:nvSpPr>
          <p:spPr>
            <a:xfrm>
              <a:off x="2774577" y="5183524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C654D2-7A63-4536-AA24-B68F5514CC27}"/>
                </a:ext>
              </a:extLst>
            </p:cNvPr>
            <p:cNvSpPr/>
            <p:nvPr/>
          </p:nvSpPr>
          <p:spPr>
            <a:xfrm>
              <a:off x="3301253" y="5183524"/>
              <a:ext cx="457200" cy="4572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253B970-044B-4A69-A212-5F5E18DFED04}"/>
                </a:ext>
              </a:extLst>
            </p:cNvPr>
            <p:cNvSpPr/>
            <p:nvPr/>
          </p:nvSpPr>
          <p:spPr>
            <a:xfrm>
              <a:off x="3827929" y="5183524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A4A466E-8C10-4066-B7DC-2E83553EC408}"/>
                </a:ext>
              </a:extLst>
            </p:cNvPr>
            <p:cNvSpPr/>
            <p:nvPr/>
          </p:nvSpPr>
          <p:spPr>
            <a:xfrm>
              <a:off x="4354605" y="5183524"/>
              <a:ext cx="4572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A1CF573-C37F-4FE8-8213-734F24A3A99D}"/>
                </a:ext>
              </a:extLst>
            </p:cNvPr>
            <p:cNvSpPr/>
            <p:nvPr/>
          </p:nvSpPr>
          <p:spPr>
            <a:xfrm>
              <a:off x="4881281" y="5183524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960EB56-531F-474E-93F3-D58A5EBAAE34}"/>
                </a:ext>
              </a:extLst>
            </p:cNvPr>
            <p:cNvSpPr/>
            <p:nvPr/>
          </p:nvSpPr>
          <p:spPr>
            <a:xfrm>
              <a:off x="5407957" y="5183524"/>
              <a:ext cx="457200" cy="4572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C3AF2A-6F33-4A3B-BC3A-88C8AC473B3B}"/>
                </a:ext>
              </a:extLst>
            </p:cNvPr>
            <p:cNvSpPr/>
            <p:nvPr/>
          </p:nvSpPr>
          <p:spPr>
            <a:xfrm>
              <a:off x="5934633" y="5183524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AEB1638-93AB-422F-8548-B73156EC921A}"/>
                </a:ext>
              </a:extLst>
            </p:cNvPr>
            <p:cNvSpPr/>
            <p:nvPr/>
          </p:nvSpPr>
          <p:spPr>
            <a:xfrm>
              <a:off x="6461309" y="5183524"/>
              <a:ext cx="4572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3C5272E-3F2C-4226-8F65-8C1D671BE758}"/>
                </a:ext>
              </a:extLst>
            </p:cNvPr>
            <p:cNvSpPr/>
            <p:nvPr/>
          </p:nvSpPr>
          <p:spPr>
            <a:xfrm>
              <a:off x="6987985" y="5183524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7946B7C-C3CB-4D23-8F18-23F481E34ACC}"/>
                </a:ext>
              </a:extLst>
            </p:cNvPr>
            <p:cNvSpPr/>
            <p:nvPr/>
          </p:nvSpPr>
          <p:spPr>
            <a:xfrm>
              <a:off x="7514661" y="5183524"/>
              <a:ext cx="457200" cy="4572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26DCE76-C024-4D3A-92CC-246B03EA3CF3}"/>
                </a:ext>
              </a:extLst>
            </p:cNvPr>
            <p:cNvSpPr/>
            <p:nvPr/>
          </p:nvSpPr>
          <p:spPr>
            <a:xfrm>
              <a:off x="8041337" y="5183524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B5ED388-B572-4B9D-BC4C-9351ADDAA102}"/>
                </a:ext>
              </a:extLst>
            </p:cNvPr>
            <p:cNvSpPr/>
            <p:nvPr/>
          </p:nvSpPr>
          <p:spPr>
            <a:xfrm>
              <a:off x="8568013" y="5183524"/>
              <a:ext cx="4572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02ED540-F97A-4EA7-A588-8534B60004AD}"/>
                </a:ext>
              </a:extLst>
            </p:cNvPr>
            <p:cNvSpPr/>
            <p:nvPr/>
          </p:nvSpPr>
          <p:spPr>
            <a:xfrm>
              <a:off x="9094689" y="5183524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3B9B5E5-F1B5-462A-9483-7CE990568B0D}"/>
                </a:ext>
              </a:extLst>
            </p:cNvPr>
            <p:cNvSpPr/>
            <p:nvPr/>
          </p:nvSpPr>
          <p:spPr>
            <a:xfrm>
              <a:off x="9621365" y="5183524"/>
              <a:ext cx="457200" cy="4572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F24ACD0-2857-4D0A-95BF-262EF167A1BB}"/>
                </a:ext>
              </a:extLst>
            </p:cNvPr>
            <p:cNvSpPr/>
            <p:nvPr/>
          </p:nvSpPr>
          <p:spPr>
            <a:xfrm>
              <a:off x="10148041" y="5183524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0DBE8B6-1E5A-4D9E-A705-8FBB59DF2505}"/>
                </a:ext>
              </a:extLst>
            </p:cNvPr>
            <p:cNvSpPr/>
            <p:nvPr/>
          </p:nvSpPr>
          <p:spPr>
            <a:xfrm>
              <a:off x="10674717" y="5183524"/>
              <a:ext cx="4572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39C79B-7D82-477D-AB2C-70CB2842D128}"/>
                </a:ext>
              </a:extLst>
            </p:cNvPr>
            <p:cNvSpPr txBox="1"/>
            <p:nvPr/>
          </p:nvSpPr>
          <p:spPr>
            <a:xfrm>
              <a:off x="1761563" y="5183524"/>
              <a:ext cx="1331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GPU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3186C8D-3185-4A5C-97C2-48A8FA81FE06}"/>
              </a:ext>
            </a:extLst>
          </p:cNvPr>
          <p:cNvGrpSpPr/>
          <p:nvPr/>
        </p:nvGrpSpPr>
        <p:grpSpPr>
          <a:xfrm>
            <a:off x="993326" y="4909491"/>
            <a:ext cx="9743025" cy="1468156"/>
            <a:chOff x="993326" y="4909491"/>
            <a:chExt cx="9743025" cy="146815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4757E8D-2156-42E4-A5E8-6E4305AE80BD}"/>
                </a:ext>
              </a:extLst>
            </p:cNvPr>
            <p:cNvGrpSpPr/>
            <p:nvPr/>
          </p:nvGrpSpPr>
          <p:grpSpPr>
            <a:xfrm>
              <a:off x="993326" y="4909491"/>
              <a:ext cx="9743025" cy="1468156"/>
              <a:chOff x="1391135" y="3561858"/>
              <a:chExt cx="9743025" cy="146815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1FA6549-71FE-4B40-9A36-D22F4D6635C4}"/>
                  </a:ext>
                </a:extLst>
              </p:cNvPr>
              <p:cNvSpPr/>
              <p:nvPr/>
            </p:nvSpPr>
            <p:spPr>
              <a:xfrm>
                <a:off x="2776820" y="356347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A98FEBE-0A7C-4E16-90D1-BE11EDE7597A}"/>
                  </a:ext>
                </a:extLst>
              </p:cNvPr>
              <p:cNvSpPr/>
              <p:nvPr/>
            </p:nvSpPr>
            <p:spPr>
              <a:xfrm>
                <a:off x="3236263" y="356347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4175BE4-1D2D-457B-9C9D-DD85357C0C00}"/>
                  </a:ext>
                </a:extLst>
              </p:cNvPr>
              <p:cNvSpPr/>
              <p:nvPr/>
            </p:nvSpPr>
            <p:spPr>
              <a:xfrm>
                <a:off x="3691221" y="3561858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5B660D6-7434-4B84-B77C-EF60972E123D}"/>
                  </a:ext>
                </a:extLst>
              </p:cNvPr>
              <p:cNvSpPr/>
              <p:nvPr/>
            </p:nvSpPr>
            <p:spPr>
              <a:xfrm>
                <a:off x="4150664" y="3561858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7D04533-7E6E-4217-97AE-9E7986D44BFE}"/>
                  </a:ext>
                </a:extLst>
              </p:cNvPr>
              <p:cNvGrpSpPr/>
              <p:nvPr/>
            </p:nvGrpSpPr>
            <p:grpSpPr>
              <a:xfrm>
                <a:off x="2776822" y="4134006"/>
                <a:ext cx="2037228" cy="896008"/>
                <a:chOff x="1593478" y="4134006"/>
                <a:chExt cx="2037228" cy="896008"/>
              </a:xfrm>
            </p:grpSpPr>
            <p:sp>
              <p:nvSpPr>
                <p:cNvPr id="80" name="Left Brace 79">
                  <a:extLst>
                    <a:ext uri="{FF2B5EF4-FFF2-40B4-BE49-F238E27FC236}">
                      <a16:creationId xmlns:a16="http://schemas.microsoft.com/office/drawing/2014/main" id="{45816FAF-78F0-492B-B83B-D7750B68E298}"/>
                    </a:ext>
                  </a:extLst>
                </p:cNvPr>
                <p:cNvSpPr/>
                <p:nvPr/>
              </p:nvSpPr>
              <p:spPr>
                <a:xfrm rot="16200000">
                  <a:off x="2348754" y="3378730"/>
                  <a:ext cx="526676" cy="2037228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2BEB7FD-CF61-4CE8-871F-8B17CD59E8E3}"/>
                    </a:ext>
                  </a:extLst>
                </p:cNvPr>
                <p:cNvSpPr txBox="1"/>
                <p:nvPr/>
              </p:nvSpPr>
              <p:spPr>
                <a:xfrm>
                  <a:off x="2474259" y="4660682"/>
                  <a:ext cx="289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9D97DF0-2FAA-48C9-8C28-88A27CC15446}"/>
                  </a:ext>
                </a:extLst>
              </p:cNvPr>
              <p:cNvGrpSpPr/>
              <p:nvPr/>
            </p:nvGrpSpPr>
            <p:grpSpPr>
              <a:xfrm>
                <a:off x="4883524" y="4134006"/>
                <a:ext cx="2037228" cy="896008"/>
                <a:chOff x="1593478" y="4134006"/>
                <a:chExt cx="2037228" cy="896008"/>
              </a:xfrm>
            </p:grpSpPr>
            <p:sp>
              <p:nvSpPr>
                <p:cNvPr id="78" name="Left Brace 77">
                  <a:extLst>
                    <a:ext uri="{FF2B5EF4-FFF2-40B4-BE49-F238E27FC236}">
                      <a16:creationId xmlns:a16="http://schemas.microsoft.com/office/drawing/2014/main" id="{C02D9294-8914-4AAD-9B50-859C8765BB46}"/>
                    </a:ext>
                  </a:extLst>
                </p:cNvPr>
                <p:cNvSpPr/>
                <p:nvPr/>
              </p:nvSpPr>
              <p:spPr>
                <a:xfrm rot="16200000">
                  <a:off x="2348754" y="3378730"/>
                  <a:ext cx="526676" cy="2037228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81A340C-C363-4E02-8811-33C8F910B9F2}"/>
                    </a:ext>
                  </a:extLst>
                </p:cNvPr>
                <p:cNvSpPr txBox="1"/>
                <p:nvPr/>
              </p:nvSpPr>
              <p:spPr>
                <a:xfrm>
                  <a:off x="2474259" y="4660682"/>
                  <a:ext cx="289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27D0722-E797-4A68-A14A-E254A7567510}"/>
                  </a:ext>
                </a:extLst>
              </p:cNvPr>
              <p:cNvGrpSpPr/>
              <p:nvPr/>
            </p:nvGrpSpPr>
            <p:grpSpPr>
              <a:xfrm>
                <a:off x="7003671" y="4134006"/>
                <a:ext cx="2037228" cy="896008"/>
                <a:chOff x="1593478" y="4134006"/>
                <a:chExt cx="2037228" cy="896008"/>
              </a:xfrm>
            </p:grpSpPr>
            <p:sp>
              <p:nvSpPr>
                <p:cNvPr id="76" name="Left Brace 75">
                  <a:extLst>
                    <a:ext uri="{FF2B5EF4-FFF2-40B4-BE49-F238E27FC236}">
                      <a16:creationId xmlns:a16="http://schemas.microsoft.com/office/drawing/2014/main" id="{E42C6FD5-4E1E-43BB-B210-A3316D7A3D63}"/>
                    </a:ext>
                  </a:extLst>
                </p:cNvPr>
                <p:cNvSpPr/>
                <p:nvPr/>
              </p:nvSpPr>
              <p:spPr>
                <a:xfrm rot="16200000">
                  <a:off x="2348754" y="3378730"/>
                  <a:ext cx="526676" cy="2037228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8A39261-D5F4-44CB-B885-E09DE83123EB}"/>
                    </a:ext>
                  </a:extLst>
                </p:cNvPr>
                <p:cNvSpPr txBox="1"/>
                <p:nvPr/>
              </p:nvSpPr>
              <p:spPr>
                <a:xfrm>
                  <a:off x="2474259" y="4660682"/>
                  <a:ext cx="289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679D1A73-2B02-4E6D-A913-656B94B675B0}"/>
                  </a:ext>
                </a:extLst>
              </p:cNvPr>
              <p:cNvGrpSpPr/>
              <p:nvPr/>
            </p:nvGrpSpPr>
            <p:grpSpPr>
              <a:xfrm>
                <a:off x="9096932" y="4134006"/>
                <a:ext cx="2037228" cy="896008"/>
                <a:chOff x="1593478" y="4134006"/>
                <a:chExt cx="2037228" cy="896008"/>
              </a:xfrm>
            </p:grpSpPr>
            <p:sp>
              <p:nvSpPr>
                <p:cNvPr id="74" name="Left Brace 73">
                  <a:extLst>
                    <a:ext uri="{FF2B5EF4-FFF2-40B4-BE49-F238E27FC236}">
                      <a16:creationId xmlns:a16="http://schemas.microsoft.com/office/drawing/2014/main" id="{3A4E2094-8249-4620-AE0C-135BC5CC9B72}"/>
                    </a:ext>
                  </a:extLst>
                </p:cNvPr>
                <p:cNvSpPr/>
                <p:nvPr/>
              </p:nvSpPr>
              <p:spPr>
                <a:xfrm rot="16200000">
                  <a:off x="2348754" y="3378730"/>
                  <a:ext cx="526676" cy="2037228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DB6E278-FB05-4796-81CA-7488E5027C1E}"/>
                    </a:ext>
                  </a:extLst>
                </p:cNvPr>
                <p:cNvSpPr txBox="1"/>
                <p:nvPr/>
              </p:nvSpPr>
              <p:spPr>
                <a:xfrm>
                  <a:off x="2474259" y="4660682"/>
                  <a:ext cx="289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8EF4A0-0BDB-4140-A279-C996EE7CBF96}"/>
                  </a:ext>
                </a:extLst>
              </p:cNvPr>
              <p:cNvSpPr txBox="1"/>
              <p:nvPr/>
            </p:nvSpPr>
            <p:spPr>
              <a:xfrm>
                <a:off x="1391135" y="3569547"/>
                <a:ext cx="1331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CPU w/ SIMD</a:t>
                </a:r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68B84CD-DEB4-4864-B3D9-713C17EC73D9}"/>
                </a:ext>
              </a:extLst>
            </p:cNvPr>
            <p:cNvSpPr/>
            <p:nvPr/>
          </p:nvSpPr>
          <p:spPr>
            <a:xfrm>
              <a:off x="4587705" y="4917180"/>
              <a:ext cx="457200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7E233CC-1ECA-4939-B099-CC8A31A858FA}"/>
                </a:ext>
              </a:extLst>
            </p:cNvPr>
            <p:cNvSpPr/>
            <p:nvPr/>
          </p:nvSpPr>
          <p:spPr>
            <a:xfrm>
              <a:off x="5047148" y="4917180"/>
              <a:ext cx="457200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B0E9561-9465-4FB7-A953-F97647BB0A8F}"/>
                </a:ext>
              </a:extLst>
            </p:cNvPr>
            <p:cNvSpPr/>
            <p:nvPr/>
          </p:nvSpPr>
          <p:spPr>
            <a:xfrm>
              <a:off x="5502106" y="4915568"/>
              <a:ext cx="457200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9C77B00-15B9-4FC9-913F-56CB7FD2EFE4}"/>
                </a:ext>
              </a:extLst>
            </p:cNvPr>
            <p:cNvSpPr/>
            <p:nvPr/>
          </p:nvSpPr>
          <p:spPr>
            <a:xfrm>
              <a:off x="5961549" y="4915568"/>
              <a:ext cx="457200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48381C5-3A57-4F79-A215-2581C376872B}"/>
                </a:ext>
              </a:extLst>
            </p:cNvPr>
            <p:cNvSpPr/>
            <p:nvPr/>
          </p:nvSpPr>
          <p:spPr>
            <a:xfrm>
              <a:off x="6729127" y="4911103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7941627-7FB1-48DD-844E-E544E945042D}"/>
                </a:ext>
              </a:extLst>
            </p:cNvPr>
            <p:cNvSpPr/>
            <p:nvPr/>
          </p:nvSpPr>
          <p:spPr>
            <a:xfrm>
              <a:off x="7188570" y="4911103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CFCD65F-4789-4B73-96FD-2C1FCAB729AA}"/>
                </a:ext>
              </a:extLst>
            </p:cNvPr>
            <p:cNvSpPr/>
            <p:nvPr/>
          </p:nvSpPr>
          <p:spPr>
            <a:xfrm>
              <a:off x="7643528" y="4909491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A22FE86-647E-4824-9E9D-2CC9B6C8392C}"/>
                </a:ext>
              </a:extLst>
            </p:cNvPr>
            <p:cNvSpPr/>
            <p:nvPr/>
          </p:nvSpPr>
          <p:spPr>
            <a:xfrm>
              <a:off x="8102971" y="4909491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FBAF4DC-FF8F-4C03-B0E8-B98C4106BB88}"/>
                </a:ext>
              </a:extLst>
            </p:cNvPr>
            <p:cNvSpPr/>
            <p:nvPr/>
          </p:nvSpPr>
          <p:spPr>
            <a:xfrm>
              <a:off x="8838074" y="4913689"/>
              <a:ext cx="4572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20D276E-3121-4546-AF85-7892080F0763}"/>
                </a:ext>
              </a:extLst>
            </p:cNvPr>
            <p:cNvSpPr/>
            <p:nvPr/>
          </p:nvSpPr>
          <p:spPr>
            <a:xfrm>
              <a:off x="9297517" y="4913689"/>
              <a:ext cx="4572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B0B8349-1D53-4806-9740-35D418FB4CC6}"/>
                </a:ext>
              </a:extLst>
            </p:cNvPr>
            <p:cNvSpPr/>
            <p:nvPr/>
          </p:nvSpPr>
          <p:spPr>
            <a:xfrm>
              <a:off x="9752475" y="4912077"/>
              <a:ext cx="4572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900F7DD-6C90-46A9-BFCD-E5D57C8AC3E0}"/>
                </a:ext>
              </a:extLst>
            </p:cNvPr>
            <p:cNvSpPr/>
            <p:nvPr/>
          </p:nvSpPr>
          <p:spPr>
            <a:xfrm>
              <a:off x="10211918" y="4912077"/>
              <a:ext cx="457200" cy="457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13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6911-D15E-4284-AEB0-578ADA72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CPU and GPU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960E-280B-4BE2-AC97-28C18A9D5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on GPUs are (somewhat) analogous to Instruction Level Parallelism (ILP) on CPU</a:t>
            </a:r>
          </a:p>
          <a:p>
            <a:r>
              <a:rPr lang="en-US" dirty="0"/>
              <a:t>Blocks on GPUs are (somewhat) similar to threads on CPUs</a:t>
            </a:r>
          </a:p>
          <a:p>
            <a:pPr lvl="1"/>
            <a:r>
              <a:rPr lang="en-US" dirty="0"/>
              <a:t>No communication though</a:t>
            </a:r>
          </a:p>
          <a:p>
            <a:r>
              <a:rPr lang="en-US" dirty="0"/>
              <a:t>Portability may be possible, but we must be aware of architecture differences!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EEDF-F3D5-48DA-A275-49C10BC1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Kokkos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42FE-5244-4D2C-ACBE-6E2BCBF52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Source – Developed by Sandia National Laboratories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https://github.com/kokkos</a:t>
            </a:r>
            <a:endParaRPr lang="en-US" dirty="0"/>
          </a:p>
          <a:p>
            <a:pPr lvl="1"/>
            <a:r>
              <a:rPr lang="en-US" dirty="0"/>
              <a:t>Detailed training slides at </a:t>
            </a:r>
            <a:r>
              <a:rPr lang="en-US" dirty="0">
                <a:hlinkClick r:id="rId3"/>
              </a:rPr>
              <a:t>https://github.com/kokkos/kokkos-tutorials</a:t>
            </a:r>
            <a:endParaRPr lang="en-US" dirty="0"/>
          </a:p>
          <a:p>
            <a:r>
              <a:rPr lang="en-US" dirty="0" err="1"/>
              <a:t>Kokkos</a:t>
            </a:r>
            <a:r>
              <a:rPr lang="en-US" dirty="0"/>
              <a:t> offers performant portable code</a:t>
            </a:r>
          </a:p>
          <a:p>
            <a:r>
              <a:rPr lang="en-US" dirty="0"/>
              <a:t>Aims for simplicity</a:t>
            </a:r>
          </a:p>
          <a:p>
            <a:pPr lvl="1"/>
            <a:r>
              <a:rPr lang="en-US" dirty="0"/>
              <a:t>Shouldn’t be more difficult than OpenMP!</a:t>
            </a:r>
          </a:p>
          <a:p>
            <a:pPr lvl="1"/>
            <a:r>
              <a:rPr lang="en-US" dirty="0"/>
              <a:t>(You need some modern C++ knowledge though)</a:t>
            </a:r>
          </a:p>
          <a:p>
            <a:r>
              <a:rPr lang="en-US" dirty="0"/>
              <a:t>It’s a library</a:t>
            </a:r>
          </a:p>
          <a:p>
            <a:r>
              <a:rPr lang="en-US" dirty="0"/>
              <a:t>A lot to cover. We will see examples on Friday!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0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610B-594C-4226-869A-7A7280D4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Kokkos</a:t>
            </a:r>
            <a:r>
              <a:rPr lang="en-US" dirty="0"/>
              <a:t> – Introduction (1)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C8BDF1-BF2C-4C57-BAA1-F98C30769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384" y="2309397"/>
            <a:ext cx="8443974" cy="205265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D13612-861E-4646-8446-7D44A8A07E24}"/>
              </a:ext>
            </a:extLst>
          </p:cNvPr>
          <p:cNvSpPr/>
          <p:nvPr/>
        </p:nvSpPr>
        <p:spPr>
          <a:xfrm>
            <a:off x="1356359" y="4274017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https://github.com/kokkos/kokkos-tutorials/blob/master/Intro-Full/Slides/KokkosTutorial_ORNL18.pdf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FA3698-7DE1-49AD-AEC1-8C38C2D92C10}"/>
              </a:ext>
            </a:extLst>
          </p:cNvPr>
          <p:cNvSpPr txBox="1">
            <a:spLocks/>
          </p:cNvSpPr>
          <p:nvPr/>
        </p:nvSpPr>
        <p:spPr>
          <a:xfrm>
            <a:off x="838200" y="2309396"/>
            <a:ext cx="10515600" cy="3988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Pattern – structure for computations</a:t>
            </a:r>
          </a:p>
          <a:p>
            <a:pPr lvl="1"/>
            <a:r>
              <a:rPr lang="en-US" dirty="0"/>
              <a:t>Policy – Range, schedule, thread teams, etc.</a:t>
            </a:r>
          </a:p>
          <a:p>
            <a:pPr lvl="1"/>
            <a:r>
              <a:rPr lang="en-US" dirty="0"/>
              <a:t>Body – Work to be done (kernel)</a:t>
            </a:r>
          </a:p>
        </p:txBody>
      </p:sp>
    </p:spTree>
    <p:extLst>
      <p:ext uri="{BB962C8B-B14F-4D97-AF65-F5344CB8AC3E}">
        <p14:creationId xmlns:p14="http://schemas.microsoft.com/office/powerpoint/2010/main" val="1206964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02D4-7420-4C6A-80D3-AE102DF3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Kokkos</a:t>
            </a:r>
            <a:r>
              <a:rPr lang="en-US" dirty="0"/>
              <a:t> – Introduction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A9A3-7092-433C-9BB0-9DADD125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performance, memory access patterns </a:t>
            </a:r>
            <a:r>
              <a:rPr lang="en-US" b="1" dirty="0"/>
              <a:t>must</a:t>
            </a:r>
            <a:r>
              <a:rPr lang="en-US" dirty="0"/>
              <a:t> be architecture dependent!</a:t>
            </a:r>
          </a:p>
          <a:p>
            <a:r>
              <a:rPr lang="en-US" dirty="0"/>
              <a:t>The </a:t>
            </a:r>
            <a:r>
              <a:rPr lang="en-US" dirty="0" err="1"/>
              <a:t>Kokkos</a:t>
            </a:r>
            <a:r>
              <a:rPr lang="en-US" dirty="0"/>
              <a:t> library maps work to cores</a:t>
            </a:r>
          </a:p>
          <a:p>
            <a:pPr lvl="1"/>
            <a:r>
              <a:rPr lang="en-US" dirty="0"/>
              <a:t>Provide </a:t>
            </a:r>
            <a:r>
              <a:rPr lang="en-US" dirty="0" err="1"/>
              <a:t>Kokkos</a:t>
            </a:r>
            <a:r>
              <a:rPr lang="en-US" dirty="0"/>
              <a:t> with range and body</a:t>
            </a:r>
          </a:p>
          <a:p>
            <a:pPr lvl="1"/>
            <a:r>
              <a:rPr lang="en-US" dirty="0" err="1"/>
              <a:t>Kokkos</a:t>
            </a:r>
            <a:r>
              <a:rPr lang="en-US" dirty="0"/>
              <a:t> will map indices to cores (may be on GPU!)</a:t>
            </a:r>
          </a:p>
          <a:p>
            <a:r>
              <a:rPr lang="en-US" dirty="0"/>
              <a:t>If </a:t>
            </a:r>
            <a:r>
              <a:rPr lang="en-US" dirty="0" err="1"/>
              <a:t>Kokkos</a:t>
            </a:r>
            <a:r>
              <a:rPr lang="en-US" dirty="0"/>
              <a:t> is a library…how do we provide a body?</a:t>
            </a:r>
          </a:p>
          <a:p>
            <a:pPr lvl="1"/>
            <a:r>
              <a:rPr lang="en-US" dirty="0" err="1"/>
              <a:t>Functors</a:t>
            </a:r>
            <a:r>
              <a:rPr lang="en-US" dirty="0"/>
              <a:t>! (function with data)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7861C-6689-4FA6-A16F-E5C413E7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" y="5322606"/>
            <a:ext cx="11253652" cy="103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5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3532-FDEA-42F9-98D5-87B51C29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Kokkos</a:t>
            </a:r>
            <a:r>
              <a:rPr lang="en-US" dirty="0"/>
              <a:t> – </a:t>
            </a:r>
            <a:r>
              <a:rPr lang="en-US" dirty="0" err="1"/>
              <a:t>Functors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EABE-CE61-472D-9EEC-BA92CC14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functor</a:t>
            </a:r>
            <a:r>
              <a:rPr lang="en-US" dirty="0"/>
              <a:t> must have access to the data it needs through the </a:t>
            </a:r>
            <a:r>
              <a:rPr lang="en-US" dirty="0" err="1"/>
              <a:t>functor’s</a:t>
            </a:r>
            <a:r>
              <a:rPr lang="en-US" dirty="0"/>
              <a:t> data members</a:t>
            </a:r>
          </a:p>
          <a:p>
            <a:r>
              <a:rPr lang="en-US" dirty="0" err="1"/>
              <a:t>Functors</a:t>
            </a:r>
            <a:r>
              <a:rPr lang="en-US" dirty="0"/>
              <a:t> are simply structs</a:t>
            </a:r>
          </a:p>
          <a:p>
            <a:pPr lvl="1"/>
            <a:r>
              <a:rPr lang="en-US" dirty="0"/>
              <a:t>with void operator()(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size_t</a:t>
            </a:r>
            <a:r>
              <a:rPr lang="en-US" dirty="0"/>
              <a:t> index) {…};</a:t>
            </a:r>
          </a:p>
          <a:p>
            <a:r>
              <a:rPr lang="en-US" dirty="0"/>
              <a:t>Or, lambdas (C++11)</a:t>
            </a:r>
          </a:p>
          <a:p>
            <a:pPr lvl="1"/>
            <a:r>
              <a:rPr lang="en-US" dirty="0"/>
              <a:t>Lambdas auto-generate a </a:t>
            </a:r>
            <a:r>
              <a:rPr lang="en-US" dirty="0" err="1"/>
              <a:t>functor</a:t>
            </a:r>
            <a:endParaRPr lang="en-US" dirty="0"/>
          </a:p>
          <a:p>
            <a:pPr lvl="1"/>
            <a:r>
              <a:rPr lang="en-US" dirty="0"/>
              <a:t>Tends to be less tedious (</a:t>
            </a:r>
            <a:r>
              <a:rPr lang="en-US"/>
              <a:t>more productivity)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62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A513-18C6-4328-AD24-6EB4B22B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Functor</a:t>
            </a:r>
            <a:r>
              <a:rPr lang="en-US" dirty="0"/>
              <a:t> vs Lambda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DE48C-5E63-48C2-AF2F-27583E751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702" y="2309397"/>
            <a:ext cx="8301098" cy="20002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68C3A-1C91-43E4-987D-8E68EEC79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02" y="4781486"/>
            <a:ext cx="8101072" cy="8143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5ECAE4-8F25-483A-90C9-DE172B667D43}"/>
              </a:ext>
            </a:extLst>
          </p:cNvPr>
          <p:cNvSpPr txBox="1"/>
          <p:nvPr/>
        </p:nvSpPr>
        <p:spPr>
          <a:xfrm>
            <a:off x="1345831" y="2940197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13FE7-CFC3-48BE-9093-F3475885E161}"/>
              </a:ext>
            </a:extLst>
          </p:cNvPr>
          <p:cNvSpPr txBox="1"/>
          <p:nvPr/>
        </p:nvSpPr>
        <p:spPr>
          <a:xfrm>
            <a:off x="1345831" y="498645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142203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EE1E-303B-4AA0-9BBA-A585A8B1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Kokkos</a:t>
            </a:r>
            <a:r>
              <a:rPr lang="en-US" dirty="0"/>
              <a:t> –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9DCEBB-30BB-4964-AEA2-B2BBE5159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216" y="2426962"/>
            <a:ext cx="8624951" cy="361476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1606D9-05B8-4072-8041-613BFAB2F5EA}"/>
              </a:ext>
            </a:extLst>
          </p:cNvPr>
          <p:cNvSpPr txBox="1">
            <a:spLocks/>
          </p:cNvSpPr>
          <p:nvPr/>
        </p:nvSpPr>
        <p:spPr>
          <a:xfrm>
            <a:off x="838200" y="2309396"/>
            <a:ext cx="2545080" cy="3988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more difficult than OpenMP, in concept</a:t>
            </a:r>
          </a:p>
        </p:txBody>
      </p:sp>
    </p:spTree>
    <p:extLst>
      <p:ext uri="{BB962C8B-B14F-4D97-AF65-F5344CB8AC3E}">
        <p14:creationId xmlns:p14="http://schemas.microsoft.com/office/powerpoint/2010/main" val="2886966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F163-8644-412D-83E4-3BD17914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Kokkos</a:t>
            </a:r>
            <a:r>
              <a:rPr lang="en-US" dirty="0"/>
              <a:t> –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A973-8199-4B39-8163-77562338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allow us to store/communicate data between host and device</a:t>
            </a:r>
          </a:p>
          <a:p>
            <a:pPr lvl="1"/>
            <a:r>
              <a:rPr lang="en-US" dirty="0"/>
              <a:t>They are like pointers (you should copy, not reference)</a:t>
            </a:r>
          </a:p>
          <a:p>
            <a:pPr lvl="1"/>
            <a:r>
              <a:rPr lang="en-US" dirty="0"/>
              <a:t>Templated – on data type</a:t>
            </a:r>
          </a:p>
          <a:p>
            <a:pPr lvl="2"/>
            <a:r>
              <a:rPr lang="en-US" dirty="0"/>
              <a:t>And others!</a:t>
            </a:r>
          </a:p>
          <a:p>
            <a:pPr lvl="2"/>
            <a:r>
              <a:rPr lang="en-US" dirty="0"/>
              <a:t>Memory Space, Layout, Memory Traits, etc. (more details to come)</a:t>
            </a:r>
          </a:p>
          <a:p>
            <a:pPr lvl="1"/>
            <a:r>
              <a:rPr lang="en-US" dirty="0"/>
              <a:t>Multidimensional</a:t>
            </a:r>
          </a:p>
          <a:p>
            <a:pPr lvl="2"/>
            <a:r>
              <a:rPr lang="en-US" dirty="0"/>
              <a:t>Ease of use</a:t>
            </a:r>
          </a:p>
          <a:p>
            <a:pPr lvl="2"/>
            <a:r>
              <a:rPr lang="en-US" dirty="0"/>
              <a:t>Rectangular (not jagged)</a:t>
            </a:r>
          </a:p>
          <a:p>
            <a:pPr lvl="1"/>
            <a:r>
              <a:rPr lang="en-US" dirty="0"/>
              <a:t>No hidden allocations! (important for performance)</a:t>
            </a:r>
          </a:p>
        </p:txBody>
      </p:sp>
    </p:spTree>
    <p:extLst>
      <p:ext uri="{BB962C8B-B14F-4D97-AF65-F5344CB8AC3E}">
        <p14:creationId xmlns:p14="http://schemas.microsoft.com/office/powerpoint/2010/main" val="221443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7162-9DDF-4FD3-A4C9-C828EB1C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DA44-4268-4A07-B954-AADCAA1C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knowledge of GPU architecture</a:t>
            </a:r>
          </a:p>
          <a:p>
            <a:r>
              <a:rPr lang="en-US" dirty="0"/>
              <a:t>Knowledge of how to program for GPUs</a:t>
            </a:r>
          </a:p>
          <a:p>
            <a:pPr lvl="1"/>
            <a:r>
              <a:rPr lang="en-US" dirty="0"/>
              <a:t>CUDA, </a:t>
            </a:r>
            <a:r>
              <a:rPr lang="en-US" dirty="0" err="1"/>
              <a:t>Kokkos</a:t>
            </a:r>
            <a:endParaRPr lang="en-US" dirty="0"/>
          </a:p>
          <a:p>
            <a:pPr lvl="1"/>
            <a:r>
              <a:rPr lang="en-US" dirty="0"/>
              <a:t>What is important for efficiency?</a:t>
            </a:r>
          </a:p>
          <a:p>
            <a:pPr lvl="2"/>
            <a:r>
              <a:rPr lang="en-US" dirty="0"/>
              <a:t>Memory Layout</a:t>
            </a:r>
          </a:p>
          <a:p>
            <a:pPr lvl="2"/>
            <a:r>
              <a:rPr lang="en-US" dirty="0"/>
              <a:t>Thread Scheduling</a:t>
            </a:r>
          </a:p>
          <a:p>
            <a:pPr lvl="1"/>
            <a:r>
              <a:rPr lang="en-US" dirty="0"/>
              <a:t>Portability</a:t>
            </a:r>
          </a:p>
        </p:txBody>
      </p:sp>
    </p:spTree>
    <p:extLst>
      <p:ext uri="{BB962C8B-B14F-4D97-AF65-F5344CB8AC3E}">
        <p14:creationId xmlns:p14="http://schemas.microsoft.com/office/powerpoint/2010/main" val="2846690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E669-99F6-4C74-BFC1-25C4BDE7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Kokkos</a:t>
            </a:r>
            <a:r>
              <a:rPr lang="en-US" dirty="0"/>
              <a:t> – Execution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1C424-804A-43A5-B0FD-6F52C21B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Space tells us where the code will run</a:t>
            </a:r>
          </a:p>
          <a:p>
            <a:pPr lvl="1"/>
            <a:r>
              <a:rPr lang="en-US" dirty="0"/>
              <a:t>Serial, Threads, OpenMP, </a:t>
            </a:r>
            <a:r>
              <a:rPr lang="en-US" dirty="0" err="1"/>
              <a:t>Cuda</a:t>
            </a:r>
            <a:r>
              <a:rPr lang="en-US" dirty="0"/>
              <a:t>, etc.</a:t>
            </a:r>
          </a:p>
          <a:p>
            <a:r>
              <a:rPr lang="en-US" dirty="0"/>
              <a:t>Can control via default Execution Space – Compile Time</a:t>
            </a:r>
          </a:p>
          <a:p>
            <a:r>
              <a:rPr lang="en-US" dirty="0"/>
              <a:t>Can specify Execution Space in the policy</a:t>
            </a:r>
          </a:p>
          <a:p>
            <a:pPr lvl="1"/>
            <a:r>
              <a:rPr lang="en-US" dirty="0"/>
              <a:t>A template parameter</a:t>
            </a:r>
          </a:p>
          <a:p>
            <a:r>
              <a:rPr lang="en-US" dirty="0"/>
              <a:t>Need to mark non-CPU space lambda/</a:t>
            </a:r>
            <a:r>
              <a:rPr lang="en-US" dirty="0" err="1"/>
              <a:t>functors</a:t>
            </a:r>
            <a:r>
              <a:rPr lang="en-US" dirty="0"/>
              <a:t> with macro</a:t>
            </a:r>
          </a:p>
          <a:p>
            <a:pPr lvl="1"/>
            <a:r>
              <a:rPr lang="en-US" dirty="0"/>
              <a:t>#define KOKKOS_INLINE_FUNCTION inline __device__ __host__</a:t>
            </a:r>
          </a:p>
        </p:txBody>
      </p:sp>
    </p:spTree>
    <p:extLst>
      <p:ext uri="{BB962C8B-B14F-4D97-AF65-F5344CB8AC3E}">
        <p14:creationId xmlns:p14="http://schemas.microsoft.com/office/powerpoint/2010/main" val="3208051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8773-2DEB-4813-AE4C-0C5FBEDE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Kokkos</a:t>
            </a:r>
            <a:r>
              <a:rPr lang="en-US" dirty="0"/>
              <a:t> – Memory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C6E5-F4B6-439A-BB96-7F321266E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Space tells us where the data is stored</a:t>
            </a:r>
          </a:p>
          <a:p>
            <a:r>
              <a:rPr lang="en-US" dirty="0"/>
              <a:t>Template parameter on Views</a:t>
            </a:r>
          </a:p>
          <a:p>
            <a:pPr lvl="1"/>
            <a:r>
              <a:rPr lang="en-US" dirty="0" err="1"/>
              <a:t>HostSpace</a:t>
            </a:r>
            <a:r>
              <a:rPr lang="en-US" dirty="0"/>
              <a:t>, </a:t>
            </a:r>
            <a:r>
              <a:rPr lang="en-US" dirty="0" err="1"/>
              <a:t>CudaSpace</a:t>
            </a:r>
            <a:r>
              <a:rPr lang="en-US" dirty="0"/>
              <a:t>, </a:t>
            </a:r>
            <a:r>
              <a:rPr lang="en-US" dirty="0" err="1"/>
              <a:t>CudaUVMSpace</a:t>
            </a:r>
            <a:r>
              <a:rPr lang="en-US" dirty="0"/>
              <a:t>, etc.</a:t>
            </a:r>
          </a:p>
          <a:p>
            <a:r>
              <a:rPr lang="en-US" dirty="0"/>
              <a:t>Each Execution Space has a default memory space</a:t>
            </a:r>
          </a:p>
          <a:p>
            <a:r>
              <a:rPr lang="en-US" dirty="0"/>
              <a:t>If in </a:t>
            </a:r>
            <a:r>
              <a:rPr lang="en-US" dirty="0" err="1"/>
              <a:t>CudaSpace</a:t>
            </a:r>
            <a:endParaRPr lang="en-US" dirty="0"/>
          </a:p>
          <a:p>
            <a:pPr lvl="1"/>
            <a:r>
              <a:rPr lang="en-US" dirty="0"/>
              <a:t>Data is stored on GPU</a:t>
            </a:r>
          </a:p>
          <a:p>
            <a:pPr lvl="1"/>
            <a:r>
              <a:rPr lang="en-US" dirty="0"/>
              <a:t>Metadata is also stored on CPU</a:t>
            </a:r>
          </a:p>
          <a:p>
            <a:r>
              <a:rPr lang="en-US" dirty="0"/>
              <a:t>Mirror/</a:t>
            </a:r>
            <a:r>
              <a:rPr lang="en-US" dirty="0" err="1"/>
              <a:t>deep_copy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2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E3A5-8DC1-478D-9FF2-69EF4A6E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Kokkos</a:t>
            </a:r>
            <a:r>
              <a:rPr lang="en-US" dirty="0"/>
              <a:t> –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59EE-BFE3-4E15-A39B-B9BCE23D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Multidimensional arrays in C/Fortran have different “Layouts”</a:t>
            </a:r>
          </a:p>
          <a:p>
            <a:pPr lvl="1"/>
            <a:r>
              <a:rPr lang="en-US" dirty="0"/>
              <a:t>Row-major is good in some places</a:t>
            </a:r>
          </a:p>
          <a:p>
            <a:pPr lvl="1"/>
            <a:r>
              <a:rPr lang="en-US" dirty="0"/>
              <a:t>Column-major is good in some places</a:t>
            </a:r>
          </a:p>
          <a:p>
            <a:r>
              <a:rPr lang="en-US" dirty="0" err="1"/>
              <a:t>Kokkos</a:t>
            </a:r>
            <a:r>
              <a:rPr lang="en-US" dirty="0"/>
              <a:t> gives a simple approach to multidimensional array layout:</a:t>
            </a:r>
          </a:p>
          <a:p>
            <a:pPr lvl="1"/>
            <a:r>
              <a:rPr lang="en-US" dirty="0"/>
              <a:t>Layout is a templated parameter on a View</a:t>
            </a:r>
          </a:p>
          <a:p>
            <a:pPr lvl="1"/>
            <a:r>
              <a:rPr lang="en-US" dirty="0" err="1"/>
              <a:t>LayoutLeft</a:t>
            </a:r>
            <a:r>
              <a:rPr lang="en-US" dirty="0"/>
              <a:t> → Left-most index is stride 1</a:t>
            </a:r>
          </a:p>
          <a:p>
            <a:pPr lvl="1"/>
            <a:r>
              <a:rPr lang="en-US" dirty="0" err="1"/>
              <a:t>LayoutRight</a:t>
            </a:r>
            <a:r>
              <a:rPr lang="en-US" dirty="0"/>
              <a:t> → Right-most index is stride 1</a:t>
            </a:r>
          </a:p>
          <a:p>
            <a:pPr lvl="1"/>
            <a:r>
              <a:rPr lang="en-US" dirty="0"/>
              <a:t>More, and you can create your own</a:t>
            </a:r>
          </a:p>
        </p:txBody>
      </p:sp>
    </p:spTree>
    <p:extLst>
      <p:ext uri="{BB962C8B-B14F-4D97-AF65-F5344CB8AC3E}">
        <p14:creationId xmlns:p14="http://schemas.microsoft.com/office/powerpoint/2010/main" val="2656440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6231-AE78-4FCA-97F7-6AB67405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Kokkos</a:t>
            </a:r>
            <a:r>
              <a:rPr lang="en-US" dirty="0"/>
              <a:t> –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3B3B-F697-4F96-BDB2-6F3355B4D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CPU we wanted each thread to work over a contiguous chunk of memory</a:t>
            </a:r>
          </a:p>
          <a:p>
            <a:r>
              <a:rPr lang="en-US" dirty="0"/>
              <a:t>On the GPU we wanted each thread </a:t>
            </a:r>
            <a:r>
              <a:rPr lang="en-US" b="1" i="1" dirty="0"/>
              <a:t>block</a:t>
            </a:r>
            <a:r>
              <a:rPr lang="en-US" dirty="0"/>
              <a:t> to work over a contiguous chunk of memory (thread indexing </a:t>
            </a:r>
            <a:r>
              <a:rPr lang="en-US" dirty="0" err="1"/>
              <a:t>strided</a:t>
            </a:r>
            <a:r>
              <a:rPr lang="en-US" dirty="0"/>
              <a:t>)</a:t>
            </a:r>
          </a:p>
          <a:p>
            <a:r>
              <a:rPr lang="en-US" dirty="0" err="1"/>
              <a:t>Kokkos</a:t>
            </a:r>
            <a:r>
              <a:rPr lang="en-US" dirty="0"/>
              <a:t> maps indices to cores in contiguous chunks on CPU and </a:t>
            </a:r>
            <a:r>
              <a:rPr lang="en-US" dirty="0" err="1"/>
              <a:t>strided</a:t>
            </a:r>
            <a:r>
              <a:rPr lang="en-US" dirty="0"/>
              <a:t> for GPU</a:t>
            </a:r>
          </a:p>
          <a:p>
            <a:r>
              <a:rPr lang="en-US" dirty="0"/>
              <a:t>Using this knowledge in addition to Layouts</a:t>
            </a:r>
          </a:p>
          <a:p>
            <a:pPr lvl="1"/>
            <a:r>
              <a:rPr lang="en-US" dirty="0"/>
              <a:t>We can achieve performant portable code</a:t>
            </a:r>
          </a:p>
          <a:p>
            <a:pPr lvl="1"/>
            <a:r>
              <a:rPr lang="en-US" dirty="0"/>
              <a:t>…if we choose the right layout for 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90104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300A-505D-4553-8DAE-E707697E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Kokkos</a:t>
            </a:r>
            <a:r>
              <a:rPr lang="en-US" dirty="0"/>
              <a:t> – </a:t>
            </a:r>
            <a:r>
              <a:rPr lang="en-US" dirty="0" err="1"/>
              <a:t>Subviews</a:t>
            </a:r>
            <a:r>
              <a:rPr lang="en-US" dirty="0"/>
              <a:t> and Multiloop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B27F-57AB-4E1F-A3D6-D7BE800C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Subview</a:t>
            </a:r>
            <a:endParaRPr lang="en-US" dirty="0"/>
          </a:p>
          <a:p>
            <a:pPr lvl="1"/>
            <a:r>
              <a:rPr lang="en-US" dirty="0"/>
              <a:t>Like a “slice” of a View</a:t>
            </a:r>
          </a:p>
          <a:p>
            <a:pPr lvl="1"/>
            <a:r>
              <a:rPr lang="en-US" dirty="0"/>
              <a:t>Uses colon notation from Fortran, </a:t>
            </a:r>
            <a:r>
              <a:rPr lang="en-US" dirty="0" err="1"/>
              <a:t>Matlab</a:t>
            </a:r>
            <a:r>
              <a:rPr lang="en-US" dirty="0"/>
              <a:t>, Python, etc.</a:t>
            </a:r>
          </a:p>
          <a:p>
            <a:pPr lvl="1"/>
            <a:r>
              <a:rPr lang="en-US" dirty="0"/>
              <a:t>No allocation occurs in construction! – but not free!</a:t>
            </a:r>
          </a:p>
          <a:p>
            <a:pPr lvl="2"/>
            <a:r>
              <a:rPr lang="en-US" dirty="0"/>
              <a:t>Avoid usage if not accessing a lot</a:t>
            </a:r>
          </a:p>
          <a:p>
            <a:r>
              <a:rPr lang="en-US" dirty="0" err="1"/>
              <a:t>MDRangePolicy</a:t>
            </a:r>
            <a:endParaRPr lang="en-US" dirty="0"/>
          </a:p>
          <a:p>
            <a:pPr lvl="1"/>
            <a:r>
              <a:rPr lang="en-US" dirty="0" err="1"/>
              <a:t>MultiDimensional</a:t>
            </a:r>
            <a:r>
              <a:rPr lang="en-US" dirty="0"/>
              <a:t> Range Policy</a:t>
            </a:r>
          </a:p>
          <a:p>
            <a:pPr lvl="1"/>
            <a:r>
              <a:rPr lang="en-US" dirty="0"/>
              <a:t>Parallelism over multiple loop levels</a:t>
            </a:r>
          </a:p>
          <a:p>
            <a:pPr lvl="1"/>
            <a:r>
              <a:rPr lang="en-US" dirty="0"/>
              <a:t>Similar to collapse in OpenMP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3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65F7-B190-4F1E-AEBA-F18B7C77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Kokkos</a:t>
            </a:r>
            <a:r>
              <a:rPr lang="en-US" dirty="0"/>
              <a:t> – Hierarchical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666EB-CAA9-40BA-8B5F-BB6CF3C2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Parallelism allows for nested parallelism</a:t>
            </a:r>
          </a:p>
          <a:p>
            <a:pPr lvl="1"/>
            <a:r>
              <a:rPr lang="en-US" dirty="0"/>
              <a:t>League of Teams of Threads vs Grid of Blocks of Threads</a:t>
            </a:r>
          </a:p>
          <a:p>
            <a:pPr lvl="1"/>
            <a:r>
              <a:rPr lang="en-US" dirty="0"/>
              <a:t>Thread teams – Threads that work concurrently and can synchronize</a:t>
            </a:r>
          </a:p>
          <a:p>
            <a:pPr lvl="2"/>
            <a:r>
              <a:rPr lang="en-US" dirty="0"/>
              <a:t>Think block in </a:t>
            </a:r>
            <a:r>
              <a:rPr lang="en-US" dirty="0" err="1"/>
              <a:t>Cuda</a:t>
            </a:r>
            <a:endParaRPr lang="en-US" dirty="0"/>
          </a:p>
          <a:p>
            <a:pPr lvl="2"/>
            <a:r>
              <a:rPr lang="en-US" dirty="0" err="1"/>
              <a:t>Functor</a:t>
            </a:r>
            <a:r>
              <a:rPr lang="en-US" dirty="0"/>
              <a:t>/lambda operations get a team member</a:t>
            </a:r>
          </a:p>
          <a:p>
            <a:pPr lvl="3"/>
            <a:r>
              <a:rPr lang="en-US" dirty="0" err="1"/>
              <a:t>teamMember.league_rank</a:t>
            </a:r>
            <a:r>
              <a:rPr lang="en-US" dirty="0"/>
              <a:t>();</a:t>
            </a:r>
          </a:p>
          <a:p>
            <a:pPr lvl="3"/>
            <a:r>
              <a:rPr lang="en-US" dirty="0" err="1"/>
              <a:t>teamMember.team_rank</a:t>
            </a:r>
            <a:r>
              <a:rPr lang="en-US" dirty="0"/>
              <a:t>();</a:t>
            </a:r>
          </a:p>
          <a:p>
            <a:pPr lvl="3"/>
            <a:r>
              <a:rPr lang="en-US" dirty="0" err="1"/>
              <a:t>blockIdx</a:t>
            </a:r>
            <a:r>
              <a:rPr lang="en-US" dirty="0"/>
              <a:t>, </a:t>
            </a:r>
            <a:r>
              <a:rPr lang="en-US" dirty="0" err="1"/>
              <a:t>threadIdx</a:t>
            </a:r>
            <a:r>
              <a:rPr lang="en-US" dirty="0"/>
              <a:t> in </a:t>
            </a:r>
            <a:r>
              <a:rPr lang="en-US" dirty="0" err="1"/>
              <a:t>Cuda</a:t>
            </a:r>
            <a:endParaRPr lang="en-US" dirty="0"/>
          </a:p>
          <a:p>
            <a:pPr lvl="1"/>
            <a:r>
              <a:rPr lang="en-US" dirty="0"/>
              <a:t>Vector level parallelism</a:t>
            </a:r>
          </a:p>
          <a:p>
            <a:pPr lvl="2"/>
            <a:r>
              <a:rPr lang="en-US" dirty="0"/>
              <a:t>Vectorizable loops on CPU</a:t>
            </a:r>
          </a:p>
          <a:p>
            <a:pPr lvl="2"/>
            <a:r>
              <a:rPr lang="en-US" dirty="0"/>
              <a:t>(Sub-)warp level parallelism on GPUs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41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BDDD-9720-4712-A7EE-58A1EAE8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D232-38F1-4F64-80A1-C85685FDA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2309395"/>
            <a:ext cx="4160520" cy="39889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Parallel</a:t>
            </a:r>
            <a:br>
              <a:rPr lang="en-US" dirty="0"/>
            </a:br>
            <a:r>
              <a:rPr lang="en-US" dirty="0"/>
              <a:t>implementation of</a:t>
            </a:r>
            <a:br>
              <a:rPr lang="en-US" dirty="0"/>
            </a:br>
            <a:r>
              <a:rPr lang="en-US" dirty="0"/>
              <a:t>naïve matrix-matrix multiplication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mat_l</a:t>
            </a:r>
            <a:r>
              <a:rPr lang="en-US" dirty="0"/>
              <a:t>, </a:t>
            </a:r>
            <a:r>
              <a:rPr lang="en-US" dirty="0" err="1"/>
              <a:t>mat_r</a:t>
            </a:r>
            <a:br>
              <a:rPr lang="en-US" dirty="0"/>
            </a:br>
            <a:r>
              <a:rPr lang="en-US" dirty="0"/>
              <a:t>are aliases for </a:t>
            </a:r>
            <a:r>
              <a:rPr lang="en-US" dirty="0" err="1"/>
              <a:t>Kokkos</a:t>
            </a:r>
            <a:r>
              <a:rPr lang="en-US" dirty="0"/>
              <a:t>::View&lt;double**&gt;</a:t>
            </a:r>
          </a:p>
          <a:p>
            <a:pPr lvl="2"/>
            <a:r>
              <a:rPr lang="en-US" dirty="0" err="1"/>
              <a:t>LayoutLeft</a:t>
            </a:r>
            <a:r>
              <a:rPr lang="en-US" dirty="0"/>
              <a:t>, </a:t>
            </a:r>
            <a:r>
              <a:rPr lang="en-US" dirty="0" err="1"/>
              <a:t>LayoutRight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399EBB-827B-4F8D-9074-25485F056DC7}"/>
              </a:ext>
            </a:extLst>
          </p:cNvPr>
          <p:cNvSpPr/>
          <p:nvPr/>
        </p:nvSpPr>
        <p:spPr>
          <a:xfrm>
            <a:off x="3643448" y="2172772"/>
            <a:ext cx="81751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00040"/>
                </a:solidFill>
                <a:latin typeface=""/>
              </a:rPr>
              <a:t>void </a:t>
            </a:r>
            <a:r>
              <a:rPr lang="en-US" dirty="0" err="1">
                <a:solidFill>
                  <a:srgbClr val="0000FF"/>
                </a:solidFill>
                <a:latin typeface=""/>
              </a:rPr>
              <a:t>matmul</a:t>
            </a:r>
            <a:r>
              <a:rPr lang="en-US" dirty="0">
                <a:solidFill>
                  <a:srgbClr val="0000FF"/>
                </a:solidFill>
                <a:latin typeface=""/>
              </a:rPr>
              <a:t>(</a:t>
            </a:r>
            <a:r>
              <a:rPr lang="en-US" dirty="0">
                <a:solidFill>
                  <a:srgbClr val="B00040"/>
                </a:solidFill>
                <a:latin typeface=""/>
              </a:rPr>
              <a:t>unsigned n, unsigned m, unsigned p, </a:t>
            </a:r>
            <a:r>
              <a:rPr lang="en-US" dirty="0" err="1">
                <a:solidFill>
                  <a:srgbClr val="B00040"/>
                </a:solidFill>
                <a:latin typeface=""/>
              </a:rPr>
              <a:t>mat_r</a:t>
            </a:r>
            <a:r>
              <a:rPr lang="en-US" dirty="0">
                <a:solidFill>
                  <a:srgbClr val="B00040"/>
                </a:solidFill>
                <a:latin typeface=""/>
              </a:rPr>
              <a:t> A, </a:t>
            </a:r>
            <a:r>
              <a:rPr lang="en-US" dirty="0" err="1">
                <a:solidFill>
                  <a:srgbClr val="B00040"/>
                </a:solidFill>
                <a:latin typeface=""/>
              </a:rPr>
              <a:t>mat_l</a:t>
            </a:r>
            <a:r>
              <a:rPr lang="en-US" dirty="0">
                <a:solidFill>
                  <a:srgbClr val="B00040"/>
                </a:solidFill>
                <a:latin typeface=""/>
              </a:rPr>
              <a:t> B, </a:t>
            </a:r>
            <a:r>
              <a:rPr lang="en-US" dirty="0" err="1">
                <a:solidFill>
                  <a:srgbClr val="B00040"/>
                </a:solidFill>
                <a:latin typeface=""/>
              </a:rPr>
              <a:t>mat_r</a:t>
            </a:r>
            <a:r>
              <a:rPr lang="en-US" dirty="0">
                <a:solidFill>
                  <a:srgbClr val="B00040"/>
                </a:solidFill>
                <a:latin typeface=""/>
              </a:rPr>
              <a:t> C)</a:t>
            </a:r>
          </a:p>
          <a:p>
            <a:r>
              <a:rPr lang="en-US" dirty="0">
                <a:latin typeface=""/>
              </a:rPr>
              <a:t>{</a:t>
            </a:r>
          </a:p>
          <a:p>
            <a:r>
              <a:rPr lang="en-US" dirty="0">
                <a:latin typeface="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typedef </a:t>
            </a:r>
            <a:r>
              <a:rPr lang="en-US" b="1" dirty="0" err="1">
                <a:solidFill>
                  <a:srgbClr val="008000"/>
                </a:solidFill>
                <a:latin typeface=""/>
              </a:rPr>
              <a:t>Kokkos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::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MDRangePolicy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&lt; 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Kokkos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::Rank&lt;2&gt; &gt; 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mdrange_policy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US" dirty="0">
                <a:latin typeface=""/>
              </a:rPr>
              <a:t>  </a:t>
            </a:r>
            <a:r>
              <a:rPr lang="en-US" dirty="0" err="1">
                <a:latin typeface=""/>
              </a:rPr>
              <a:t>Kokkos</a:t>
            </a:r>
            <a:r>
              <a:rPr lang="en-US" dirty="0">
                <a:solidFill>
                  <a:srgbClr val="666666"/>
                </a:solidFill>
                <a:latin typeface=""/>
              </a:rPr>
              <a:t>::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parallel_for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</a:t>
            </a:r>
            <a:r>
              <a:rPr lang="en-US" dirty="0" err="1">
                <a:solidFill>
                  <a:srgbClr val="BA2121"/>
                </a:solidFill>
                <a:latin typeface=""/>
              </a:rPr>
              <a:t>matmul</a:t>
            </a:r>
            <a:r>
              <a:rPr lang="en-US" dirty="0">
                <a:solidFill>
                  <a:srgbClr val="BA2121"/>
                </a:solidFill>
                <a:latin typeface=""/>
              </a:rPr>
              <a:t>", </a:t>
            </a:r>
            <a:r>
              <a:rPr lang="en-US" dirty="0" err="1">
                <a:solidFill>
                  <a:srgbClr val="BA2121"/>
                </a:solidFill>
                <a:latin typeface=""/>
              </a:rPr>
              <a:t>mdrange_policy</a:t>
            </a:r>
            <a:r>
              <a:rPr lang="en-US" dirty="0">
                <a:solidFill>
                  <a:srgbClr val="BA2121"/>
                </a:solidFill>
                <a:latin typeface=""/>
              </a:rPr>
              <a:t>({</a:t>
            </a:r>
            <a:r>
              <a:rPr lang="en-US" dirty="0">
                <a:solidFill>
                  <a:srgbClr val="666666"/>
                </a:solidFill>
                <a:latin typeface=""/>
              </a:rPr>
              <a:t>0, 0} , {n, p}),</a:t>
            </a:r>
          </a:p>
          <a:p>
            <a:r>
              <a:rPr lang="en-US" dirty="0">
                <a:latin typeface=""/>
              </a:rPr>
              <a:t>    KOKKOS_LAMBDA (</a:t>
            </a:r>
            <a:r>
              <a:rPr lang="en-US" dirty="0">
                <a:solidFill>
                  <a:srgbClr val="B00040"/>
                </a:solidFill>
                <a:latin typeface=""/>
              </a:rPr>
              <a:t>unsigned row, unsigned col) {</a:t>
            </a:r>
          </a:p>
          <a:p>
            <a:r>
              <a:rPr lang="da-DK" dirty="0">
                <a:latin typeface=""/>
              </a:rPr>
              <a:t>      </a:t>
            </a:r>
            <a:r>
              <a:rPr lang="da-DK" b="1" dirty="0">
                <a:solidFill>
                  <a:srgbClr val="008000"/>
                </a:solidFill>
                <a:latin typeface=""/>
              </a:rPr>
              <a:t>for(</a:t>
            </a:r>
            <a:r>
              <a:rPr lang="da-DK" b="1" dirty="0">
                <a:solidFill>
                  <a:srgbClr val="B00040"/>
                </a:solidFill>
                <a:latin typeface=""/>
              </a:rPr>
              <a:t>unsigned idx </a:t>
            </a:r>
            <a:r>
              <a:rPr lang="da-DK" b="1" dirty="0">
                <a:solidFill>
                  <a:srgbClr val="666666"/>
                </a:solidFill>
                <a:latin typeface=""/>
              </a:rPr>
              <a:t>= 0; idx &lt; m; ++idx){</a:t>
            </a:r>
          </a:p>
          <a:p>
            <a:r>
              <a:rPr lang="en-US" dirty="0">
                <a:latin typeface=""/>
              </a:rPr>
              <a:t>        C(row, col) </a:t>
            </a:r>
            <a:r>
              <a:rPr lang="en-US" dirty="0">
                <a:solidFill>
                  <a:srgbClr val="666666"/>
                </a:solidFill>
                <a:latin typeface=""/>
              </a:rPr>
              <a:t>+= ( A(row,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idx</a:t>
            </a:r>
            <a:r>
              <a:rPr lang="en-US" dirty="0">
                <a:solidFill>
                  <a:srgbClr val="666666"/>
                </a:solidFill>
                <a:latin typeface=""/>
              </a:rPr>
              <a:t>) * B(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idx</a:t>
            </a:r>
            <a:r>
              <a:rPr lang="en-US" dirty="0">
                <a:solidFill>
                  <a:srgbClr val="666666"/>
                </a:solidFill>
                <a:latin typeface=""/>
              </a:rPr>
              <a:t>, col) );</a:t>
            </a:r>
          </a:p>
          <a:p>
            <a:r>
              <a:rPr lang="en-US" dirty="0">
                <a:latin typeface=""/>
              </a:rPr>
              <a:t>      }</a:t>
            </a:r>
          </a:p>
          <a:p>
            <a:r>
              <a:rPr lang="en-US" dirty="0">
                <a:latin typeface=""/>
              </a:rPr>
              <a:t>    }</a:t>
            </a:r>
          </a:p>
          <a:p>
            <a:r>
              <a:rPr lang="en-US" dirty="0">
                <a:latin typeface=""/>
              </a:rPr>
              <a:t>  );</a:t>
            </a:r>
          </a:p>
          <a:p>
            <a:r>
              <a:rPr lang="en-US" dirty="0">
                <a:latin typeface="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9351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8FA4-E5DF-4EDF-A51E-A9D01C93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Kokkos</a:t>
            </a:r>
            <a:r>
              <a:rPr lang="en-US" dirty="0"/>
              <a:t> – Atomics/</a:t>
            </a:r>
            <a:r>
              <a:rPr lang="en-US" dirty="0" err="1"/>
              <a:t>MemoryTraits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52C26-0274-48D6-B0E9-E7C470C87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Atomics – Atomic Operations</a:t>
            </a:r>
          </a:p>
          <a:p>
            <a:pPr lvl="1"/>
            <a:r>
              <a:rPr lang="en-US" dirty="0"/>
              <a:t>Solution to multiple threads trying to write to same location</a:t>
            </a:r>
          </a:p>
          <a:p>
            <a:pPr lvl="1"/>
            <a:r>
              <a:rPr lang="en-US" dirty="0"/>
              <a:t>Locks are not scalable to 10,000+ threads</a:t>
            </a:r>
          </a:p>
          <a:p>
            <a:pPr lvl="1"/>
            <a:r>
              <a:rPr lang="en-US" dirty="0"/>
              <a:t>Data replication is not scalable to 10,000+ threads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Kokkos</a:t>
            </a:r>
            <a:r>
              <a:rPr lang="en-US" dirty="0"/>
              <a:t>::</a:t>
            </a:r>
            <a:r>
              <a:rPr lang="en-US" dirty="0" err="1"/>
              <a:t>atomic_add</a:t>
            </a:r>
            <a:r>
              <a:rPr lang="en-US" dirty="0"/>
              <a:t>(…);</a:t>
            </a:r>
          </a:p>
          <a:p>
            <a:r>
              <a:rPr lang="en-US" dirty="0"/>
              <a:t>Memory Traits</a:t>
            </a:r>
          </a:p>
          <a:p>
            <a:pPr lvl="1"/>
            <a:r>
              <a:rPr lang="en-US" dirty="0"/>
              <a:t>Template parameter on Views</a:t>
            </a:r>
          </a:p>
          <a:p>
            <a:pPr lvl="1"/>
            <a:r>
              <a:rPr lang="en-US" dirty="0"/>
              <a:t>Atomic, Read, Write, </a:t>
            </a:r>
            <a:r>
              <a:rPr lang="en-US" dirty="0" err="1"/>
              <a:t>ReadWrite</a:t>
            </a:r>
            <a:r>
              <a:rPr lang="en-US" dirty="0"/>
              <a:t>, </a:t>
            </a:r>
            <a:r>
              <a:rPr lang="en-US" dirty="0" err="1"/>
              <a:t>ReadOnce</a:t>
            </a:r>
            <a:r>
              <a:rPr lang="en-US" dirty="0"/>
              <a:t>, Contiguous, </a:t>
            </a:r>
            <a:r>
              <a:rPr lang="en-US" dirty="0" err="1"/>
              <a:t>RandomAccess</a:t>
            </a:r>
            <a:endParaRPr lang="en-US" dirty="0"/>
          </a:p>
          <a:p>
            <a:pPr lvl="1"/>
            <a:r>
              <a:rPr lang="en-US" dirty="0"/>
              <a:t>Tells compiler/</a:t>
            </a:r>
            <a:r>
              <a:rPr lang="en-US" dirty="0" err="1"/>
              <a:t>Kokkos</a:t>
            </a:r>
            <a:r>
              <a:rPr lang="en-US" dirty="0"/>
              <a:t> what you will do with the memory</a:t>
            </a:r>
          </a:p>
        </p:txBody>
      </p:sp>
    </p:spTree>
    <p:extLst>
      <p:ext uri="{BB962C8B-B14F-4D97-AF65-F5344CB8AC3E}">
        <p14:creationId xmlns:p14="http://schemas.microsoft.com/office/powerpoint/2010/main" val="182415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0FAD-36D6-424A-B71A-2FC9650A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Kokkos</a:t>
            </a:r>
            <a:r>
              <a:rPr lang="en-US" dirty="0"/>
              <a:t> – Scratch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E308-3322-427B-8589-E6EACEEA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Scratch space offers (roughly) a programmer managed cache</a:t>
            </a:r>
          </a:p>
          <a:p>
            <a:r>
              <a:rPr lang="en-US" dirty="0"/>
              <a:t>GPUs have small dedicated scratch space</a:t>
            </a:r>
          </a:p>
          <a:p>
            <a:pPr lvl="1"/>
            <a:r>
              <a:rPr lang="en-US" dirty="0" err="1"/>
              <a:t>Kokkos</a:t>
            </a:r>
            <a:r>
              <a:rPr lang="en-US" dirty="0"/>
              <a:t> lets you use these much more easily than </a:t>
            </a:r>
            <a:r>
              <a:rPr lang="en-US" dirty="0" err="1"/>
              <a:t>Cuda</a:t>
            </a:r>
            <a:endParaRPr lang="en-US" dirty="0"/>
          </a:p>
          <a:p>
            <a:r>
              <a:rPr lang="en-US" dirty="0"/>
              <a:t>CPUs don’t have special hardware for this</a:t>
            </a:r>
          </a:p>
          <a:p>
            <a:pPr lvl="1"/>
            <a:r>
              <a:rPr lang="en-US" dirty="0"/>
              <a:t>But, memory access patterns are cache-aware</a:t>
            </a:r>
          </a:p>
          <a:p>
            <a:r>
              <a:rPr lang="en-US" dirty="0"/>
              <a:t>Accessing data in this scratch space is</a:t>
            </a:r>
            <a:r>
              <a:rPr lang="en-US" b="1" dirty="0"/>
              <a:t> much</a:t>
            </a:r>
            <a:r>
              <a:rPr lang="en-US" dirty="0"/>
              <a:t> faster than in main memory</a:t>
            </a:r>
          </a:p>
          <a:p>
            <a:pPr lvl="1"/>
            <a:r>
              <a:rPr lang="en-US" dirty="0"/>
              <a:t>Level 0 fastest</a:t>
            </a:r>
          </a:p>
          <a:p>
            <a:pPr lvl="1"/>
            <a:r>
              <a:rPr lang="en-US" dirty="0"/>
              <a:t>Level 1 fast</a:t>
            </a:r>
          </a:p>
        </p:txBody>
      </p:sp>
    </p:spTree>
    <p:extLst>
      <p:ext uri="{BB962C8B-B14F-4D97-AF65-F5344CB8AC3E}">
        <p14:creationId xmlns:p14="http://schemas.microsoft.com/office/powerpoint/2010/main" val="254220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111E-C1DC-4949-A226-F8A4C09B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Kokkos</a:t>
            </a:r>
            <a:r>
              <a:rPr lang="en-US" dirty="0"/>
              <a:t> –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84C1-417E-4424-B683-D9847933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Offers Portability</a:t>
            </a:r>
          </a:p>
          <a:p>
            <a:pPr lvl="1"/>
            <a:r>
              <a:rPr lang="en-US" b="1" dirty="0"/>
              <a:t>without</a:t>
            </a:r>
            <a:r>
              <a:rPr lang="en-US" dirty="0"/>
              <a:t> compromising performance</a:t>
            </a:r>
          </a:p>
          <a:p>
            <a:r>
              <a:rPr lang="en-US" dirty="0"/>
              <a:t>Simple things are just as simple as in OpenMP</a:t>
            </a:r>
          </a:p>
          <a:p>
            <a:r>
              <a:rPr lang="en-US" dirty="0"/>
              <a:t>Advanced tuning is simpler than native implementations</a:t>
            </a:r>
          </a:p>
          <a:p>
            <a:pPr lvl="1"/>
            <a:r>
              <a:rPr lang="en-US" dirty="0"/>
              <a:t>For GPUs</a:t>
            </a:r>
          </a:p>
          <a:p>
            <a:pPr lvl="1"/>
            <a:r>
              <a:rPr lang="en-US" dirty="0"/>
              <a:t>Not so much for CPUs</a:t>
            </a:r>
          </a:p>
        </p:txBody>
      </p:sp>
    </p:spTree>
    <p:extLst>
      <p:ext uri="{BB962C8B-B14F-4D97-AF65-F5344CB8AC3E}">
        <p14:creationId xmlns:p14="http://schemas.microsoft.com/office/powerpoint/2010/main" val="396321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GPU? Why do we care?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Graphics Processing Unit </a:t>
            </a:r>
          </a:p>
          <a:p>
            <a:pPr lvl="1"/>
            <a:r>
              <a:rPr lang="en-US" dirty="0"/>
              <a:t>As the name suggests, historically used for processing graphics</a:t>
            </a:r>
          </a:p>
          <a:p>
            <a:pPr lvl="1"/>
            <a:r>
              <a:rPr lang="en-US" dirty="0"/>
              <a:t>Card in computer (PCI/PCIe)</a:t>
            </a:r>
          </a:p>
          <a:p>
            <a:pPr lvl="1"/>
            <a:r>
              <a:rPr lang="en-US" dirty="0"/>
              <a:t>Unified shader pipeline – different “shaders” used in graphics processing</a:t>
            </a:r>
          </a:p>
          <a:p>
            <a:pPr lvl="2"/>
            <a:r>
              <a:rPr lang="en-US" dirty="0"/>
              <a:t>All shaders require: texturing (data loads), math operations (FLOPs)</a:t>
            </a:r>
          </a:p>
          <a:p>
            <a:pPr lvl="2"/>
            <a:r>
              <a:rPr lang="en-US" dirty="0"/>
              <a:t>Unified pipeline allows for better GPU utilization</a:t>
            </a:r>
          </a:p>
          <a:p>
            <a:pPr lvl="1"/>
            <a:r>
              <a:rPr lang="en-US" dirty="0"/>
              <a:t>Data loads + math operations? Sounds a lot like normal computing?</a:t>
            </a:r>
          </a:p>
          <a:p>
            <a:r>
              <a:rPr lang="en-US" dirty="0"/>
              <a:t>GPGPU – General Purpose GPU</a:t>
            </a:r>
          </a:p>
          <a:p>
            <a:pPr lvl="1"/>
            <a:r>
              <a:rPr lang="en-US" dirty="0"/>
              <a:t>GPUs unified shader pipeline allows for us to use them in general computing!</a:t>
            </a:r>
          </a:p>
        </p:txBody>
      </p:sp>
    </p:spTree>
    <p:extLst>
      <p:ext uri="{BB962C8B-B14F-4D97-AF65-F5344CB8AC3E}">
        <p14:creationId xmlns:p14="http://schemas.microsoft.com/office/powerpoint/2010/main" val="27994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E87C-969F-4FAF-AA3F-A7247B4B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B68B3-6D2D-427F-8885-9B18C5EC3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https://devblogs.nvidia.com</a:t>
            </a:r>
          </a:p>
          <a:p>
            <a:pPr lvl="1"/>
            <a:r>
              <a:rPr lang="en-US" dirty="0">
                <a:hlinkClick r:id="rId2"/>
              </a:rPr>
              <a:t>https://devblogs.nvidia.com/even-easier-introduction-cuda/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https://devblogs.nvidia.com/unified-memory-cuda-beginners/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https://devblogs.nvidia.com/inside-pascal/</a:t>
            </a:r>
            <a:endParaRPr lang="en-US" dirty="0"/>
          </a:p>
          <a:p>
            <a:r>
              <a:rPr lang="en-US" sz="2400" dirty="0">
                <a:hlinkClick r:id="rId5"/>
              </a:rPr>
              <a:t>http://www.cs.cmu.edu/afs/cs/academic/class/15668-s11/www/cuda-doc/CUDA_C_Programming_Guide.pdf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https://github.com/kokkos/kokkos-tutorials</a:t>
            </a:r>
            <a:endParaRPr lang="en-US" sz="24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8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B94E-B0A1-4523-B2A1-6E1E2DDC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use a GPU?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5646-C684-427D-AEDF-B18E9FCDF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GPUs have a lot of small cores</a:t>
            </a:r>
          </a:p>
          <a:p>
            <a:pPr lvl="1"/>
            <a:r>
              <a:rPr lang="en-US" dirty="0"/>
              <a:t>Opportunity for </a:t>
            </a:r>
            <a:r>
              <a:rPr lang="en-US" b="1" dirty="0"/>
              <a:t>massive</a:t>
            </a:r>
            <a:r>
              <a:rPr lang="en-US" dirty="0"/>
              <a:t> parallelism</a:t>
            </a:r>
          </a:p>
          <a:p>
            <a:pPr lvl="1"/>
            <a:r>
              <a:rPr lang="en-US" dirty="0"/>
              <a:t>But… threads are executed in SIMD within warps! (Data parallelism)</a:t>
            </a:r>
          </a:p>
          <a:p>
            <a:r>
              <a:rPr lang="en-US" dirty="0"/>
              <a:t>CPU is “low latency, low throughput”</a:t>
            </a:r>
          </a:p>
          <a:p>
            <a:pPr lvl="1"/>
            <a:r>
              <a:rPr lang="en-US" dirty="0"/>
              <a:t>Serial and moderate parallel calculations</a:t>
            </a:r>
          </a:p>
          <a:p>
            <a:r>
              <a:rPr lang="en-US" dirty="0"/>
              <a:t>GPU is “high latency, high throughput” → streaming processor</a:t>
            </a:r>
          </a:p>
          <a:p>
            <a:pPr lvl="1"/>
            <a:r>
              <a:rPr lang="en-US" dirty="0"/>
              <a:t>i.e. good for </a:t>
            </a:r>
            <a:r>
              <a:rPr lang="en-US" i="1" dirty="0"/>
              <a:t>most</a:t>
            </a:r>
            <a:r>
              <a:rPr lang="en-US" dirty="0"/>
              <a:t> highly parallel applications (think simulations)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3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Architecture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6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C04BB-3F8E-4813-9648-776CE5A5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lstopo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557F0A-365B-44DA-BF94-54D21D657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4532312" cy="37127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CPU shown on the left (NUMA node)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See each core, cache-level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GPU is shown as a PCI device (right)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6E70DC-A07C-4F64-BD06-052DD4464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998" y="1888400"/>
            <a:ext cx="5543550" cy="3486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2AB336-CC37-4065-A15D-7B82FB1092A8}"/>
              </a:ext>
            </a:extLst>
          </p:cNvPr>
          <p:cNvSpPr/>
          <p:nvPr/>
        </p:nvSpPr>
        <p:spPr>
          <a:xfrm>
            <a:off x="5250998" y="537008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https://www.google.com/search?q=image+of+gpu&amp;source=lnms&amp;tbm=isch&amp;sa=X&amp;ved=0ahUKEwixsvnYnMDeAhUE0oMKHSXXC7IQ_AUIEygB&amp;biw=1368&amp;bih=722#imgrc=J4rnsk1P30xTOM: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CBE83C-4E7B-430D-B356-9E8CF0A5D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713" y="2089633"/>
            <a:ext cx="1409835" cy="142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1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Heterogeneous System Architectures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2309397"/>
                <a:ext cx="5865157" cy="37045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Serial code sections</a:t>
                </a:r>
              </a:p>
              <a:p>
                <a:pPr lvl="1"/>
                <a:r>
                  <a:rPr lang="en-US" dirty="0"/>
                  <a:t>Few applications are completely parallel</a:t>
                </a:r>
              </a:p>
              <a:p>
                <a:r>
                  <a:rPr lang="en-US" dirty="0"/>
                  <a:t>Amdahl’s law: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p</a:t>
                </a:r>
                <a:r>
                  <a:rPr lang="en-US" dirty="0"/>
                  <a:t> is the proportion of the program that can be parallelized</a:t>
                </a:r>
              </a:p>
              <a:p>
                <a:pPr lvl="1"/>
                <a:r>
                  <a:rPr lang="en-US" i="1" dirty="0"/>
                  <a:t>s</a:t>
                </a:r>
                <a:r>
                  <a:rPr lang="en-US" dirty="0"/>
                  <a:t> is the speedup of that parallelization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309397"/>
                <a:ext cx="5865157" cy="3704542"/>
              </a:xfrm>
              <a:blipFill>
                <a:blip r:embed="rId2"/>
                <a:stretch>
                  <a:fillRect l="-1765" t="-2796" r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94E7010-2948-4AEC-A57A-06D349B7A723}"/>
              </a:ext>
            </a:extLst>
          </p:cNvPr>
          <p:cNvSpPr/>
          <p:nvPr/>
        </p:nvSpPr>
        <p:spPr>
          <a:xfrm>
            <a:off x="8321625" y="2309397"/>
            <a:ext cx="2278967" cy="26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Input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CEDABA-F927-46CC-8FDA-C33CDABFABCF}"/>
              </a:ext>
            </a:extLst>
          </p:cNvPr>
          <p:cNvSpPr/>
          <p:nvPr/>
        </p:nvSpPr>
        <p:spPr>
          <a:xfrm>
            <a:off x="8321625" y="2880414"/>
            <a:ext cx="2278967" cy="26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2947CF-45FF-4D86-9D52-15E8C52E79BF}"/>
              </a:ext>
            </a:extLst>
          </p:cNvPr>
          <p:cNvSpPr/>
          <p:nvPr/>
        </p:nvSpPr>
        <p:spPr>
          <a:xfrm>
            <a:off x="8321625" y="3451431"/>
            <a:ext cx="2278967" cy="6400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Computation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084A2C-DAEB-46AB-91E3-18D77E3FA695}"/>
              </a:ext>
            </a:extLst>
          </p:cNvPr>
          <p:cNvSpPr/>
          <p:nvPr/>
        </p:nvSpPr>
        <p:spPr>
          <a:xfrm>
            <a:off x="5611250" y="3638974"/>
            <a:ext cx="2278967" cy="26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 Computation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D6975-FDA2-4934-A393-E42B90CA9BB1}"/>
              </a:ext>
            </a:extLst>
          </p:cNvPr>
          <p:cNvSpPr/>
          <p:nvPr/>
        </p:nvSpPr>
        <p:spPr>
          <a:xfrm>
            <a:off x="8321624" y="4397536"/>
            <a:ext cx="2278967" cy="26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AD2C4C-510B-4AFC-993E-4F16CF8B23AD}"/>
              </a:ext>
            </a:extLst>
          </p:cNvPr>
          <p:cNvSpPr/>
          <p:nvPr/>
        </p:nvSpPr>
        <p:spPr>
          <a:xfrm>
            <a:off x="8321625" y="4968553"/>
            <a:ext cx="2278967" cy="6400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F9D5C8-6EA3-4374-91D5-E7893C415748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>
            <a:off x="9461109" y="2574388"/>
            <a:ext cx="0" cy="30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B19657-58FA-4CB6-91B5-B21BDDA8BDEC}"/>
              </a:ext>
            </a:extLst>
          </p:cNvPr>
          <p:cNvCxnSpPr>
            <a:stCxn id="20" idx="2"/>
            <a:endCxn id="12" idx="0"/>
          </p:cNvCxnSpPr>
          <p:nvPr/>
        </p:nvCxnSpPr>
        <p:spPr>
          <a:xfrm>
            <a:off x="9461109" y="3145405"/>
            <a:ext cx="0" cy="30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1990C4-6823-4A47-B9B4-0769CBD80F85}"/>
              </a:ext>
            </a:extLst>
          </p:cNvPr>
          <p:cNvCxnSpPr>
            <a:stCxn id="12" idx="2"/>
            <a:endCxn id="21" idx="3"/>
          </p:cNvCxnSpPr>
          <p:nvPr/>
        </p:nvCxnSpPr>
        <p:spPr>
          <a:xfrm flipH="1" flipV="1">
            <a:off x="7890217" y="3771470"/>
            <a:ext cx="43140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4D3207-C53B-4D2D-8E7B-3F29550A3266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>
            <a:off x="6750734" y="3903965"/>
            <a:ext cx="1570890" cy="62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172768-DC96-4692-B1F8-19DB707680E9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9461108" y="4662527"/>
            <a:ext cx="1" cy="30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3345EB5-56C8-4E79-BD1C-AAF66E8A429C}"/>
              </a:ext>
            </a:extLst>
          </p:cNvPr>
          <p:cNvSpPr/>
          <p:nvPr/>
        </p:nvSpPr>
        <p:spPr>
          <a:xfrm>
            <a:off x="6603147" y="4795023"/>
            <a:ext cx="914400" cy="26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218C49-7A6D-4AF3-AFDE-D6359DBB90EE}"/>
              </a:ext>
            </a:extLst>
          </p:cNvPr>
          <p:cNvSpPr/>
          <p:nvPr/>
        </p:nvSpPr>
        <p:spPr>
          <a:xfrm>
            <a:off x="6603147" y="5261798"/>
            <a:ext cx="914400" cy="3185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155249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DF0F4E3-E324-9044-A918-68FB77BFEAAC}" vid="{DB0AFACA-7674-CA43-9CBA-C85C536E7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 PPTemplate-1</Template>
  <TotalTime>6205</TotalTime>
  <Words>3359</Words>
  <Application>Microsoft Office PowerPoint</Application>
  <PresentationFormat>Widescreen</PresentationFormat>
  <Paragraphs>582</Paragraphs>
  <Slides>50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Garamond</vt:lpstr>
      <vt:lpstr>Times New Roman</vt:lpstr>
      <vt:lpstr>Office Theme</vt:lpstr>
      <vt:lpstr>Lecture 18 Heterogeneous Architectures</vt:lpstr>
      <vt:lpstr>Outline</vt:lpstr>
      <vt:lpstr>Motivation</vt:lpstr>
      <vt:lpstr>Learning Objectives</vt:lpstr>
      <vt:lpstr>What is a GPU? Why do we care?</vt:lpstr>
      <vt:lpstr>Why use a GPU?</vt:lpstr>
      <vt:lpstr>GPU Architecture</vt:lpstr>
      <vt:lpstr>lstopo</vt:lpstr>
      <vt:lpstr>Heterogeneous System Architectures </vt:lpstr>
      <vt:lpstr>GPU Architecture</vt:lpstr>
      <vt:lpstr>CPU vs GPU</vt:lpstr>
      <vt:lpstr>CUDA</vt:lpstr>
      <vt:lpstr>CUDA</vt:lpstr>
      <vt:lpstr>Basics – Kernels</vt:lpstr>
      <vt:lpstr>Basics – Threads, Blocks, Grids</vt:lpstr>
      <vt:lpstr>Basics – Indexing/Parallelism</vt:lpstr>
      <vt:lpstr>Let’s do an example…</vt:lpstr>
      <vt:lpstr>Matrix-matrix multiplication (1)</vt:lpstr>
      <vt:lpstr>Matrix-matrix Multiplication (2)</vt:lpstr>
      <vt:lpstr>Matrix-matrix Multiplication (3) - Threads</vt:lpstr>
      <vt:lpstr>Matrix-matrix Multiplication (4) - Blocks</vt:lpstr>
      <vt:lpstr>Matrix-matrix Multiplication (5) - Tiling</vt:lpstr>
      <vt:lpstr>Summary of Cuda</vt:lpstr>
      <vt:lpstr>Other Approaches for GPGPUs</vt:lpstr>
      <vt:lpstr>OpenCL</vt:lpstr>
      <vt:lpstr>OpenCL – Execution Model</vt:lpstr>
      <vt:lpstr>CUDA and OpenCL</vt:lpstr>
      <vt:lpstr>OpenMP(4+) and OpenACC</vt:lpstr>
      <vt:lpstr>Portability?</vt:lpstr>
      <vt:lpstr>PowerPoint Presentation</vt:lpstr>
      <vt:lpstr>Another look</vt:lpstr>
      <vt:lpstr>CPU and GPU Programming</vt:lpstr>
      <vt:lpstr>Kokkos</vt:lpstr>
      <vt:lpstr>Kokkos – Introduction (1)</vt:lpstr>
      <vt:lpstr>Kokkos – Introduction (2)</vt:lpstr>
      <vt:lpstr>Kokkos – Functors </vt:lpstr>
      <vt:lpstr>Functor vs Lambda Example</vt:lpstr>
      <vt:lpstr>Kokkos – Comparison</vt:lpstr>
      <vt:lpstr>Kokkos – Views</vt:lpstr>
      <vt:lpstr>Kokkos – Execution Space</vt:lpstr>
      <vt:lpstr>Kokkos – Memory Space</vt:lpstr>
      <vt:lpstr>Kokkos – Layouts</vt:lpstr>
      <vt:lpstr>Kokkos – Scheduling</vt:lpstr>
      <vt:lpstr>Kokkos – Subviews and Multiloop Parallelism</vt:lpstr>
      <vt:lpstr>Kokkos – Hierarchical Parallelism</vt:lpstr>
      <vt:lpstr>Matrix-matrix multiplication</vt:lpstr>
      <vt:lpstr>Kokkos – Atomics/MemoryTraits</vt:lpstr>
      <vt:lpstr>Kokkos – Scratch Space</vt:lpstr>
      <vt:lpstr>Kokkos – Summary</vt:lpstr>
      <vt:lpstr>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Kochunas, Brendan</cp:lastModifiedBy>
  <cp:revision>386</cp:revision>
  <dcterms:created xsi:type="dcterms:W3CDTF">2017-07-31T16:39:40Z</dcterms:created>
  <dcterms:modified xsi:type="dcterms:W3CDTF">2019-11-06T20:54:26Z</dcterms:modified>
</cp:coreProperties>
</file>