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g/Z5HZB57nw4faUVvWvVMNvzLz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65ddedf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7565ddedf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56721677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756721677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6721677d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756721677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65ddedff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7565ddedf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6721677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756721677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6721677d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756721677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65ddedff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7565ddedff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565ddedf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7565ddedf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565ddedff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7565ddedff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6721677d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756721677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6721677d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756721677d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6721677d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756721677d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65ddedf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7565ddedf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65ddedf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7565ddedf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565ddedff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7565ddedff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34"/>
          <p:cNvSpPr/>
          <p:nvPr>
            <p:ph idx="2" type="pic"/>
          </p:nvPr>
        </p:nvSpPr>
        <p:spPr>
          <a:xfrm>
            <a:off x="5183187" y="1316421"/>
            <a:ext cx="6530591" cy="498978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3" name="Google Shape;53;p34"/>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323F4F"/>
                </a:solidFill>
                <a:latin typeface="Calibri"/>
                <a:ea typeface="Calibri"/>
                <a:cs typeface="Calibri"/>
                <a:sym typeface="Calibri"/>
              </a:rPr>
              <a:t>‹#›</a:t>
            </a:fld>
            <a:endParaRPr sz="1200">
              <a:solidFill>
                <a:srgbClr val="323F4F"/>
              </a:solidFill>
              <a:latin typeface="Calibri"/>
              <a:ea typeface="Calibri"/>
              <a:cs typeface="Calibri"/>
              <a:sym typeface="Calibri"/>
            </a:endParaRPr>
          </a:p>
        </p:txBody>
      </p:sp>
      <p:sp>
        <p:nvSpPr>
          <p:cNvPr id="54" name="Google Shape;54;p34"/>
          <p:cNvSpPr txBox="1"/>
          <p:nvPr>
            <p:ph type="title"/>
          </p:nvPr>
        </p:nvSpPr>
        <p:spPr>
          <a:xfrm>
            <a:off x="839788" y="1663261"/>
            <a:ext cx="3932237" cy="9301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 type="body"/>
          </p:nvPr>
        </p:nvSpPr>
        <p:spPr>
          <a:xfrm>
            <a:off x="839788" y="2593428"/>
            <a:ext cx="3932237" cy="37127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
  <p:cSld name="Two Content ">
    <p:spTree>
      <p:nvGrpSpPr>
        <p:cNvPr id="56" name="Shape 56"/>
        <p:cNvGrpSpPr/>
        <p:nvPr/>
      </p:nvGrpSpPr>
      <p:grpSpPr>
        <a:xfrm>
          <a:off x="0" y="0"/>
          <a:ext cx="0" cy="0"/>
          <a:chOff x="0" y="0"/>
          <a:chExt cx="0" cy="0"/>
        </a:xfrm>
      </p:grpSpPr>
      <p:sp>
        <p:nvSpPr>
          <p:cNvPr id="57" name="Google Shape;57;p35"/>
          <p:cNvSpPr txBox="1"/>
          <p:nvPr>
            <p:ph idx="1" type="body"/>
          </p:nvPr>
        </p:nvSpPr>
        <p:spPr>
          <a:xfrm>
            <a:off x="449178" y="1864896"/>
            <a:ext cx="5438275" cy="4295147"/>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2" type="body"/>
          </p:nvPr>
        </p:nvSpPr>
        <p:spPr>
          <a:xfrm>
            <a:off x="6304551" y="1864896"/>
            <a:ext cx="5438275" cy="4295147"/>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5"/>
          <p:cNvSpPr txBox="1"/>
          <p:nvPr>
            <p:ph idx="3" type="body"/>
          </p:nvPr>
        </p:nvSpPr>
        <p:spPr>
          <a:xfrm>
            <a:off x="448734" y="1417639"/>
            <a:ext cx="5437717" cy="44767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5"/>
          <p:cNvSpPr txBox="1"/>
          <p:nvPr>
            <p:ph idx="4" type="body"/>
          </p:nvPr>
        </p:nvSpPr>
        <p:spPr>
          <a:xfrm>
            <a:off x="6304551" y="1417639"/>
            <a:ext cx="5437717" cy="44767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5"/>
          <p:cNvSpPr txBox="1"/>
          <p:nvPr/>
        </p:nvSpPr>
        <p:spPr>
          <a:xfrm>
            <a:off x="10968790" y="6436896"/>
            <a:ext cx="74595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002042"/>
                </a:solidFill>
                <a:latin typeface="Arial"/>
                <a:ea typeface="Arial"/>
                <a:cs typeface="Arial"/>
                <a:sym typeface="Arial"/>
              </a:rPr>
              <a:t>‹#›</a:t>
            </a:fld>
            <a:endParaRPr sz="1400">
              <a:solidFill>
                <a:srgbClr val="002042"/>
              </a:solidFill>
              <a:latin typeface="Arial"/>
              <a:ea typeface="Arial"/>
              <a:cs typeface="Arial"/>
              <a:sym typeface="Arial"/>
            </a:endParaRPr>
          </a:p>
        </p:txBody>
      </p:sp>
      <p:sp>
        <p:nvSpPr>
          <p:cNvPr id="62" name="Google Shape;62;p35"/>
          <p:cNvSpPr txBox="1"/>
          <p:nvPr>
            <p:ph type="title"/>
          </p:nvPr>
        </p:nvSpPr>
        <p:spPr>
          <a:xfrm>
            <a:off x="1956584" y="274639"/>
            <a:ext cx="9785684" cy="1143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Garamond"/>
              <a:buNone/>
              <a:defRPr>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txBox="1"/>
          <p:nvPr/>
        </p:nvSpPr>
        <p:spPr>
          <a:xfrm>
            <a:off x="10968790" y="6436896"/>
            <a:ext cx="74595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002042"/>
                </a:solidFill>
                <a:latin typeface="Arial"/>
                <a:ea typeface="Arial"/>
                <a:cs typeface="Arial"/>
                <a:sym typeface="Arial"/>
              </a:rPr>
              <a:t>‹#›</a:t>
            </a:fld>
            <a:endParaRPr sz="1400">
              <a:solidFill>
                <a:srgbClr val="00204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footer)">
  <p:cSld name="Title only (no footer)">
    <p:spTree>
      <p:nvGrpSpPr>
        <p:cNvPr id="64" name="Shape 64"/>
        <p:cNvGrpSpPr/>
        <p:nvPr/>
      </p:nvGrpSpPr>
      <p:grpSpPr>
        <a:xfrm>
          <a:off x="0" y="0"/>
          <a:ext cx="0" cy="0"/>
          <a:chOff x="0" y="0"/>
          <a:chExt cx="0" cy="0"/>
        </a:xfrm>
      </p:grpSpPr>
      <p:sp>
        <p:nvSpPr>
          <p:cNvPr id="65" name="Google Shape;65;p36"/>
          <p:cNvSpPr txBox="1"/>
          <p:nvPr/>
        </p:nvSpPr>
        <p:spPr>
          <a:xfrm>
            <a:off x="10968790" y="6436896"/>
            <a:ext cx="74595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002042"/>
                </a:solidFill>
                <a:latin typeface="Arial"/>
                <a:ea typeface="Arial"/>
                <a:cs typeface="Arial"/>
                <a:sym typeface="Arial"/>
              </a:rPr>
              <a:t>‹#›</a:t>
            </a:fld>
            <a:endParaRPr sz="1400">
              <a:solidFill>
                <a:srgbClr val="002042"/>
              </a:solidFill>
              <a:latin typeface="Arial"/>
              <a:ea typeface="Arial"/>
              <a:cs typeface="Arial"/>
              <a:sym typeface="Arial"/>
            </a:endParaRPr>
          </a:p>
        </p:txBody>
      </p:sp>
      <p:sp>
        <p:nvSpPr>
          <p:cNvPr id="66" name="Google Shape;66;p36"/>
          <p:cNvSpPr txBox="1"/>
          <p:nvPr>
            <p:ph type="title"/>
          </p:nvPr>
        </p:nvSpPr>
        <p:spPr>
          <a:xfrm>
            <a:off x="1973179" y="274638"/>
            <a:ext cx="9785684" cy="1143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Garamond"/>
              <a:buNone/>
              <a:defRPr>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txBox="1"/>
          <p:nvPr/>
        </p:nvSpPr>
        <p:spPr>
          <a:xfrm>
            <a:off x="10968790" y="6436896"/>
            <a:ext cx="74595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002042"/>
                </a:solidFill>
                <a:latin typeface="Arial"/>
                <a:ea typeface="Arial"/>
                <a:cs typeface="Arial"/>
                <a:sym typeface="Arial"/>
              </a:rPr>
              <a:t>‹#›</a:t>
            </a:fld>
            <a:endParaRPr sz="1400">
              <a:solidFill>
                <a:srgbClr val="00204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no footer)">
  <p:cSld name="Content (no footer)">
    <p:spTree>
      <p:nvGrpSpPr>
        <p:cNvPr id="68" name="Shape 68"/>
        <p:cNvGrpSpPr/>
        <p:nvPr/>
      </p:nvGrpSpPr>
      <p:grpSpPr>
        <a:xfrm>
          <a:off x="0" y="0"/>
          <a:ext cx="0" cy="0"/>
          <a:chOff x="0" y="0"/>
          <a:chExt cx="0" cy="0"/>
        </a:xfrm>
      </p:grpSpPr>
      <p:sp>
        <p:nvSpPr>
          <p:cNvPr id="69" name="Google Shape;69;p37"/>
          <p:cNvSpPr txBox="1"/>
          <p:nvPr>
            <p:ph idx="1" type="body"/>
          </p:nvPr>
        </p:nvSpPr>
        <p:spPr>
          <a:xfrm>
            <a:off x="786063" y="1577898"/>
            <a:ext cx="10972800" cy="458214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7"/>
          <p:cNvSpPr txBox="1"/>
          <p:nvPr/>
        </p:nvSpPr>
        <p:spPr>
          <a:xfrm>
            <a:off x="10968790" y="6436896"/>
            <a:ext cx="74595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002042"/>
                </a:solidFill>
                <a:latin typeface="Arial"/>
                <a:ea typeface="Arial"/>
                <a:cs typeface="Arial"/>
                <a:sym typeface="Arial"/>
              </a:rPr>
              <a:t>‹#›</a:t>
            </a:fld>
            <a:endParaRPr sz="1400">
              <a:solidFill>
                <a:srgbClr val="002042"/>
              </a:solidFill>
              <a:latin typeface="Arial"/>
              <a:ea typeface="Arial"/>
              <a:cs typeface="Arial"/>
              <a:sym typeface="Arial"/>
            </a:endParaRPr>
          </a:p>
        </p:txBody>
      </p:sp>
      <p:sp>
        <p:nvSpPr>
          <p:cNvPr id="71" name="Google Shape;71;p37"/>
          <p:cNvSpPr txBox="1"/>
          <p:nvPr>
            <p:ph type="title"/>
          </p:nvPr>
        </p:nvSpPr>
        <p:spPr>
          <a:xfrm>
            <a:off x="1973179" y="274638"/>
            <a:ext cx="9785684" cy="1143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Garamond"/>
              <a:buNone/>
              <a:defRPr>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7"/>
          <p:cNvSpPr txBox="1"/>
          <p:nvPr/>
        </p:nvSpPr>
        <p:spPr>
          <a:xfrm>
            <a:off x="10968790" y="6436896"/>
            <a:ext cx="74595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002042"/>
                </a:solidFill>
                <a:latin typeface="Arial"/>
                <a:ea typeface="Arial"/>
                <a:cs typeface="Arial"/>
                <a:sym typeface="Arial"/>
              </a:rPr>
              <a:t>‹#›</a:t>
            </a:fld>
            <a:endParaRPr sz="1400">
              <a:solidFill>
                <a:srgbClr val="00204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26"/>
          <p:cNvSpPr txBox="1"/>
          <p:nvPr>
            <p:ph type="title"/>
          </p:nvPr>
        </p:nvSpPr>
        <p:spPr>
          <a:xfrm>
            <a:off x="838200" y="1669317"/>
            <a:ext cx="10515600"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6"/>
          <p:cNvSpPr txBox="1"/>
          <p:nvPr>
            <p:ph idx="1" type="body"/>
          </p:nvPr>
        </p:nvSpPr>
        <p:spPr>
          <a:xfrm>
            <a:off x="838200" y="2309396"/>
            <a:ext cx="10515600" cy="39889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6"/>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US" sz="1200" u="none" cap="none" strike="noStrike">
                <a:solidFill>
                  <a:srgbClr val="323F4F"/>
                </a:solidFill>
                <a:latin typeface="Calibri"/>
                <a:ea typeface="Calibri"/>
                <a:cs typeface="Calibri"/>
                <a:sym typeface="Calibri"/>
              </a:rPr>
              <a:t>‹#›</a:t>
            </a:fld>
            <a:endParaRPr b="0" i="0" sz="1200" u="none" cap="none" strike="noStrike">
              <a:solidFill>
                <a:srgbClr val="323F4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27"/>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US" sz="1200" u="none" cap="none" strike="noStrike">
                <a:solidFill>
                  <a:srgbClr val="323F4F"/>
                </a:solidFill>
                <a:latin typeface="Calibri"/>
                <a:ea typeface="Calibri"/>
                <a:cs typeface="Calibri"/>
                <a:sym typeface="Calibri"/>
              </a:rPr>
              <a:t>‹#›</a:t>
            </a:fld>
            <a:endParaRPr b="0" i="0" sz="1200" u="none" cap="none" strike="noStrike">
              <a:solidFill>
                <a:srgbClr val="323F4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28"/>
          <p:cNvSpPr txBox="1"/>
          <p:nvPr>
            <p:ph type="title"/>
          </p:nvPr>
        </p:nvSpPr>
        <p:spPr>
          <a:xfrm>
            <a:off x="839788" y="1665309"/>
            <a:ext cx="10515600"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8"/>
          <p:cNvSpPr txBox="1"/>
          <p:nvPr>
            <p:ph idx="1" type="body"/>
          </p:nvPr>
        </p:nvSpPr>
        <p:spPr>
          <a:xfrm>
            <a:off x="839788" y="2311540"/>
            <a:ext cx="5157787" cy="41148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28"/>
          <p:cNvSpPr txBox="1"/>
          <p:nvPr>
            <p:ph idx="2" type="body"/>
          </p:nvPr>
        </p:nvSpPr>
        <p:spPr>
          <a:xfrm>
            <a:off x="839788" y="2723020"/>
            <a:ext cx="5157787" cy="356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8"/>
          <p:cNvSpPr txBox="1"/>
          <p:nvPr>
            <p:ph idx="3" type="body"/>
          </p:nvPr>
        </p:nvSpPr>
        <p:spPr>
          <a:xfrm>
            <a:off x="6172200" y="2311540"/>
            <a:ext cx="5183188" cy="41148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28"/>
          <p:cNvSpPr txBox="1"/>
          <p:nvPr>
            <p:ph idx="4" type="body"/>
          </p:nvPr>
        </p:nvSpPr>
        <p:spPr>
          <a:xfrm>
            <a:off x="6172200" y="2723020"/>
            <a:ext cx="5183188" cy="356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US" sz="1200" u="none" cap="none" strike="noStrike">
                <a:solidFill>
                  <a:srgbClr val="323F4F"/>
                </a:solidFill>
                <a:latin typeface="Calibri"/>
                <a:ea typeface="Calibri"/>
                <a:cs typeface="Calibri"/>
                <a:sym typeface="Calibri"/>
              </a:rPr>
              <a:t>‹#›</a:t>
            </a:fld>
            <a:endParaRPr b="0" i="0" sz="1200" u="none" cap="none" strike="noStrike">
              <a:solidFill>
                <a:srgbClr val="323F4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29"/>
          <p:cNvSpPr txBox="1"/>
          <p:nvPr>
            <p:ph type="title"/>
          </p:nvPr>
        </p:nvSpPr>
        <p:spPr>
          <a:xfrm>
            <a:off x="838200" y="1666166"/>
            <a:ext cx="10515600"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8200" y="2306246"/>
            <a:ext cx="5181600" cy="39920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2" type="body"/>
          </p:nvPr>
        </p:nvSpPr>
        <p:spPr>
          <a:xfrm>
            <a:off x="6172200" y="2306247"/>
            <a:ext cx="5181600" cy="39920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323F4F"/>
                </a:solidFill>
                <a:latin typeface="Calibri"/>
                <a:ea typeface="Calibri"/>
                <a:cs typeface="Calibri"/>
                <a:sym typeface="Calibri"/>
              </a:rPr>
              <a:t>‹#›</a:t>
            </a:fld>
            <a:endParaRPr sz="1200">
              <a:solidFill>
                <a:srgbClr val="323F4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30"/>
          <p:cNvSpPr txBox="1"/>
          <p:nvPr>
            <p:ph type="ctrTitle"/>
          </p:nvPr>
        </p:nvSpPr>
        <p:spPr>
          <a:xfrm>
            <a:off x="1524000" y="1758465"/>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subTitle"/>
          </p:nvPr>
        </p:nvSpPr>
        <p:spPr>
          <a:xfrm>
            <a:off x="1524000" y="4238140"/>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31"/>
          <p:cNvSpPr txBox="1"/>
          <p:nvPr>
            <p:ph type="title"/>
          </p:nvPr>
        </p:nvSpPr>
        <p:spPr>
          <a:xfrm>
            <a:off x="838200" y="1645030"/>
            <a:ext cx="10515600" cy="6400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323F4F"/>
                </a:solidFill>
                <a:latin typeface="Calibri"/>
                <a:ea typeface="Calibri"/>
                <a:cs typeface="Calibri"/>
                <a:sym typeface="Calibri"/>
              </a:rPr>
              <a:t>‹#›</a:t>
            </a:fld>
            <a:endParaRPr sz="1200">
              <a:solidFill>
                <a:srgbClr val="323F4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32"/>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323F4F"/>
                </a:solidFill>
                <a:latin typeface="Calibri"/>
                <a:ea typeface="Calibri"/>
                <a:cs typeface="Calibri"/>
                <a:sym typeface="Calibri"/>
              </a:rPr>
              <a:t>‹#›</a:t>
            </a:fld>
            <a:endParaRPr sz="1200">
              <a:solidFill>
                <a:srgbClr val="323F4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33"/>
          <p:cNvSpPr txBox="1"/>
          <p:nvPr>
            <p:ph type="title"/>
          </p:nvPr>
        </p:nvSpPr>
        <p:spPr>
          <a:xfrm>
            <a:off x="839788" y="1663261"/>
            <a:ext cx="3932237" cy="9301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3"/>
          <p:cNvSpPr txBox="1"/>
          <p:nvPr>
            <p:ph idx="1" type="body"/>
          </p:nvPr>
        </p:nvSpPr>
        <p:spPr>
          <a:xfrm>
            <a:off x="5183188" y="1331837"/>
            <a:ext cx="6172200" cy="497436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33"/>
          <p:cNvSpPr txBox="1"/>
          <p:nvPr>
            <p:ph idx="2" type="body"/>
          </p:nvPr>
        </p:nvSpPr>
        <p:spPr>
          <a:xfrm>
            <a:off x="839788" y="2593428"/>
            <a:ext cx="3932237" cy="37127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33"/>
          <p:cNvSpPr txBox="1"/>
          <p:nvPr/>
        </p:nvSpPr>
        <p:spPr>
          <a:xfrm>
            <a:off x="11288110" y="6385034"/>
            <a:ext cx="42566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323F4F"/>
                </a:solidFill>
                <a:latin typeface="Calibri"/>
                <a:ea typeface="Calibri"/>
                <a:cs typeface="Calibri"/>
                <a:sym typeface="Calibri"/>
              </a:rPr>
              <a:t>‹#›</a:t>
            </a:fld>
            <a:endParaRPr sz="1200">
              <a:solidFill>
                <a:srgbClr val="323F4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sylabs.io/guides/3.5/user-guide/appendix.html#build-debootstrap" TargetMode="External"/><Relationship Id="rId10" Type="http://schemas.openxmlformats.org/officeDocument/2006/relationships/hyperlink" Target="https://sylabs.io/guides/3.5/user-guide/appendix.html#build-yum" TargetMode="External"/><Relationship Id="rId13" Type="http://schemas.openxmlformats.org/officeDocument/2006/relationships/hyperlink" Target="https://sylabs.io/guides/3.5/user-guide/singularity_and_docker.html#cli-oci-archive-bootstrap-agent" TargetMode="External"/><Relationship Id="rId12" Type="http://schemas.openxmlformats.org/officeDocument/2006/relationships/hyperlink" Target="https://sylabs.io/guides/3.5/user-guide/singularity_and_docker.html#cli-oci-bootstrap-agent"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ylabs.io/guides/3.5/user-guide/appendix.html#build-library-module" TargetMode="External"/><Relationship Id="rId4" Type="http://schemas.openxmlformats.org/officeDocument/2006/relationships/hyperlink" Target="https://cloud.sylabs.io/library" TargetMode="External"/><Relationship Id="rId9" Type="http://schemas.openxmlformats.org/officeDocument/2006/relationships/hyperlink" Target="https://sylabs.io/guides/3.5/user-guide/appendix.html#build-localimage" TargetMode="External"/><Relationship Id="rId15" Type="http://schemas.openxmlformats.org/officeDocument/2006/relationships/hyperlink" Target="https://sylabs.io/guides/3.5/user-guide/appendix.html#docker-daemon-archive" TargetMode="External"/><Relationship Id="rId14" Type="http://schemas.openxmlformats.org/officeDocument/2006/relationships/hyperlink" Target="https://sylabs.io/guides/3.5/user-guide/appendix.html#docker-daemon-archive" TargetMode="External"/><Relationship Id="rId17" Type="http://schemas.openxmlformats.org/officeDocument/2006/relationships/hyperlink" Target="https://sylabs.io/guides/3.5/user-guide/appendix.html#build-busybox" TargetMode="External"/><Relationship Id="rId16" Type="http://schemas.openxmlformats.org/officeDocument/2006/relationships/hyperlink" Target="https://sylabs.io/guides/3.5/user-guide/appendix.html#build-arch" TargetMode="External"/><Relationship Id="rId5" Type="http://schemas.openxmlformats.org/officeDocument/2006/relationships/hyperlink" Target="https://sylabs.io/guides/3.5/user-guide/appendix.html#build-docker-module" TargetMode="External"/><Relationship Id="rId6" Type="http://schemas.openxmlformats.org/officeDocument/2006/relationships/hyperlink" Target="https://sylabs.io/guides/3.5/user-guide/appendix.html#build-shub" TargetMode="External"/><Relationship Id="rId18" Type="http://schemas.openxmlformats.org/officeDocument/2006/relationships/hyperlink" Target="https://sylabs.io/guides/3.5/user-guide/appendix.html#build-zypper" TargetMode="External"/><Relationship Id="rId7" Type="http://schemas.openxmlformats.org/officeDocument/2006/relationships/hyperlink" Target="https://sylabs.io/guides/3.5/user-guide/appendix.html#build-oras" TargetMode="External"/><Relationship Id="rId8" Type="http://schemas.openxmlformats.org/officeDocument/2006/relationships/hyperlink" Target="https://sylabs.io/guides/3.5/user-guide/appendix.html#scratch-ag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eissol.readthedocs.io/en/latest/compilatio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lmod.readthedocs.io/en/lates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ylabs.io" TargetMode="External"/><Relationship Id="rId4" Type="http://schemas.openxmlformats.org/officeDocument/2006/relationships/hyperlink" Target="https://sylabs.io/guides/3.5/user-gui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eissol.readthedocs.io/en/latest/compilatio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
          <p:cNvSpPr txBox="1"/>
          <p:nvPr>
            <p:ph type="ctrTitle"/>
          </p:nvPr>
        </p:nvSpPr>
        <p:spPr>
          <a:xfrm>
            <a:off x="1524000" y="1122363"/>
            <a:ext cx="9680812"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Lecture 21</a:t>
            </a:r>
            <a:br>
              <a:rPr lang="en-US"/>
            </a:br>
            <a:r>
              <a:rPr lang="en-US"/>
              <a:t>Containers in HPC</a:t>
            </a:r>
            <a:endParaRPr sz="3600"/>
          </a:p>
        </p:txBody>
      </p:sp>
      <p:sp>
        <p:nvSpPr>
          <p:cNvPr id="78" name="Google Shape;78;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lt1"/>
              </a:buClr>
              <a:buSzPts val="1860"/>
              <a:buNone/>
            </a:pPr>
            <a:r>
              <a:t/>
            </a:r>
            <a:endParaRPr sz="1860"/>
          </a:p>
          <a:p>
            <a:pPr indent="0" lvl="0" marL="0" rtl="0" algn="ctr">
              <a:lnSpc>
                <a:spcPct val="70000"/>
              </a:lnSpc>
              <a:spcBef>
                <a:spcPts val="1000"/>
              </a:spcBef>
              <a:spcAft>
                <a:spcPts val="0"/>
              </a:spcAft>
              <a:buClr>
                <a:schemeClr val="lt1"/>
              </a:buClr>
              <a:buSzPts val="1860"/>
              <a:buNone/>
            </a:pPr>
            <a:r>
              <a:rPr lang="en-US" sz="1860"/>
              <a:t>Michael Messina</a:t>
            </a:r>
            <a:endParaRPr sz="1860"/>
          </a:p>
          <a:p>
            <a:pPr indent="0" lvl="0" marL="0" rtl="0" algn="ctr">
              <a:lnSpc>
                <a:spcPct val="70000"/>
              </a:lnSpc>
              <a:spcBef>
                <a:spcPts val="1000"/>
              </a:spcBef>
              <a:spcAft>
                <a:spcPts val="0"/>
              </a:spcAft>
              <a:buClr>
                <a:schemeClr val="lt1"/>
              </a:buClr>
              <a:buSzPts val="1860"/>
              <a:buNone/>
            </a:pPr>
            <a:r>
              <a:rPr lang="en-US" sz="1860"/>
              <a:t>Research Computing Specialist LSA Technology Services</a:t>
            </a:r>
            <a:endParaRPr sz="1860"/>
          </a:p>
          <a:p>
            <a:pPr indent="0" lvl="0" marL="0" rtl="0" algn="ctr">
              <a:lnSpc>
                <a:spcPct val="70000"/>
              </a:lnSpc>
              <a:spcBef>
                <a:spcPts val="1000"/>
              </a:spcBef>
              <a:spcAft>
                <a:spcPts val="0"/>
              </a:spcAft>
              <a:buClr>
                <a:schemeClr val="lt1"/>
              </a:buClr>
              <a:buSzPts val="1860"/>
              <a:buNone/>
            </a:pPr>
            <a:r>
              <a:rPr lang="en-US" sz="1860"/>
              <a:t>11/18/2019</a:t>
            </a:r>
            <a:endParaRPr sz="1860"/>
          </a:p>
          <a:p>
            <a:pPr indent="0" lvl="0" marL="0" rtl="0" algn="ctr">
              <a:lnSpc>
                <a:spcPct val="70000"/>
              </a:lnSpc>
              <a:spcBef>
                <a:spcPts val="1000"/>
              </a:spcBef>
              <a:spcAft>
                <a:spcPts val="0"/>
              </a:spcAft>
              <a:buClr>
                <a:schemeClr val="lt1"/>
              </a:buClr>
              <a:buSzPts val="1860"/>
              <a:buNone/>
            </a:pPr>
            <a:r>
              <a:rPr lang="en-US" sz="1860"/>
              <a:t>NERS 590-004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g7565ddedff_0_42"/>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How to build a singularity container</a:t>
            </a:r>
            <a:endParaRPr sz="4000"/>
          </a:p>
        </p:txBody>
      </p:sp>
      <p:sp>
        <p:nvSpPr>
          <p:cNvPr id="132" name="Google Shape;132;g7565ddedff_0_42"/>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b="1" lang="en-US">
                <a:solidFill>
                  <a:schemeClr val="dk1"/>
                </a:solidFill>
              </a:rPr>
              <a:t>Simple definition file (formerly called a recipe file)</a:t>
            </a:r>
            <a:endParaRPr b="1">
              <a:solidFill>
                <a:schemeClr val="dk1"/>
              </a:solidFill>
            </a:endParaRPr>
          </a:p>
          <a:p>
            <a:pPr indent="0" lvl="0" marL="0" rtl="0" algn="l">
              <a:lnSpc>
                <a:spcPct val="90000"/>
              </a:lnSpc>
              <a:spcBef>
                <a:spcPts val="500"/>
              </a:spcBef>
              <a:spcAft>
                <a:spcPts val="0"/>
              </a:spcAft>
              <a:buNone/>
            </a:pPr>
            <a:r>
              <a:rPr b="1" lang="en-US" sz="1200">
                <a:solidFill>
                  <a:srgbClr val="000000"/>
                </a:solidFill>
                <a:latin typeface="Consolas"/>
                <a:ea typeface="Consolas"/>
                <a:cs typeface="Consolas"/>
                <a:sym typeface="Consolas"/>
              </a:rPr>
              <a:t>BootStrap</a:t>
            </a:r>
            <a:r>
              <a:rPr lang="en-US" sz="1200">
                <a:solidFill>
                  <a:srgbClr val="000000"/>
                </a:solidFill>
                <a:latin typeface="Consolas"/>
                <a:ea typeface="Consolas"/>
                <a:cs typeface="Consolas"/>
                <a:sym typeface="Consolas"/>
              </a:rPr>
              <a:t>: library</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200">
                <a:solidFill>
                  <a:srgbClr val="000000"/>
                </a:solidFill>
                <a:latin typeface="Consolas"/>
                <a:ea typeface="Consolas"/>
                <a:cs typeface="Consolas"/>
                <a:sym typeface="Consolas"/>
              </a:rPr>
              <a:t>From</a:t>
            </a:r>
            <a:r>
              <a:rPr lang="en-US" sz="1200">
                <a:solidFill>
                  <a:srgbClr val="000000"/>
                </a:solidFill>
                <a:latin typeface="Consolas"/>
                <a:ea typeface="Consolas"/>
                <a:cs typeface="Consolas"/>
                <a:sym typeface="Consolas"/>
              </a:rPr>
              <a:t>: ubuntu:16.04</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200">
                <a:solidFill>
                  <a:srgbClr val="000000"/>
                </a:solidFill>
                <a:latin typeface="Consolas"/>
                <a:ea typeface="Consolas"/>
                <a:cs typeface="Consolas"/>
                <a:sym typeface="Consolas"/>
              </a:rPr>
              <a:t>%post</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lang="en-US" sz="1200">
                <a:solidFill>
                  <a:srgbClr val="000000"/>
                </a:solidFill>
                <a:latin typeface="Consolas"/>
                <a:ea typeface="Consolas"/>
                <a:cs typeface="Consolas"/>
                <a:sym typeface="Consolas"/>
              </a:rPr>
              <a:t>    apt-get -y update</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lang="en-US" sz="1200">
                <a:solidFill>
                  <a:srgbClr val="000000"/>
                </a:solidFill>
                <a:latin typeface="Consolas"/>
                <a:ea typeface="Consolas"/>
                <a:cs typeface="Consolas"/>
                <a:sym typeface="Consolas"/>
              </a:rPr>
              <a:t>    apt-get -y install fortune cowsay lolcat</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200">
                <a:solidFill>
                  <a:srgbClr val="000000"/>
                </a:solidFill>
                <a:latin typeface="Consolas"/>
                <a:ea typeface="Consolas"/>
                <a:cs typeface="Consolas"/>
                <a:sym typeface="Consolas"/>
              </a:rPr>
              <a:t>%environment</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lang="en-US" sz="1200">
                <a:solidFill>
                  <a:srgbClr val="000000"/>
                </a:solidFill>
                <a:latin typeface="Consolas"/>
                <a:ea typeface="Consolas"/>
                <a:cs typeface="Consolas"/>
                <a:sym typeface="Consolas"/>
              </a:rPr>
              <a:t>    export LC_ALL=C</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lang="en-US" sz="1200">
                <a:solidFill>
                  <a:srgbClr val="000000"/>
                </a:solidFill>
                <a:latin typeface="Consolas"/>
                <a:ea typeface="Consolas"/>
                <a:cs typeface="Consolas"/>
                <a:sym typeface="Consolas"/>
              </a:rPr>
              <a:t>    export PATH=/usr/games:$PATH</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200">
                <a:solidFill>
                  <a:srgbClr val="000000"/>
                </a:solidFill>
                <a:latin typeface="Consolas"/>
                <a:ea typeface="Consolas"/>
                <a:cs typeface="Consolas"/>
                <a:sym typeface="Consolas"/>
              </a:rPr>
              <a:t>%runscript</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lang="en-US" sz="1200">
                <a:solidFill>
                  <a:srgbClr val="000000"/>
                </a:solidFill>
                <a:latin typeface="Consolas"/>
                <a:ea typeface="Consolas"/>
                <a:cs typeface="Consolas"/>
                <a:sym typeface="Consolas"/>
              </a:rPr>
              <a:t>    fortune | cowsay | lolcat</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200">
                <a:solidFill>
                  <a:srgbClr val="000000"/>
                </a:solidFill>
                <a:latin typeface="Consolas"/>
                <a:ea typeface="Consolas"/>
                <a:cs typeface="Consolas"/>
                <a:sym typeface="Consolas"/>
              </a:rPr>
              <a:t>%labels</a:t>
            </a:r>
            <a:endParaRPr sz="1200">
              <a:solidFill>
                <a:srgbClr val="000000"/>
              </a:solidFill>
              <a:latin typeface="Consolas"/>
              <a:ea typeface="Consolas"/>
              <a:cs typeface="Consolas"/>
              <a:sym typeface="Consolas"/>
            </a:endParaRPr>
          </a:p>
          <a:p>
            <a:pPr indent="0" lvl="0" marL="114300" marR="114300" rtl="0" algn="l">
              <a:lnSpc>
                <a:spcPct val="140000"/>
              </a:lnSpc>
              <a:spcBef>
                <a:spcPts val="0"/>
              </a:spcBef>
              <a:spcAft>
                <a:spcPts val="0"/>
              </a:spcAft>
              <a:buClr>
                <a:schemeClr val="dk1"/>
              </a:buClr>
              <a:buSzPts val="1100"/>
              <a:buFont typeface="Arial"/>
              <a:buNone/>
            </a:pPr>
            <a:r>
              <a:rPr lang="en-US" sz="1200">
                <a:solidFill>
                  <a:srgbClr val="000000"/>
                </a:solidFill>
                <a:latin typeface="Consolas"/>
                <a:ea typeface="Consolas"/>
                <a:cs typeface="Consolas"/>
                <a:sym typeface="Consolas"/>
              </a:rPr>
              <a:t>    Author GodloveD</a:t>
            </a:r>
            <a:endParaRPr sz="1200">
              <a:solidFill>
                <a:srgbClr val="000000"/>
              </a:solidFill>
              <a:latin typeface="Consolas"/>
              <a:ea typeface="Consolas"/>
              <a:cs typeface="Consolas"/>
              <a:sym typeface="Consolas"/>
            </a:endParaRPr>
          </a:p>
          <a:p>
            <a:pPr indent="0" lvl="0" marL="0" rtl="0" algn="l">
              <a:lnSpc>
                <a:spcPct val="90000"/>
              </a:lnSpc>
              <a:spcBef>
                <a:spcPts val="500"/>
              </a:spcBef>
              <a:spcAft>
                <a:spcPts val="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756721677d_0_13"/>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US" sz="3000"/>
              <a:t>Complete definition file</a:t>
            </a:r>
            <a:endParaRPr sz="3000"/>
          </a:p>
        </p:txBody>
      </p:sp>
      <p:sp>
        <p:nvSpPr>
          <p:cNvPr id="138" name="Google Shape;138;g756721677d_0_13"/>
          <p:cNvSpPr txBox="1"/>
          <p:nvPr>
            <p:ph idx="1" type="body"/>
          </p:nvPr>
        </p:nvSpPr>
        <p:spPr>
          <a:xfrm>
            <a:off x="701050" y="219740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Bootstrap: library</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From: ubuntu:18.04</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Stage: build</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%setup</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touch /file1</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touch ${SINGULARITY_ROOTFS}/file2</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%files</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/file1</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/file1 /opt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%environment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export LISTEN_PORT=12345</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export LC_ALL=C</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%post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apt-get update &amp;&amp; apt-get install -y netcat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NOW=`date`</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echo "export NOW=\"${NOW}\"" &gt;&gt; $SINGULARITY_ENVIRONMENT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%runscript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echo "Container was created $NOW"</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echo "Arguments received: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exec echo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urier New"/>
              <a:ea typeface="Courier New"/>
              <a:cs typeface="Courier New"/>
              <a:sym typeface="Courier New"/>
            </a:endParaRPr>
          </a:p>
          <a:p>
            <a:pPr indent="0" lvl="0" marL="0" rtl="0" algn="l">
              <a:lnSpc>
                <a:spcPct val="90000"/>
              </a:lnSpc>
              <a:spcBef>
                <a:spcPts val="0"/>
              </a:spcBef>
              <a:spcAft>
                <a:spcPts val="0"/>
              </a:spcAft>
              <a:buNone/>
            </a:pPr>
            <a:r>
              <a:t/>
            </a:r>
            <a:endParaRPr>
              <a:solidFill>
                <a:schemeClr val="dk1"/>
              </a:solidFill>
            </a:endParaRPr>
          </a:p>
        </p:txBody>
      </p:sp>
      <p:sp>
        <p:nvSpPr>
          <p:cNvPr id="139" name="Google Shape;139;g756721677d_0_13"/>
          <p:cNvSpPr txBox="1"/>
          <p:nvPr>
            <p:ph idx="1" type="body"/>
          </p:nvPr>
        </p:nvSpPr>
        <p:spPr>
          <a:xfrm>
            <a:off x="6402350" y="2197400"/>
            <a:ext cx="52425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%startscript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nc -lp $LISTEN_PORT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%test</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grep -q NAME=\"Ubuntu\" /etc/os-release</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if [ $? -eq 0 ]; then</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echo "Container base is Ubuntu as expected."</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else</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echo "Container base is not Ubuntu."</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fi</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%labels</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Author d@sylabs.io</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Version v0.0.1</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%help</a:t>
            </a:r>
            <a:endParaRPr sz="12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en-US" sz="1200">
                <a:solidFill>
                  <a:srgbClr val="000000"/>
                </a:solidFill>
                <a:latin typeface="Consolas"/>
                <a:ea typeface="Consolas"/>
                <a:cs typeface="Consolas"/>
                <a:sym typeface="Consolas"/>
              </a:rPr>
              <a:t>    Demo container using all supported sections.</a:t>
            </a:r>
            <a:endParaRPr>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4" st="2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5" st="2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6" st="2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756721677d_0_7"/>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Bootstrap Agents</a:t>
            </a:r>
            <a:endParaRPr sz="4000"/>
          </a:p>
        </p:txBody>
      </p:sp>
      <p:sp>
        <p:nvSpPr>
          <p:cNvPr id="145" name="Google Shape;145;g756721677d_0_7"/>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000000"/>
                </a:solidFill>
              </a:rPr>
              <a:t>Preferred</a:t>
            </a:r>
            <a:endParaRPr>
              <a:solidFill>
                <a:srgbClr val="000000"/>
              </a:solidFill>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3"/>
              </a:rPr>
              <a:t>library</a:t>
            </a:r>
            <a:r>
              <a:rPr lang="en-US" sz="1200">
                <a:solidFill>
                  <a:srgbClr val="000000"/>
                </a:solidFill>
                <a:highlight>
                  <a:srgbClr val="FCFCFC"/>
                </a:highlight>
              </a:rPr>
              <a:t> (images hosted on the </a:t>
            </a:r>
            <a:r>
              <a:rPr lang="en-US" sz="1200">
                <a:solidFill>
                  <a:srgbClr val="000000"/>
                </a:solidFill>
                <a:highlight>
                  <a:srgbClr val="FCFCFC"/>
                </a:highlight>
                <a:uFill>
                  <a:noFill/>
                </a:uFill>
                <a:hlinkClick r:id="rId4"/>
              </a:rPr>
              <a:t>Container Library</a:t>
            </a:r>
            <a:r>
              <a:rPr lang="en-US" sz="1200">
                <a:solidFill>
                  <a:srgbClr val="000000"/>
                </a:solidFill>
                <a:highlight>
                  <a:srgbClr val="FCFCFC"/>
                </a:highlight>
              </a:rPr>
              <a:t>)</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5"/>
              </a:rPr>
              <a:t>docker</a:t>
            </a:r>
            <a:r>
              <a:rPr lang="en-US" sz="1200">
                <a:solidFill>
                  <a:srgbClr val="000000"/>
                </a:solidFill>
                <a:highlight>
                  <a:srgbClr val="FCFCFC"/>
                </a:highlight>
              </a:rPr>
              <a:t> (images hosted on Docker Hub)</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6"/>
              </a:rPr>
              <a:t>shub</a:t>
            </a:r>
            <a:r>
              <a:rPr lang="en-US" sz="1200">
                <a:solidFill>
                  <a:srgbClr val="000000"/>
                </a:solidFill>
                <a:highlight>
                  <a:srgbClr val="FCFCFC"/>
                </a:highlight>
              </a:rPr>
              <a:t> (images hosted on Singularity Hub)</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7"/>
              </a:rPr>
              <a:t>oras</a:t>
            </a:r>
            <a:r>
              <a:rPr lang="en-US" sz="1200">
                <a:solidFill>
                  <a:srgbClr val="000000"/>
                </a:solidFill>
                <a:highlight>
                  <a:srgbClr val="FCFCFC"/>
                </a:highlight>
              </a:rPr>
              <a:t> (images from supporting OCI registries)</a:t>
            </a:r>
            <a:endParaRPr sz="1200">
              <a:solidFill>
                <a:srgbClr val="000000"/>
              </a:solidFill>
              <a:highlight>
                <a:srgbClr val="FCFCFC"/>
              </a:highlight>
            </a:endParaRPr>
          </a:p>
          <a:p>
            <a:pPr indent="-304800" lvl="0" marL="685800" rtl="0" algn="l">
              <a:lnSpc>
                <a:spcPct val="150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8"/>
              </a:rPr>
              <a:t>scratch</a:t>
            </a:r>
            <a:r>
              <a:rPr lang="en-US" sz="1200">
                <a:solidFill>
                  <a:srgbClr val="000000"/>
                </a:solidFill>
                <a:highlight>
                  <a:srgbClr val="FCFCFC"/>
                </a:highlight>
              </a:rPr>
              <a:t> (a flexible option for building a container from scratch)</a:t>
            </a:r>
            <a:endParaRPr b="1" sz="1500">
              <a:solidFill>
                <a:srgbClr val="000000"/>
              </a:solidFill>
              <a:highlight>
                <a:srgbClr val="FCFCFC"/>
              </a:highlight>
            </a:endParaRPr>
          </a:p>
          <a:p>
            <a:pPr indent="0" lvl="0" marL="0" rtl="0" algn="l">
              <a:lnSpc>
                <a:spcPct val="115000"/>
              </a:lnSpc>
              <a:spcBef>
                <a:spcPts val="0"/>
              </a:spcBef>
              <a:spcAft>
                <a:spcPts val="0"/>
              </a:spcAft>
              <a:buNone/>
            </a:pPr>
            <a:r>
              <a:rPr lang="en-US">
                <a:solidFill>
                  <a:srgbClr val="000000"/>
                </a:solidFill>
                <a:highlight>
                  <a:srgbClr val="FCFCFC"/>
                </a:highlight>
              </a:rPr>
              <a:t>Other options</a:t>
            </a:r>
            <a:endParaRPr>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9"/>
              </a:rPr>
              <a:t>localimage</a:t>
            </a:r>
            <a:r>
              <a:rPr lang="en-US" sz="1200">
                <a:solidFill>
                  <a:srgbClr val="000000"/>
                </a:solidFill>
                <a:highlight>
                  <a:srgbClr val="FCFCFC"/>
                </a:highlight>
              </a:rPr>
              <a:t> (images saved on your machine)</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0"/>
              </a:rPr>
              <a:t>yum</a:t>
            </a:r>
            <a:r>
              <a:rPr lang="en-US" sz="1200">
                <a:solidFill>
                  <a:srgbClr val="000000"/>
                </a:solidFill>
                <a:highlight>
                  <a:srgbClr val="FCFCFC"/>
                </a:highlight>
              </a:rPr>
              <a:t> (yum based systems such as CentOS and Scientific Linux)</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1"/>
              </a:rPr>
              <a:t>debootstrap</a:t>
            </a:r>
            <a:r>
              <a:rPr lang="en-US" sz="1200">
                <a:solidFill>
                  <a:srgbClr val="000000"/>
                </a:solidFill>
                <a:highlight>
                  <a:srgbClr val="FCFCFC"/>
                </a:highlight>
              </a:rPr>
              <a:t> (apt based systems such as Debian and Ubuntu)</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2"/>
              </a:rPr>
              <a:t>oci</a:t>
            </a:r>
            <a:r>
              <a:rPr lang="en-US" sz="1200">
                <a:solidFill>
                  <a:srgbClr val="000000"/>
                </a:solidFill>
                <a:highlight>
                  <a:srgbClr val="FCFCFC"/>
                </a:highlight>
              </a:rPr>
              <a:t> (bundle compliant with OCI Image Specification)</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3"/>
              </a:rPr>
              <a:t>oci-archive</a:t>
            </a:r>
            <a:r>
              <a:rPr lang="en-US" sz="1200">
                <a:solidFill>
                  <a:srgbClr val="000000"/>
                </a:solidFill>
                <a:highlight>
                  <a:srgbClr val="FCFCFC"/>
                </a:highlight>
              </a:rPr>
              <a:t> (tar files obeying the OCI Image Layout Specification)</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4"/>
              </a:rPr>
              <a:t>docker-daemon</a:t>
            </a:r>
            <a:r>
              <a:rPr lang="en-US" sz="1200">
                <a:solidFill>
                  <a:srgbClr val="000000"/>
                </a:solidFill>
                <a:highlight>
                  <a:srgbClr val="FCFCFC"/>
                </a:highlight>
              </a:rPr>
              <a:t> (images managed by the locally running docker daemon)</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5"/>
              </a:rPr>
              <a:t>docker-archive</a:t>
            </a:r>
            <a:r>
              <a:rPr lang="en-US" sz="1200">
                <a:solidFill>
                  <a:srgbClr val="000000"/>
                </a:solidFill>
                <a:highlight>
                  <a:srgbClr val="FCFCFC"/>
                </a:highlight>
              </a:rPr>
              <a:t> (archived docker images)</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6"/>
              </a:rPr>
              <a:t>arch</a:t>
            </a:r>
            <a:r>
              <a:rPr lang="en-US" sz="1200">
                <a:solidFill>
                  <a:srgbClr val="000000"/>
                </a:solidFill>
                <a:highlight>
                  <a:srgbClr val="FCFCFC"/>
                </a:highlight>
              </a:rPr>
              <a:t> (Arch Linux)</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7"/>
              </a:rPr>
              <a:t>busybox</a:t>
            </a:r>
            <a:r>
              <a:rPr lang="en-US" sz="1200">
                <a:solidFill>
                  <a:srgbClr val="000000"/>
                </a:solidFill>
                <a:highlight>
                  <a:srgbClr val="FCFCFC"/>
                </a:highlight>
              </a:rPr>
              <a:t> (BusyBox)</a:t>
            </a:r>
            <a:endParaRPr sz="1200">
              <a:solidFill>
                <a:srgbClr val="000000"/>
              </a:solidFill>
              <a:highlight>
                <a:srgbClr val="FCFCFC"/>
              </a:highlight>
            </a:endParaRPr>
          </a:p>
          <a:p>
            <a:pPr indent="-304800" lvl="0" marL="685800" rtl="0" algn="l">
              <a:lnSpc>
                <a:spcPct val="115000"/>
              </a:lnSpc>
              <a:spcBef>
                <a:spcPts val="0"/>
              </a:spcBef>
              <a:spcAft>
                <a:spcPts val="0"/>
              </a:spcAft>
              <a:buClr>
                <a:srgbClr val="000000"/>
              </a:buClr>
              <a:buSzPts val="1200"/>
              <a:buFont typeface="Calibri"/>
              <a:buChar char="●"/>
            </a:pPr>
            <a:r>
              <a:rPr lang="en-US" sz="1200">
                <a:solidFill>
                  <a:srgbClr val="000000"/>
                </a:solidFill>
                <a:highlight>
                  <a:srgbClr val="FCFCFC"/>
                </a:highlight>
                <a:uFill>
                  <a:noFill/>
                </a:uFill>
                <a:hlinkClick r:id="rId18"/>
              </a:rPr>
              <a:t>zypper</a:t>
            </a:r>
            <a:r>
              <a:rPr lang="en-US" sz="1200">
                <a:solidFill>
                  <a:srgbClr val="000000"/>
                </a:solidFill>
                <a:highlight>
                  <a:srgbClr val="FCFCFC"/>
                </a:highlight>
              </a:rPr>
              <a:t> (zypper based systems such as Suse and OpenSuse)</a:t>
            </a:r>
            <a:endParaRPr sz="1200">
              <a:solidFill>
                <a:srgbClr val="000000"/>
              </a:solidFill>
              <a:highlight>
                <a:srgbClr val="FCFCFC"/>
              </a:highlight>
            </a:endParaRPr>
          </a:p>
          <a:p>
            <a:pPr indent="0" lvl="0" marL="0" rtl="0" algn="l">
              <a:lnSpc>
                <a:spcPct val="90000"/>
              </a:lnSpc>
              <a:spcBef>
                <a:spcPts val="500"/>
              </a:spcBef>
              <a:spcAft>
                <a:spcPts val="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7565ddedff_0_37"/>
          <p:cNvSpPr txBox="1"/>
          <p:nvPr>
            <p:ph type="title"/>
          </p:nvPr>
        </p:nvSpPr>
        <p:spPr>
          <a:xfrm>
            <a:off x="701049" y="1571000"/>
            <a:ext cx="107742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LSA Containers on Great Lakes</a:t>
            </a:r>
            <a:endParaRPr sz="4000"/>
          </a:p>
        </p:txBody>
      </p:sp>
      <p:sp>
        <p:nvSpPr>
          <p:cNvPr id="151" name="Google Shape;151;g7565ddedff_0_37"/>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500"/>
              </a:spcBef>
              <a:spcAft>
                <a:spcPts val="0"/>
              </a:spcAft>
              <a:buClr>
                <a:schemeClr val="dk1"/>
              </a:buClr>
              <a:buSzPts val="3000"/>
              <a:buChar char="●"/>
            </a:pPr>
            <a:r>
              <a:rPr lang="en-US" sz="3000">
                <a:solidFill>
                  <a:schemeClr val="dk1"/>
                </a:solidFill>
              </a:rPr>
              <a:t>Singularity (3.4.1)</a:t>
            </a:r>
            <a:endParaRPr sz="3000">
              <a:solidFill>
                <a:schemeClr val="dk1"/>
              </a:solidFill>
            </a:endParaRPr>
          </a:p>
          <a:p>
            <a:pPr indent="-419100" lvl="0" marL="457200" rtl="0" algn="l">
              <a:lnSpc>
                <a:spcPct val="90000"/>
              </a:lnSpc>
              <a:spcBef>
                <a:spcPts val="0"/>
              </a:spcBef>
              <a:spcAft>
                <a:spcPts val="0"/>
              </a:spcAft>
              <a:buClr>
                <a:schemeClr val="dk1"/>
              </a:buClr>
              <a:buSzPts val="3000"/>
              <a:buChar char="●"/>
            </a:pPr>
            <a:r>
              <a:rPr lang="en-US" sz="3000">
                <a:solidFill>
                  <a:schemeClr val="dk1"/>
                </a:solidFill>
              </a:rPr>
              <a:t>Build host (lsa -sing-ubuntu.lsa.umich.edu)</a:t>
            </a:r>
            <a:endParaRPr sz="3000">
              <a:solidFill>
                <a:schemeClr val="dk1"/>
              </a:solidFill>
            </a:endParaRPr>
          </a:p>
          <a:p>
            <a:pPr indent="-419100" lvl="0" marL="457200" rtl="0" algn="l">
              <a:lnSpc>
                <a:spcPct val="90000"/>
              </a:lnSpc>
              <a:spcBef>
                <a:spcPts val="0"/>
              </a:spcBef>
              <a:spcAft>
                <a:spcPts val="0"/>
              </a:spcAft>
              <a:buClr>
                <a:schemeClr val="dk1"/>
              </a:buClr>
              <a:buSzPts val="3000"/>
              <a:buChar char="●"/>
            </a:pPr>
            <a:r>
              <a:rPr lang="en-US" sz="3000">
                <a:solidFill>
                  <a:schemeClr val="dk1"/>
                </a:solidFill>
              </a:rPr>
              <a:t>Ubuntu (16.04, 18.04, and 19.04)</a:t>
            </a:r>
            <a:endParaRPr sz="3000">
              <a:solidFill>
                <a:schemeClr val="dk1"/>
              </a:solidFill>
            </a:endParaRPr>
          </a:p>
          <a:p>
            <a:pPr indent="-419100" lvl="0" marL="457200" rtl="0" algn="l">
              <a:lnSpc>
                <a:spcPct val="90000"/>
              </a:lnSpc>
              <a:spcBef>
                <a:spcPts val="0"/>
              </a:spcBef>
              <a:spcAft>
                <a:spcPts val="0"/>
              </a:spcAft>
              <a:buClr>
                <a:schemeClr val="dk1"/>
              </a:buClr>
              <a:buSzPts val="3000"/>
              <a:buChar char="●"/>
            </a:pPr>
            <a:r>
              <a:rPr lang="en-US" sz="3000">
                <a:solidFill>
                  <a:schemeClr val="dk1"/>
                </a:solidFill>
              </a:rPr>
              <a:t>Bind mapped storage (/home and /scratch)</a:t>
            </a:r>
            <a:endParaRPr sz="3000">
              <a:solidFill>
                <a:schemeClr val="dk1"/>
              </a:solidFill>
            </a:endParaRPr>
          </a:p>
          <a:p>
            <a:pPr indent="-419100" lvl="0" marL="457200" rtl="0" algn="l">
              <a:lnSpc>
                <a:spcPct val="90000"/>
              </a:lnSpc>
              <a:spcBef>
                <a:spcPts val="0"/>
              </a:spcBef>
              <a:spcAft>
                <a:spcPts val="0"/>
              </a:spcAft>
              <a:buClr>
                <a:schemeClr val="dk1"/>
              </a:buClr>
              <a:buSzPts val="3000"/>
              <a:buChar char="●"/>
            </a:pPr>
            <a:r>
              <a:rPr lang="en-US" sz="3000">
                <a:solidFill>
                  <a:schemeClr val="dk1"/>
                </a:solidFill>
              </a:rPr>
              <a:t>Extensive use of sandboxes</a:t>
            </a:r>
            <a:endParaRPr sz="3000">
              <a:solidFill>
                <a:schemeClr val="dk1"/>
              </a:solidFill>
            </a:endParaRPr>
          </a:p>
          <a:p>
            <a:pPr indent="-419100" lvl="0" marL="457200" rtl="0" algn="l">
              <a:lnSpc>
                <a:spcPct val="90000"/>
              </a:lnSpc>
              <a:spcBef>
                <a:spcPts val="0"/>
              </a:spcBef>
              <a:spcAft>
                <a:spcPts val="0"/>
              </a:spcAft>
              <a:buClr>
                <a:schemeClr val="dk1"/>
              </a:buClr>
              <a:buSzPts val="3000"/>
              <a:buChar char="●"/>
            </a:pPr>
            <a:r>
              <a:rPr lang="en-US" sz="3000">
                <a:solidFill>
                  <a:schemeClr val="dk1"/>
                </a:solidFill>
              </a:rPr>
              <a:t>Modules (environment setup system)</a:t>
            </a:r>
            <a:endParaRPr sz="3000">
              <a:solidFill>
                <a:schemeClr val="dk1"/>
              </a:solidFill>
            </a:endParaRPr>
          </a:p>
          <a:p>
            <a:pPr indent="-419100" lvl="0" marL="457200" rtl="0" algn="l">
              <a:lnSpc>
                <a:spcPct val="90000"/>
              </a:lnSpc>
              <a:spcBef>
                <a:spcPts val="0"/>
              </a:spcBef>
              <a:spcAft>
                <a:spcPts val="0"/>
              </a:spcAft>
              <a:buClr>
                <a:schemeClr val="dk1"/>
              </a:buClr>
              <a:buSzPts val="3000"/>
              <a:buChar char="●"/>
            </a:pPr>
            <a:r>
              <a:rPr lang="en-US" sz="3000">
                <a:solidFill>
                  <a:schemeClr val="dk1"/>
                </a:solidFill>
              </a:rPr>
              <a:t>Bin scripts (scripts that call into the container)</a:t>
            </a:r>
            <a:endParaRPr sz="3000">
              <a:solidFill>
                <a:schemeClr val="dk1"/>
              </a:solidFill>
            </a:endParaRPr>
          </a:p>
          <a:p>
            <a:pPr indent="0" lvl="0" marL="457200" rtl="0" algn="l">
              <a:lnSpc>
                <a:spcPct val="90000"/>
              </a:lnSpc>
              <a:spcBef>
                <a:spcPts val="500"/>
              </a:spcBef>
              <a:spcAft>
                <a:spcPts val="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756721677d_0_21"/>
          <p:cNvSpPr txBox="1"/>
          <p:nvPr>
            <p:ph type="title"/>
          </p:nvPr>
        </p:nvSpPr>
        <p:spPr>
          <a:xfrm>
            <a:off x="701049" y="1571000"/>
            <a:ext cx="107742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Sandboxes</a:t>
            </a:r>
            <a:endParaRPr sz="4000"/>
          </a:p>
        </p:txBody>
      </p:sp>
      <p:sp>
        <p:nvSpPr>
          <p:cNvPr id="157" name="Google Shape;157;g756721677d_0_21"/>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lang="en-US">
                <a:solidFill>
                  <a:schemeClr val="dk1"/>
                </a:solidFill>
              </a:rPr>
              <a:t>Singularity has a very useful feature for HPC and other complex software builds.  This feature is called a sandbox.  It is a fully writable version of the container that you can shell into and run commands.</a:t>
            </a:r>
            <a:r>
              <a:rPr lang="en-US" sz="3000">
                <a:solidFill>
                  <a:schemeClr val="dk1"/>
                </a:solidFill>
              </a:rPr>
              <a:t>   </a:t>
            </a:r>
            <a:endParaRPr sz="3000">
              <a:solidFill>
                <a:schemeClr val="dk1"/>
              </a:solidFill>
            </a:endParaRPr>
          </a:p>
          <a:p>
            <a:pPr indent="0" lvl="0" marL="0" rtl="0" algn="l">
              <a:lnSpc>
                <a:spcPct val="90000"/>
              </a:lnSpc>
              <a:spcBef>
                <a:spcPts val="500"/>
              </a:spcBef>
              <a:spcAft>
                <a:spcPts val="0"/>
              </a:spcAft>
              <a:buNone/>
            </a:pPr>
            <a:r>
              <a:t/>
            </a:r>
            <a:endParaRPr sz="3000">
              <a:solidFill>
                <a:schemeClr val="dk1"/>
              </a:solidFill>
            </a:endParaRPr>
          </a:p>
          <a:p>
            <a:pPr indent="0" lvl="0" marL="0" rtl="0" algn="l">
              <a:lnSpc>
                <a:spcPct val="90000"/>
              </a:lnSpc>
              <a:spcBef>
                <a:spcPts val="500"/>
              </a:spcBef>
              <a:spcAft>
                <a:spcPts val="0"/>
              </a:spcAft>
              <a:buNone/>
            </a:pPr>
            <a:r>
              <a:rPr b="1" lang="en-US" sz="1800">
                <a:solidFill>
                  <a:schemeClr val="dk1"/>
                </a:solidFill>
              </a:rPr>
              <a:t>You can build a sandbox from any singularity build type:</a:t>
            </a:r>
            <a:endParaRPr b="1" sz="1800">
              <a:solidFill>
                <a:schemeClr val="dk1"/>
              </a:solidFill>
            </a:endParaRPr>
          </a:p>
          <a:p>
            <a:pPr indent="0" lvl="0" marL="0" rtl="0" algn="l">
              <a:lnSpc>
                <a:spcPct val="115000"/>
              </a:lnSpc>
              <a:spcBef>
                <a:spcPts val="500"/>
              </a:spcBef>
              <a:spcAft>
                <a:spcPts val="0"/>
              </a:spcAft>
              <a:buNone/>
            </a:pPr>
            <a:r>
              <a:rPr lang="en-US" sz="1800">
                <a:solidFill>
                  <a:schemeClr val="dk1"/>
                </a:solidFill>
                <a:latin typeface="Consolas"/>
                <a:ea typeface="Consolas"/>
                <a:cs typeface="Consolas"/>
                <a:sym typeface="Consolas"/>
              </a:rPr>
              <a:t>singularity build --sandbox simple.sb simple.def</a:t>
            </a:r>
            <a:endParaRPr sz="18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800">
                <a:solidFill>
                  <a:schemeClr val="dk1"/>
                </a:solidFill>
              </a:rPr>
              <a:t>Even another container or docker image</a:t>
            </a:r>
            <a:endParaRPr b="1" sz="1800">
              <a:solidFill>
                <a:schemeClr val="dk1"/>
              </a:solidFill>
            </a:endParaRPr>
          </a:p>
          <a:p>
            <a:pPr indent="0" lvl="0" marL="0" rtl="0" algn="l">
              <a:lnSpc>
                <a:spcPct val="115000"/>
              </a:lnSpc>
              <a:spcBef>
                <a:spcPts val="500"/>
              </a:spcBef>
              <a:spcAft>
                <a:spcPts val="0"/>
              </a:spcAft>
              <a:buNone/>
            </a:pPr>
            <a:r>
              <a:rPr lang="en-US" sz="1800">
                <a:solidFill>
                  <a:schemeClr val="dk1"/>
                </a:solidFill>
                <a:latin typeface="Consolas"/>
                <a:ea typeface="Consolas"/>
                <a:cs typeface="Consolas"/>
                <a:sym typeface="Consolas"/>
              </a:rPr>
              <a:t>singularity build --sandbox trimtest.sb trimtest.simg</a:t>
            </a:r>
            <a:endParaRPr sz="18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b="1" lang="en-US" sz="1800">
                <a:solidFill>
                  <a:schemeClr val="dk1"/>
                </a:solidFill>
              </a:rPr>
              <a:t>You can shell in make changes then turn the sandbox back into a squashed image</a:t>
            </a:r>
            <a:endParaRPr b="1" sz="1800">
              <a:solidFill>
                <a:schemeClr val="dk1"/>
              </a:solidFill>
            </a:endParaRPr>
          </a:p>
          <a:p>
            <a:pPr indent="0" lvl="0" marL="0" rtl="0" algn="l">
              <a:lnSpc>
                <a:spcPct val="90000"/>
              </a:lnSpc>
              <a:spcBef>
                <a:spcPts val="500"/>
              </a:spcBef>
              <a:spcAft>
                <a:spcPts val="0"/>
              </a:spcAft>
              <a:buNone/>
            </a:pPr>
            <a:r>
              <a:rPr lang="en-US" sz="1800">
                <a:solidFill>
                  <a:schemeClr val="dk1"/>
                </a:solidFill>
                <a:latin typeface="Consolas"/>
                <a:ea typeface="Consolas"/>
                <a:cs typeface="Consolas"/>
                <a:sym typeface="Consolas"/>
              </a:rPr>
              <a:t>singularity shell -w trimtest.sb --login</a:t>
            </a:r>
            <a:endParaRPr sz="18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en-US" sz="1800">
                <a:solidFill>
                  <a:schemeClr val="dk1"/>
                </a:solidFill>
                <a:latin typeface="Consolas"/>
                <a:ea typeface="Consolas"/>
                <a:cs typeface="Consolas"/>
                <a:sym typeface="Consolas"/>
              </a:rPr>
              <a:t>singularity build trimtest2.simg trimtest.sb</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756721677d_0_26"/>
          <p:cNvSpPr txBox="1"/>
          <p:nvPr>
            <p:ph type="title"/>
          </p:nvPr>
        </p:nvSpPr>
        <p:spPr>
          <a:xfrm>
            <a:off x="701049" y="1571000"/>
            <a:ext cx="107742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Sandboxes</a:t>
            </a:r>
            <a:endParaRPr sz="4000"/>
          </a:p>
        </p:txBody>
      </p:sp>
      <p:sp>
        <p:nvSpPr>
          <p:cNvPr id="163" name="Google Shape;163;g756721677d_0_26"/>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200">
                <a:solidFill>
                  <a:srgbClr val="000000"/>
                </a:solidFill>
              </a:rPr>
              <a:t>We use sandboxes in a way that would make container purists angry.  </a:t>
            </a:r>
            <a:endParaRPr sz="2200">
              <a:solidFill>
                <a:srgbClr val="000000"/>
              </a:solidFill>
            </a:endParaRPr>
          </a:p>
          <a:p>
            <a:pPr indent="0" lvl="0" marL="0" rtl="0" algn="l">
              <a:lnSpc>
                <a:spcPct val="100000"/>
              </a:lnSpc>
              <a:spcBef>
                <a:spcPts val="0"/>
              </a:spcBef>
              <a:spcAft>
                <a:spcPts val="0"/>
              </a:spcAft>
              <a:buNone/>
            </a:pPr>
            <a:r>
              <a:t/>
            </a:r>
            <a:endParaRPr sz="2200">
              <a:solidFill>
                <a:srgbClr val="000000"/>
              </a:solidFill>
            </a:endParaRPr>
          </a:p>
          <a:p>
            <a:pPr indent="0" lvl="0" marL="0" rtl="0" algn="l">
              <a:lnSpc>
                <a:spcPct val="100000"/>
              </a:lnSpc>
              <a:spcBef>
                <a:spcPts val="0"/>
              </a:spcBef>
              <a:spcAft>
                <a:spcPts val="0"/>
              </a:spcAft>
              <a:buNone/>
            </a:pPr>
            <a:r>
              <a:rPr lang="en-US" sz="2200">
                <a:solidFill>
                  <a:srgbClr val="000000"/>
                </a:solidFill>
              </a:rPr>
              <a:t>Here is an example of a HPC software installation instructions</a:t>
            </a:r>
            <a:endParaRPr sz="2200">
              <a:solidFill>
                <a:srgbClr val="000000"/>
              </a:solidFill>
            </a:endParaRPr>
          </a:p>
          <a:p>
            <a:pPr indent="0" lvl="0" marL="0" rtl="0" algn="l">
              <a:lnSpc>
                <a:spcPct val="100000"/>
              </a:lnSpc>
              <a:spcBef>
                <a:spcPts val="0"/>
              </a:spcBef>
              <a:spcAft>
                <a:spcPts val="0"/>
              </a:spcAft>
              <a:buNone/>
            </a:pPr>
            <a:r>
              <a:rPr lang="en-US" sz="2200" u="sng">
                <a:solidFill>
                  <a:schemeClr val="hlink"/>
                </a:solidFill>
                <a:latin typeface="Arial"/>
                <a:ea typeface="Arial"/>
                <a:cs typeface="Arial"/>
                <a:sym typeface="Arial"/>
                <a:hlinkClick r:id="rId3"/>
              </a:rPr>
              <a:t>https://seissol.readthedocs.io/en/latest/compilation.html</a:t>
            </a:r>
            <a:endParaRPr sz="2200">
              <a:solidFill>
                <a:schemeClr val="dk1"/>
              </a:solidFill>
            </a:endParaRPr>
          </a:p>
          <a:p>
            <a:pPr indent="0" lvl="0" marL="0" rtl="0" algn="l">
              <a:lnSpc>
                <a:spcPct val="100000"/>
              </a:lnSpc>
              <a:spcBef>
                <a:spcPts val="0"/>
              </a:spcBef>
              <a:spcAft>
                <a:spcPts val="0"/>
              </a:spcAft>
              <a:buNone/>
            </a:pPr>
            <a:r>
              <a:t/>
            </a:r>
            <a:endParaRPr sz="2200">
              <a:solidFill>
                <a:schemeClr val="dk1"/>
              </a:solidFill>
            </a:endParaRPr>
          </a:p>
          <a:p>
            <a:pPr indent="0" lvl="0" marL="0" rtl="0" algn="l">
              <a:lnSpc>
                <a:spcPct val="100000"/>
              </a:lnSpc>
              <a:spcBef>
                <a:spcPts val="0"/>
              </a:spcBef>
              <a:spcAft>
                <a:spcPts val="0"/>
              </a:spcAft>
              <a:buNone/>
            </a:pPr>
            <a:r>
              <a:rPr lang="en-US" sz="2200">
                <a:solidFill>
                  <a:schemeClr val="dk1"/>
                </a:solidFill>
              </a:rPr>
              <a:t>Trying to script up that list of commands into the post install script and sort out errors during a container build would be an arduous process.</a:t>
            </a:r>
            <a:endParaRPr sz="2200">
              <a:solidFill>
                <a:schemeClr val="dk1"/>
              </a:solidFill>
            </a:endParaRPr>
          </a:p>
          <a:p>
            <a:pPr indent="0" lvl="0" marL="0" rtl="0" algn="l">
              <a:lnSpc>
                <a:spcPct val="100000"/>
              </a:lnSpc>
              <a:spcBef>
                <a:spcPts val="0"/>
              </a:spcBef>
              <a:spcAft>
                <a:spcPts val="0"/>
              </a:spcAft>
              <a:buNone/>
            </a:pPr>
            <a:r>
              <a:t/>
            </a:r>
            <a:endParaRPr sz="2200">
              <a:solidFill>
                <a:schemeClr val="dk1"/>
              </a:solidFill>
            </a:endParaRPr>
          </a:p>
          <a:p>
            <a:pPr indent="0" lvl="0" marL="0" rtl="0" algn="l">
              <a:lnSpc>
                <a:spcPct val="100000"/>
              </a:lnSpc>
              <a:spcBef>
                <a:spcPts val="0"/>
              </a:spcBef>
              <a:spcAft>
                <a:spcPts val="0"/>
              </a:spcAft>
              <a:buNone/>
            </a:pPr>
            <a:r>
              <a:rPr lang="en-US" sz="2200">
                <a:solidFill>
                  <a:schemeClr val="dk1"/>
                </a:solidFill>
              </a:rPr>
              <a:t>Sandboxes allow us to install them by hand as if we were installing to our own private machine.</a:t>
            </a:r>
            <a:endParaRPr sz="2200">
              <a:solidFill>
                <a:schemeClr val="dk1"/>
              </a:solidFill>
            </a:endParaRPr>
          </a:p>
          <a:p>
            <a:pPr indent="0" lvl="0" marL="0" rtl="0" algn="l">
              <a:lnSpc>
                <a:spcPct val="100000"/>
              </a:lnSpc>
              <a:spcBef>
                <a:spcPts val="0"/>
              </a:spcBef>
              <a:spcAft>
                <a:spcPts val="0"/>
              </a:spcAft>
              <a:buNone/>
            </a:pPr>
            <a:r>
              <a:t/>
            </a:r>
            <a:endParaRPr sz="2200">
              <a:solidFill>
                <a:schemeClr val="dk1"/>
              </a:solidFill>
            </a:endParaRPr>
          </a:p>
          <a:p>
            <a:pPr indent="0" lvl="0" marL="0" rtl="0" algn="l">
              <a:lnSpc>
                <a:spcPct val="100000"/>
              </a:lnSpc>
              <a:spcBef>
                <a:spcPts val="0"/>
              </a:spcBef>
              <a:spcAft>
                <a:spcPts val="0"/>
              </a:spcAft>
              <a:buNone/>
            </a:pPr>
            <a:r>
              <a:rPr lang="en-US" sz="2200">
                <a:solidFill>
                  <a:schemeClr val="dk1"/>
                </a:solidFill>
              </a:rPr>
              <a:t>The /.singularity/env/90-environment.sh file.</a:t>
            </a:r>
            <a:endParaRPr sz="2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7565ddedff_0_47"/>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Environment modules</a:t>
            </a:r>
            <a:endParaRPr sz="4000"/>
          </a:p>
        </p:txBody>
      </p:sp>
      <p:sp>
        <p:nvSpPr>
          <p:cNvPr id="169" name="Google Shape;169;g7565ddedff_0_47"/>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lang="en-US">
                <a:solidFill>
                  <a:srgbClr val="000000"/>
                </a:solidFill>
              </a:rPr>
              <a:t>Lmod environment modules</a:t>
            </a:r>
            <a:endParaRPr>
              <a:solidFill>
                <a:srgbClr val="000000"/>
              </a:solidFill>
            </a:endParaRPr>
          </a:p>
          <a:p>
            <a:pPr indent="0" lvl="0" marL="0" rtl="0" algn="l">
              <a:lnSpc>
                <a:spcPct val="90000"/>
              </a:lnSpc>
              <a:spcBef>
                <a:spcPts val="500"/>
              </a:spcBef>
              <a:spcAft>
                <a:spcPts val="0"/>
              </a:spcAft>
              <a:buNone/>
            </a:pPr>
            <a:r>
              <a:rPr lang="en-US" sz="1400" u="sng">
                <a:solidFill>
                  <a:schemeClr val="hlink"/>
                </a:solidFill>
                <a:latin typeface="Arial"/>
                <a:ea typeface="Arial"/>
                <a:cs typeface="Arial"/>
                <a:sym typeface="Arial"/>
                <a:hlinkClick r:id="rId3"/>
              </a:rPr>
              <a:t>https://lmod.readthedocs.io/en/latest/</a:t>
            </a:r>
            <a:endParaRPr sz="1400">
              <a:solidFill>
                <a:srgbClr val="000000"/>
              </a:solidFill>
            </a:endParaRPr>
          </a:p>
          <a:p>
            <a:pPr indent="0" lvl="0" marL="0" rtl="0" algn="l">
              <a:lnSpc>
                <a:spcPct val="90000"/>
              </a:lnSpc>
              <a:spcBef>
                <a:spcPts val="500"/>
              </a:spcBef>
              <a:spcAft>
                <a:spcPts val="0"/>
              </a:spcAft>
              <a:buNone/>
            </a:pPr>
            <a:r>
              <a:t/>
            </a:r>
            <a:endParaRPr sz="1400">
              <a:solidFill>
                <a:srgbClr val="000000"/>
              </a:solidFill>
            </a:endParaRPr>
          </a:p>
          <a:p>
            <a:pPr indent="0" lvl="0" marL="0" rtl="0" algn="l">
              <a:lnSpc>
                <a:spcPct val="90000"/>
              </a:lnSpc>
              <a:spcBef>
                <a:spcPts val="500"/>
              </a:spcBef>
              <a:spcAft>
                <a:spcPts val="0"/>
              </a:spcAft>
              <a:buNone/>
            </a:pPr>
            <a:r>
              <a:rPr lang="en-US" sz="1800">
                <a:solidFill>
                  <a:srgbClr val="000000"/>
                </a:solidFill>
              </a:rPr>
              <a:t>Lmod is a Lua based module system that easily handles the MODULEPATH Hierarchical problem. Environment Modules provide a convenient way to dynamically change the users’ environment through modulefiles. This includes easily adding or removing directories to the PATH environment variable. Modulefiles for Library packages provide environment variables that specify where the library and header files can be found.</a:t>
            </a:r>
            <a:endParaRPr sz="1800">
              <a:solidFill>
                <a:srgbClr val="000000"/>
              </a:solidFill>
            </a:endParaRPr>
          </a:p>
          <a:p>
            <a:pPr indent="0" lvl="0" marL="0" rtl="0" algn="l">
              <a:lnSpc>
                <a:spcPct val="90000"/>
              </a:lnSpc>
              <a:spcBef>
                <a:spcPts val="500"/>
              </a:spcBef>
              <a:spcAft>
                <a:spcPts val="0"/>
              </a:spcAft>
              <a:buNone/>
            </a:pPr>
            <a:r>
              <a:t/>
            </a:r>
            <a:endParaRPr sz="1800">
              <a:solidFill>
                <a:srgbClr val="000000"/>
              </a:solidFill>
            </a:endParaRPr>
          </a:p>
          <a:p>
            <a:pPr indent="0" lvl="0" marL="0" rtl="0" algn="l">
              <a:lnSpc>
                <a:spcPct val="90000"/>
              </a:lnSpc>
              <a:spcBef>
                <a:spcPts val="500"/>
              </a:spcBef>
              <a:spcAft>
                <a:spcPts val="0"/>
              </a:spcAft>
              <a:buNone/>
            </a:pPr>
            <a:r>
              <a:rPr b="1" lang="en-US" sz="1800">
                <a:solidFill>
                  <a:srgbClr val="000000"/>
                </a:solidFill>
              </a:rPr>
              <a:t>Example commands</a:t>
            </a:r>
            <a:endParaRPr b="1" sz="1800">
              <a:solidFill>
                <a:srgbClr val="000000"/>
              </a:solidFill>
            </a:endParaRPr>
          </a:p>
          <a:p>
            <a:pPr indent="0" lvl="0" marL="0" rtl="0" algn="l">
              <a:lnSpc>
                <a:spcPct val="90000"/>
              </a:lnSpc>
              <a:spcBef>
                <a:spcPts val="500"/>
              </a:spcBef>
              <a:spcAft>
                <a:spcPts val="0"/>
              </a:spcAft>
              <a:buNone/>
            </a:pPr>
            <a:r>
              <a:rPr lang="en-US" sz="1800">
                <a:solidFill>
                  <a:srgbClr val="000000"/>
                </a:solidFill>
              </a:rPr>
              <a:t>module load intel/18.0.5</a:t>
            </a:r>
            <a:endParaRPr sz="1800">
              <a:solidFill>
                <a:srgbClr val="000000"/>
              </a:solidFill>
            </a:endParaRPr>
          </a:p>
          <a:p>
            <a:pPr indent="0" lvl="0" marL="0" rtl="0" algn="l">
              <a:lnSpc>
                <a:spcPct val="90000"/>
              </a:lnSpc>
              <a:spcBef>
                <a:spcPts val="500"/>
              </a:spcBef>
              <a:spcAft>
                <a:spcPts val="0"/>
              </a:spcAft>
              <a:buNone/>
            </a:pPr>
            <a:r>
              <a:rPr lang="en-US" sz="1800">
                <a:solidFill>
                  <a:srgbClr val="000000"/>
                </a:solidFill>
              </a:rPr>
              <a:t>module list</a:t>
            </a:r>
            <a:endParaRPr sz="1800">
              <a:solidFill>
                <a:srgbClr val="000000"/>
              </a:solidFill>
            </a:endParaRPr>
          </a:p>
          <a:p>
            <a:pPr indent="0" lvl="0" marL="0" rtl="0" algn="l">
              <a:lnSpc>
                <a:spcPct val="90000"/>
              </a:lnSpc>
              <a:spcBef>
                <a:spcPts val="500"/>
              </a:spcBef>
              <a:spcAft>
                <a:spcPts val="0"/>
              </a:spcAft>
              <a:buNone/>
            </a:pPr>
            <a:r>
              <a:rPr lang="en-US" sz="1800">
                <a:solidFill>
                  <a:srgbClr val="000000"/>
                </a:solidFill>
              </a:rPr>
              <a:t>module purge</a:t>
            </a:r>
            <a:endParaRPr sz="1800">
              <a:solidFill>
                <a:srgbClr val="000000"/>
              </a:solidFill>
            </a:endParaRPr>
          </a:p>
          <a:p>
            <a:pPr indent="0" lvl="0" marL="0" rtl="0" algn="l">
              <a:lnSpc>
                <a:spcPct val="90000"/>
              </a:lnSpc>
              <a:spcBef>
                <a:spcPts val="500"/>
              </a:spcBef>
              <a:spcAft>
                <a:spcPts val="0"/>
              </a:spcAft>
              <a:buNone/>
            </a:pPr>
            <a:r>
              <a:rPr lang="en-US" sz="1800">
                <a:solidFill>
                  <a:srgbClr val="000000"/>
                </a:solidFill>
              </a:rPr>
              <a:t>module save</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7565ddedff_0_52"/>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Bin scripts</a:t>
            </a:r>
            <a:endParaRPr sz="4000"/>
          </a:p>
        </p:txBody>
      </p:sp>
      <p:sp>
        <p:nvSpPr>
          <p:cNvPr id="175" name="Google Shape;175;g7565ddedff_0_52"/>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lang="en-US" sz="1800">
                <a:solidFill>
                  <a:schemeClr val="dk1"/>
                </a:solidFill>
              </a:rPr>
              <a:t>Short bash scripts which define the singularity call for the user rather than making the user learn the command needed to run in the container.  The scripts appear as standard executables to the user and they have no idea whether they are running a standard executable or a container.  This simplifies commands and allows users to seamlessly follow standard tutorials and practices.</a:t>
            </a:r>
            <a:endParaRPr sz="1800">
              <a:solidFill>
                <a:schemeClr val="dk1"/>
              </a:solidFill>
            </a:endParaRPr>
          </a:p>
          <a:p>
            <a:pPr indent="0" lvl="0" marL="0" rtl="0" algn="l">
              <a:lnSpc>
                <a:spcPct val="90000"/>
              </a:lnSpc>
              <a:spcBef>
                <a:spcPts val="500"/>
              </a:spcBef>
              <a:spcAft>
                <a:spcPts val="0"/>
              </a:spcAft>
              <a:buNone/>
            </a:pPr>
            <a:r>
              <a:t/>
            </a:r>
            <a:endParaRPr sz="1800">
              <a:solidFill>
                <a:schemeClr val="dk1"/>
              </a:solidFill>
            </a:endParaRPr>
          </a:p>
          <a:p>
            <a:pPr indent="0" lvl="0" marL="0" rtl="0" algn="l">
              <a:lnSpc>
                <a:spcPct val="90000"/>
              </a:lnSpc>
              <a:spcBef>
                <a:spcPts val="500"/>
              </a:spcBef>
              <a:spcAft>
                <a:spcPts val="0"/>
              </a:spcAft>
              <a:buNone/>
            </a:pPr>
            <a:r>
              <a:rPr lang="en-US" sz="1800">
                <a:solidFill>
                  <a:schemeClr val="dk1"/>
                </a:solidFill>
              </a:rPr>
              <a:t>Rather than the user typing: </a:t>
            </a:r>
            <a:endParaRPr sz="1800">
              <a:solidFill>
                <a:schemeClr val="dk1"/>
              </a:solidFill>
            </a:endParaRPr>
          </a:p>
          <a:p>
            <a:pPr indent="0" lvl="0" marL="0" rtl="0" algn="l">
              <a:lnSpc>
                <a:spcPct val="90000"/>
              </a:lnSpc>
              <a:spcBef>
                <a:spcPts val="500"/>
              </a:spcBef>
              <a:spcAft>
                <a:spcPts val="0"/>
              </a:spcAft>
              <a:buNone/>
            </a:pPr>
            <a:r>
              <a:rPr lang="en-US" sz="1800">
                <a:solidFill>
                  <a:schemeClr val="dk1"/>
                </a:solidFill>
              </a:rPr>
              <a:t>singularity exec &lt;path to container&gt; command args</a:t>
            </a:r>
            <a:endParaRPr sz="1800">
              <a:solidFill>
                <a:schemeClr val="dk1"/>
              </a:solidFill>
            </a:endParaRPr>
          </a:p>
          <a:p>
            <a:pPr indent="0" lvl="0" marL="0" rtl="0" algn="l">
              <a:lnSpc>
                <a:spcPct val="90000"/>
              </a:lnSpc>
              <a:spcBef>
                <a:spcPts val="500"/>
              </a:spcBef>
              <a:spcAft>
                <a:spcPts val="0"/>
              </a:spcAft>
              <a:buNone/>
            </a:pPr>
            <a:r>
              <a:rPr lang="en-US" sz="1800">
                <a:solidFill>
                  <a:schemeClr val="dk1"/>
                </a:solidFill>
              </a:rPr>
              <a:t>They type:</a:t>
            </a:r>
            <a:endParaRPr sz="1800">
              <a:solidFill>
                <a:schemeClr val="dk1"/>
              </a:solidFill>
            </a:endParaRPr>
          </a:p>
          <a:p>
            <a:pPr indent="0" lvl="0" marL="0" rtl="0" algn="l">
              <a:lnSpc>
                <a:spcPct val="90000"/>
              </a:lnSpc>
              <a:spcBef>
                <a:spcPts val="500"/>
              </a:spcBef>
              <a:spcAft>
                <a:spcPts val="0"/>
              </a:spcAft>
              <a:buNone/>
            </a:pPr>
            <a:r>
              <a:rPr lang="en-US" sz="1800">
                <a:solidFill>
                  <a:schemeClr val="dk1"/>
                </a:solidFill>
              </a:rPr>
              <a:t>command args</a:t>
            </a:r>
            <a:endParaRPr sz="1800">
              <a:solidFill>
                <a:schemeClr val="dk1"/>
              </a:solidFill>
            </a:endParaRPr>
          </a:p>
          <a:p>
            <a:pPr indent="0" lvl="0" marL="0" rtl="0" algn="l">
              <a:lnSpc>
                <a:spcPct val="90000"/>
              </a:lnSpc>
              <a:spcBef>
                <a:spcPts val="500"/>
              </a:spcBef>
              <a:spcAft>
                <a:spcPts val="0"/>
              </a:spcAft>
              <a:buNone/>
            </a:pPr>
            <a:r>
              <a:t/>
            </a:r>
            <a:endParaRPr b="1" sz="1800">
              <a:solidFill>
                <a:schemeClr val="dk1"/>
              </a:solidFill>
              <a:latin typeface="Courier New"/>
              <a:ea typeface="Courier New"/>
              <a:cs typeface="Courier New"/>
              <a:sym typeface="Courier New"/>
            </a:endParaRPr>
          </a:p>
          <a:p>
            <a:pPr indent="0" lvl="0" marL="0" rtl="0" algn="l">
              <a:lnSpc>
                <a:spcPct val="90000"/>
              </a:lnSpc>
              <a:spcBef>
                <a:spcPts val="500"/>
              </a:spcBef>
              <a:spcAft>
                <a:spcPts val="0"/>
              </a:spcAft>
              <a:buClr>
                <a:schemeClr val="dk1"/>
              </a:buClr>
              <a:buSzPts val="1100"/>
              <a:buFont typeface="Arial"/>
              <a:buNone/>
            </a:pPr>
            <a:r>
              <a:rPr b="1" lang="en-US" sz="1800">
                <a:solidFill>
                  <a:schemeClr val="dk1"/>
                </a:solidFill>
                <a:latin typeface="Courier New"/>
                <a:ea typeface="Courier New"/>
                <a:cs typeface="Courier New"/>
                <a:sym typeface="Courier New"/>
              </a:rPr>
              <a:t>#!/bin/bash</a:t>
            </a:r>
            <a:endParaRPr b="1" sz="1800">
              <a:solidFill>
                <a:schemeClr val="dk1"/>
              </a:solidFill>
              <a:latin typeface="Courier New"/>
              <a:ea typeface="Courier New"/>
              <a:cs typeface="Courier New"/>
              <a:sym typeface="Courier New"/>
            </a:endParaRPr>
          </a:p>
          <a:p>
            <a:pPr indent="0" lvl="0" marL="0" rtl="0" algn="l">
              <a:lnSpc>
                <a:spcPct val="90000"/>
              </a:lnSpc>
              <a:spcBef>
                <a:spcPts val="500"/>
              </a:spcBef>
              <a:spcAft>
                <a:spcPts val="0"/>
              </a:spcAft>
              <a:buClr>
                <a:schemeClr val="dk1"/>
              </a:buClr>
              <a:buSzPts val="1100"/>
              <a:buFont typeface="Arial"/>
              <a:buNone/>
            </a:pPr>
            <a:r>
              <a:rPr b="1" lang="en-US" sz="1800">
                <a:solidFill>
                  <a:schemeClr val="dk1"/>
                </a:solidFill>
                <a:latin typeface="Courier New"/>
                <a:ea typeface="Courier New"/>
                <a:cs typeface="Courier New"/>
                <a:sym typeface="Courier New"/>
              </a:rPr>
              <a:t>exec /opt/singularity/3.4.1/bin/singularity exec /sw/lsa/centos7/gubbins/2.3.1/gubbins.simg run_gubbins "$@"</a:t>
            </a:r>
            <a:endParaRPr b="1" sz="1800">
              <a:solidFill>
                <a:schemeClr val="dk1"/>
              </a:solidFill>
              <a:latin typeface="Courier New"/>
              <a:ea typeface="Courier New"/>
              <a:cs typeface="Courier New"/>
              <a:sym typeface="Courier New"/>
            </a:endParaRPr>
          </a:p>
          <a:p>
            <a:pPr indent="0" lvl="0" marL="0" rtl="0" algn="l">
              <a:lnSpc>
                <a:spcPct val="90000"/>
              </a:lnSpc>
              <a:spcBef>
                <a:spcPts val="500"/>
              </a:spcBef>
              <a:spcAft>
                <a:spcPts val="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7565ddedff_0_57"/>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Special case MPI </a:t>
            </a:r>
            <a:endParaRPr sz="4000"/>
          </a:p>
        </p:txBody>
      </p:sp>
      <p:sp>
        <p:nvSpPr>
          <p:cNvPr id="181" name="Google Shape;181;g7565ddedff_0_57"/>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lang="en-US">
                <a:solidFill>
                  <a:schemeClr val="dk1"/>
                </a:solidFill>
              </a:rPr>
              <a:t>MPI is a special case container, since it is tied to hardware features, network interfaces and protocols, that require different handling than other software.  This is one place where portability is not guaranteed.</a:t>
            </a:r>
            <a:endParaRPr>
              <a:solidFill>
                <a:schemeClr val="dk1"/>
              </a:solidFill>
            </a:endParaRPr>
          </a:p>
          <a:p>
            <a:pPr indent="0" lvl="0" marL="0" rtl="0" algn="l">
              <a:lnSpc>
                <a:spcPct val="90000"/>
              </a:lnSpc>
              <a:spcBef>
                <a:spcPts val="500"/>
              </a:spcBef>
              <a:spcAft>
                <a:spcPts val="0"/>
              </a:spcAft>
              <a:buNone/>
            </a:pPr>
            <a:r>
              <a:t/>
            </a:r>
            <a:endParaRPr>
              <a:solidFill>
                <a:schemeClr val="dk1"/>
              </a:solidFill>
            </a:endParaRPr>
          </a:p>
          <a:p>
            <a:pPr indent="0" lvl="0" marL="0" rtl="0" algn="l">
              <a:lnSpc>
                <a:spcPct val="90000"/>
              </a:lnSpc>
              <a:spcBef>
                <a:spcPts val="500"/>
              </a:spcBef>
              <a:spcAft>
                <a:spcPts val="0"/>
              </a:spcAft>
              <a:buNone/>
            </a:pPr>
            <a:r>
              <a:rPr lang="en-US">
                <a:solidFill>
                  <a:schemeClr val="dk1"/>
                </a:solidFill>
              </a:rPr>
              <a:t>For MPI you need to install a compatible version of MPI both inside the container and on the hosting system.  Usually you will be matching the MPI for your build to whatever you expect on the hosting system.</a:t>
            </a:r>
            <a:endParaRPr>
              <a:solidFill>
                <a:schemeClr val="dk1"/>
              </a:solidFill>
            </a:endParaRPr>
          </a:p>
          <a:p>
            <a:pPr indent="0" lvl="0" marL="0" rtl="0" algn="l">
              <a:lnSpc>
                <a:spcPct val="90000"/>
              </a:lnSpc>
              <a:spcBef>
                <a:spcPts val="500"/>
              </a:spcBef>
              <a:spcAft>
                <a:spcPts val="0"/>
              </a:spcAft>
              <a:buNone/>
            </a:pPr>
            <a:r>
              <a:t/>
            </a:r>
            <a:endParaRPr>
              <a:solidFill>
                <a:schemeClr val="dk1"/>
              </a:solidFill>
            </a:endParaRPr>
          </a:p>
          <a:p>
            <a:pPr indent="0" lvl="0" marL="0" rtl="0" algn="l">
              <a:lnSpc>
                <a:spcPct val="90000"/>
              </a:lnSpc>
              <a:spcBef>
                <a:spcPts val="500"/>
              </a:spcBef>
              <a:spcAft>
                <a:spcPts val="0"/>
              </a:spcAft>
              <a:buNone/>
            </a:pPr>
            <a:r>
              <a:rPr lang="en-US">
                <a:solidFill>
                  <a:schemeClr val="dk1"/>
                </a:solidFill>
              </a:rPr>
              <a:t>You not only need to have compatible versions, you also may need to know the build options to insure that MPI goes over the appropriate interface.</a:t>
            </a:r>
            <a:endParaRPr>
              <a:solidFill>
                <a:schemeClr val="dk1"/>
              </a:solidFill>
            </a:endParaRPr>
          </a:p>
          <a:p>
            <a:pPr indent="0" lvl="0" marL="0" rtl="0" algn="l">
              <a:lnSpc>
                <a:spcPct val="90000"/>
              </a:lnSpc>
              <a:spcBef>
                <a:spcPts val="500"/>
              </a:spcBef>
              <a:spcAft>
                <a:spcPts val="0"/>
              </a:spcAft>
              <a:buNone/>
            </a:pPr>
            <a:r>
              <a:rPr b="1" lang="en-US">
                <a:solidFill>
                  <a:schemeClr val="dk1"/>
                </a:solidFill>
              </a:rPr>
              <a:t>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g756721677d_0_42"/>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Special case GPU computing </a:t>
            </a:r>
            <a:endParaRPr sz="4000"/>
          </a:p>
        </p:txBody>
      </p:sp>
      <p:sp>
        <p:nvSpPr>
          <p:cNvPr id="187" name="Google Shape;187;g756721677d_0_42"/>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None/>
            </a:pPr>
            <a:r>
              <a:rPr lang="en-US">
                <a:solidFill>
                  <a:schemeClr val="dk1"/>
                </a:solidFill>
              </a:rPr>
              <a:t>GPU/Cuda/ROCm</a:t>
            </a:r>
            <a:r>
              <a:rPr lang="en-US">
                <a:solidFill>
                  <a:schemeClr val="dk1"/>
                </a:solidFill>
              </a:rPr>
              <a:t> is also special case container, since it is tied to hardware features and protocols of the graphics cards.  It requires different handling than other software.  This is another place where portability is not guaranteed.</a:t>
            </a:r>
            <a:endParaRPr>
              <a:solidFill>
                <a:schemeClr val="dk1"/>
              </a:solidFill>
            </a:endParaRPr>
          </a:p>
          <a:p>
            <a:pPr indent="0" lvl="0" marL="0" rtl="0" algn="l">
              <a:lnSpc>
                <a:spcPct val="90000"/>
              </a:lnSpc>
              <a:spcBef>
                <a:spcPts val="500"/>
              </a:spcBef>
              <a:spcAft>
                <a:spcPts val="0"/>
              </a:spcAft>
              <a:buNone/>
            </a:pPr>
            <a:r>
              <a:t/>
            </a:r>
            <a:endParaRPr>
              <a:solidFill>
                <a:schemeClr val="dk1"/>
              </a:solidFill>
            </a:endParaRPr>
          </a:p>
          <a:p>
            <a:pPr indent="0" lvl="0" marL="0" rtl="0" algn="l">
              <a:lnSpc>
                <a:spcPct val="90000"/>
              </a:lnSpc>
              <a:spcBef>
                <a:spcPts val="500"/>
              </a:spcBef>
              <a:spcAft>
                <a:spcPts val="0"/>
              </a:spcAft>
              <a:buNone/>
            </a:pPr>
            <a:r>
              <a:rPr lang="en-US">
                <a:solidFill>
                  <a:schemeClr val="dk1"/>
                </a:solidFill>
              </a:rPr>
              <a:t>For Nvidia Cuda you used to need to install a compatible version inside the container and on the hosting system.  This has changed in singularity 3.x.  You can invoke the singularity --nv flag.  This mounts the hosting systems cuda install into the container and uses it. </a:t>
            </a:r>
            <a:endParaRPr>
              <a:solidFill>
                <a:schemeClr val="dk1"/>
              </a:solidFill>
            </a:endParaRPr>
          </a:p>
          <a:p>
            <a:pPr indent="0" lvl="0" marL="0" rtl="0" algn="l">
              <a:lnSpc>
                <a:spcPct val="90000"/>
              </a:lnSpc>
              <a:spcBef>
                <a:spcPts val="500"/>
              </a:spcBef>
              <a:spcAft>
                <a:spcPts val="0"/>
              </a:spcAft>
              <a:buNone/>
            </a:pPr>
            <a:r>
              <a:t/>
            </a:r>
            <a:endParaRPr>
              <a:solidFill>
                <a:schemeClr val="dk1"/>
              </a:solidFill>
            </a:endParaRPr>
          </a:p>
          <a:p>
            <a:pPr indent="0" lvl="0" marL="0" rtl="0" algn="l">
              <a:lnSpc>
                <a:spcPct val="90000"/>
              </a:lnSpc>
              <a:spcBef>
                <a:spcPts val="500"/>
              </a:spcBef>
              <a:spcAft>
                <a:spcPts val="0"/>
              </a:spcAft>
              <a:buNone/>
            </a:pPr>
            <a:r>
              <a:rPr lang="en-US">
                <a:solidFill>
                  <a:schemeClr val="dk1"/>
                </a:solidFill>
              </a:rPr>
              <a:t>For AMD ROCm there is a similar option </a:t>
            </a:r>
            <a:r>
              <a:rPr lang="en-US">
                <a:solidFill>
                  <a:srgbClr val="212529"/>
                </a:solidFill>
                <a:highlight>
                  <a:srgbClr val="FFFFFF"/>
                </a:highlight>
              </a:rPr>
              <a:t>--gpu=rocm</a:t>
            </a:r>
            <a:r>
              <a:rPr lang="en-US">
                <a:solidFill>
                  <a:schemeClr val="dk1"/>
                </a:solidFill>
              </a:rPr>
              <a:t>.</a:t>
            </a:r>
            <a:endParaRPr>
              <a:solidFill>
                <a:schemeClr val="dk1"/>
              </a:solidFill>
            </a:endParaRPr>
          </a:p>
          <a:p>
            <a:pPr indent="0" lvl="0" marL="0" rtl="0" algn="l">
              <a:lnSpc>
                <a:spcPct val="90000"/>
              </a:lnSpc>
              <a:spcBef>
                <a:spcPts val="500"/>
              </a:spcBef>
              <a:spcAft>
                <a:spcPts val="0"/>
              </a:spcAft>
              <a:buNone/>
            </a:pPr>
            <a:r>
              <a:rPr b="1" lang="en-US">
                <a:solidFill>
                  <a:schemeClr val="dk1"/>
                </a:solidFill>
              </a:rPr>
              <a:t>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2"/>
          <p:cNvSpPr txBox="1"/>
          <p:nvPr>
            <p:ph type="title"/>
          </p:nvPr>
        </p:nvSpPr>
        <p:spPr>
          <a:xfrm>
            <a:off x="838200" y="1669317"/>
            <a:ext cx="1051560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Outline</a:t>
            </a:r>
            <a:endParaRPr/>
          </a:p>
        </p:txBody>
      </p:sp>
      <p:sp>
        <p:nvSpPr>
          <p:cNvPr id="84" name="Google Shape;84;p2"/>
          <p:cNvSpPr txBox="1"/>
          <p:nvPr>
            <p:ph idx="1" type="body"/>
          </p:nvPr>
        </p:nvSpPr>
        <p:spPr>
          <a:xfrm>
            <a:off x="838200" y="2309396"/>
            <a:ext cx="10515600" cy="398892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Containers</a:t>
            </a:r>
            <a:endParaRPr sz="1800"/>
          </a:p>
          <a:p>
            <a:pPr indent="-342900" lvl="1" marL="914400" rtl="0" algn="l">
              <a:lnSpc>
                <a:spcPct val="90000"/>
              </a:lnSpc>
              <a:spcBef>
                <a:spcPts val="0"/>
              </a:spcBef>
              <a:spcAft>
                <a:spcPts val="0"/>
              </a:spcAft>
              <a:buSzPts val="1800"/>
              <a:buChar char="•"/>
            </a:pPr>
            <a:r>
              <a:rPr lang="en-US" sz="1800"/>
              <a:t>Docker</a:t>
            </a:r>
            <a:endParaRPr sz="1800"/>
          </a:p>
          <a:p>
            <a:pPr indent="-342900" lvl="1" marL="914400" rtl="0" algn="l">
              <a:spcBef>
                <a:spcPts val="0"/>
              </a:spcBef>
              <a:spcAft>
                <a:spcPts val="0"/>
              </a:spcAft>
              <a:buSzPts val="1800"/>
              <a:buChar char="•"/>
            </a:pPr>
            <a:r>
              <a:rPr lang="en-US" sz="1800"/>
              <a:t>Singularity</a:t>
            </a:r>
            <a:endParaRPr sz="1800"/>
          </a:p>
          <a:p>
            <a:pPr indent="-342900" lvl="1" marL="914400" rtl="0" algn="l">
              <a:lnSpc>
                <a:spcPct val="90000"/>
              </a:lnSpc>
              <a:spcBef>
                <a:spcPts val="0"/>
              </a:spcBef>
              <a:spcAft>
                <a:spcPts val="0"/>
              </a:spcAft>
              <a:buSzPts val="1800"/>
              <a:buChar char="•"/>
            </a:pPr>
            <a:r>
              <a:rPr lang="en-US" sz="1800"/>
              <a:t>Shifter</a:t>
            </a:r>
            <a:endParaRPr sz="1800"/>
          </a:p>
          <a:p>
            <a:pPr indent="-342900" lvl="0" marL="457200" rtl="0" algn="l">
              <a:lnSpc>
                <a:spcPct val="90000"/>
              </a:lnSpc>
              <a:spcBef>
                <a:spcPts val="0"/>
              </a:spcBef>
              <a:spcAft>
                <a:spcPts val="0"/>
              </a:spcAft>
              <a:buSzPts val="1800"/>
              <a:buChar char="•"/>
            </a:pPr>
            <a:r>
              <a:rPr lang="en-US"/>
              <a:t>Building Singularity containers</a:t>
            </a:r>
            <a:endParaRPr/>
          </a:p>
          <a:p>
            <a:pPr indent="-342900" lvl="0" marL="457200" rtl="0" algn="l">
              <a:lnSpc>
                <a:spcPct val="90000"/>
              </a:lnSpc>
              <a:spcBef>
                <a:spcPts val="0"/>
              </a:spcBef>
              <a:spcAft>
                <a:spcPts val="0"/>
              </a:spcAft>
              <a:buSzPts val="1800"/>
              <a:buChar char="•"/>
            </a:pPr>
            <a:r>
              <a:rPr lang="en-US"/>
              <a:t>How we use Singularity on Great Lakes</a:t>
            </a:r>
            <a:endParaRPr/>
          </a:p>
          <a:p>
            <a:pPr indent="-342900" lvl="0" marL="457200" rtl="0" algn="l">
              <a:lnSpc>
                <a:spcPct val="90000"/>
              </a:lnSpc>
              <a:spcBef>
                <a:spcPts val="0"/>
              </a:spcBef>
              <a:spcAft>
                <a:spcPts val="0"/>
              </a:spcAft>
              <a:buSzPts val="1800"/>
              <a:buChar char="•"/>
            </a:pPr>
            <a:r>
              <a:rPr lang="en-US"/>
              <a:t>Special Cases </a:t>
            </a:r>
            <a:endParaRPr/>
          </a:p>
          <a:p>
            <a:pPr indent="-342900" lvl="1" marL="914400" rtl="0" algn="l">
              <a:lnSpc>
                <a:spcPct val="90000"/>
              </a:lnSpc>
              <a:spcBef>
                <a:spcPts val="0"/>
              </a:spcBef>
              <a:spcAft>
                <a:spcPts val="0"/>
              </a:spcAft>
              <a:buSzPts val="1800"/>
              <a:buChar char="•"/>
            </a:pPr>
            <a:r>
              <a:rPr lang="en-US" sz="1800"/>
              <a:t>MPI</a:t>
            </a:r>
            <a:endParaRPr sz="1800"/>
          </a:p>
          <a:p>
            <a:pPr indent="-342900" lvl="1" marL="914400" rtl="0" algn="l">
              <a:lnSpc>
                <a:spcPct val="90000"/>
              </a:lnSpc>
              <a:spcBef>
                <a:spcPts val="0"/>
              </a:spcBef>
              <a:spcAft>
                <a:spcPts val="0"/>
              </a:spcAft>
              <a:buSzPts val="1800"/>
              <a:buChar char="•"/>
            </a:pPr>
            <a:r>
              <a:rPr lang="en-US" sz="1800"/>
              <a:t>GPU</a:t>
            </a:r>
            <a:endParaRPr/>
          </a:p>
          <a:p>
            <a:pPr indent="-342900" lvl="0" marL="457200" rtl="0" algn="l">
              <a:lnSpc>
                <a:spcPct val="90000"/>
              </a:lnSpc>
              <a:spcBef>
                <a:spcPts val="0"/>
              </a:spcBef>
              <a:spcAft>
                <a:spcPts val="0"/>
              </a:spcAft>
              <a:buSzPts val="1800"/>
              <a:buChar char="•"/>
            </a:pPr>
            <a:r>
              <a:rPr lang="en-US"/>
              <a:t>Evolving Features of Singularity</a:t>
            </a:r>
            <a:endParaRPr/>
          </a:p>
          <a:p>
            <a:pPr indent="-342900" lvl="0" marL="457200" rtl="0" algn="l">
              <a:lnSpc>
                <a:spcPct val="90000"/>
              </a:lnSpc>
              <a:spcBef>
                <a:spcPts val="0"/>
              </a:spcBef>
              <a:spcAft>
                <a:spcPts val="0"/>
              </a:spcAft>
              <a:buSzPts val="1800"/>
              <a:buChar char="•"/>
            </a:pPr>
            <a:r>
              <a:rPr lang="en-US"/>
              <a:t>Singularity container creation demo</a:t>
            </a:r>
            <a:endParaRPr/>
          </a:p>
          <a:p>
            <a:pPr indent="0" lvl="0" marL="457200" rtl="0" algn="l">
              <a:lnSpc>
                <a:spcPct val="90000"/>
              </a:lnSpc>
              <a:spcBef>
                <a:spcPts val="5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756721677d_0_48"/>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Evolving features of Singularity</a:t>
            </a:r>
            <a:r>
              <a:rPr lang="en-US" sz="4000"/>
              <a:t> </a:t>
            </a:r>
            <a:endParaRPr sz="4000"/>
          </a:p>
        </p:txBody>
      </p:sp>
      <p:sp>
        <p:nvSpPr>
          <p:cNvPr id="193" name="Google Shape;193;g756721677d_0_48"/>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381000" lvl="0" marL="457200" rtl="0" algn="l">
              <a:spcBef>
                <a:spcPts val="500"/>
              </a:spcBef>
              <a:spcAft>
                <a:spcPts val="0"/>
              </a:spcAft>
              <a:buClr>
                <a:schemeClr val="dk1"/>
              </a:buClr>
              <a:buSzPts val="2400"/>
              <a:buChar char="●"/>
            </a:pPr>
            <a:r>
              <a:rPr lang="en-US" sz="2400">
                <a:solidFill>
                  <a:schemeClr val="dk1"/>
                </a:solidFill>
              </a:rPr>
              <a:t>Encrypted containers</a:t>
            </a:r>
            <a:endParaRPr>
              <a:solidFill>
                <a:schemeClr val="dk1"/>
              </a:solidFill>
            </a:endParaRPr>
          </a:p>
          <a:p>
            <a:pPr indent="-381000" lvl="0" marL="457200" rtl="0" algn="l">
              <a:spcBef>
                <a:spcPts val="0"/>
              </a:spcBef>
              <a:spcAft>
                <a:spcPts val="0"/>
              </a:spcAft>
              <a:buClr>
                <a:schemeClr val="dk1"/>
              </a:buClr>
              <a:buSzPts val="2400"/>
              <a:buChar char="●"/>
            </a:pPr>
            <a:r>
              <a:rPr lang="en-US">
                <a:solidFill>
                  <a:schemeClr val="dk1"/>
                </a:solidFill>
              </a:rPr>
              <a:t>C</a:t>
            </a:r>
            <a:r>
              <a:rPr lang="en-US" sz="2400">
                <a:solidFill>
                  <a:schemeClr val="dk1"/>
                </a:solidFill>
              </a:rPr>
              <a:t>ontainer signing</a:t>
            </a:r>
            <a:endParaRPr sz="2400">
              <a:solidFill>
                <a:schemeClr val="dk1"/>
              </a:solidFill>
            </a:endParaRPr>
          </a:p>
          <a:p>
            <a:pPr indent="-381000" lvl="0" marL="457200" rtl="0" algn="l">
              <a:spcBef>
                <a:spcPts val="0"/>
              </a:spcBef>
              <a:spcAft>
                <a:spcPts val="0"/>
              </a:spcAft>
              <a:buClr>
                <a:schemeClr val="dk1"/>
              </a:buClr>
              <a:buSzPts val="2400"/>
              <a:buChar char="●"/>
            </a:pPr>
            <a:r>
              <a:rPr lang="en-US">
                <a:solidFill>
                  <a:schemeClr val="dk1"/>
                </a:solidFill>
              </a:rPr>
              <a:t>Cloud libraries</a:t>
            </a:r>
            <a:endParaRPr>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Executable containers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Container distribution</a:t>
            </a:r>
            <a:endParaRPr sz="2400">
              <a:solidFill>
                <a:schemeClr val="dk1"/>
              </a:solidFill>
            </a:endParaRPr>
          </a:p>
          <a:p>
            <a:pPr indent="0" lvl="0" marL="0" rtl="0" algn="l">
              <a:lnSpc>
                <a:spcPct val="90000"/>
              </a:lnSpc>
              <a:spcBef>
                <a:spcPts val="500"/>
              </a:spcBef>
              <a:spcAft>
                <a:spcPts val="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Singularity Demo</a:t>
            </a:r>
            <a:endParaRPr/>
          </a:p>
        </p:txBody>
      </p:sp>
      <p:sp>
        <p:nvSpPr>
          <p:cNvPr id="199" name="Google Shape;19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888888"/>
              </a:buClr>
              <a:buSzPts val="1860"/>
              <a:buNone/>
            </a:pPr>
            <a:r>
              <a:rPr lang="en-US" sz="1860"/>
              <a:t>“Hold on to your butts…”</a:t>
            </a:r>
            <a:endParaRPr/>
          </a:p>
          <a:p>
            <a:pPr indent="0" lvl="0" marL="0" rtl="0" algn="l">
              <a:lnSpc>
                <a:spcPct val="70000"/>
              </a:lnSpc>
              <a:spcBef>
                <a:spcPts val="1000"/>
              </a:spcBef>
              <a:spcAft>
                <a:spcPts val="0"/>
              </a:spcAft>
              <a:buClr>
                <a:srgbClr val="888888"/>
              </a:buClr>
              <a:buSzPts val="1860"/>
              <a:buNone/>
            </a:pPr>
            <a:r>
              <a:rPr lang="en-US" sz="1860"/>
              <a:t>	- Arnold</a:t>
            </a:r>
            <a:endParaRPr/>
          </a:p>
          <a:p>
            <a:pPr indent="0" lvl="0" marL="0" rtl="0" algn="l">
              <a:lnSpc>
                <a:spcPct val="70000"/>
              </a:lnSpc>
              <a:spcBef>
                <a:spcPts val="1000"/>
              </a:spcBef>
              <a:spcAft>
                <a:spcPts val="0"/>
              </a:spcAft>
              <a:buClr>
                <a:srgbClr val="888888"/>
              </a:buClr>
              <a:buSzPts val="1860"/>
              <a:buNone/>
            </a:pPr>
            <a:r>
              <a:t/>
            </a:r>
            <a:endParaRPr/>
          </a:p>
        </p:txBody>
      </p:sp>
      <p:pic>
        <p:nvPicPr>
          <p:cNvPr id="200" name="Google Shape;200;p23"/>
          <p:cNvPicPr preferRelativeResize="0"/>
          <p:nvPr/>
        </p:nvPicPr>
        <p:blipFill rotWithShape="1">
          <a:blip r:embed="rId3">
            <a:alphaModFix/>
          </a:blip>
          <a:srcRect b="0" l="0" r="0" t="0"/>
          <a:stretch/>
        </p:blipFill>
        <p:spPr>
          <a:xfrm>
            <a:off x="7150255" y="1529556"/>
            <a:ext cx="3810000" cy="3810000"/>
          </a:xfrm>
          <a:prstGeom prst="rect">
            <a:avLst/>
          </a:prstGeom>
          <a:noFill/>
          <a:ln>
            <a:noFill/>
          </a:ln>
        </p:spPr>
      </p:pic>
      <p:pic>
        <p:nvPicPr>
          <p:cNvPr descr="Image result for jurassic park" id="201" name="Google Shape;201;p23"/>
          <p:cNvPicPr preferRelativeResize="0"/>
          <p:nvPr/>
        </p:nvPicPr>
        <p:blipFill rotWithShape="1">
          <a:blip r:embed="rId4">
            <a:alphaModFix/>
          </a:blip>
          <a:srcRect b="0" l="0" r="0" t="0"/>
          <a:stretch/>
        </p:blipFill>
        <p:spPr>
          <a:xfrm>
            <a:off x="6362460" y="1261147"/>
            <a:ext cx="1406339" cy="10006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4"/>
          <p:cNvSpPr txBox="1"/>
          <p:nvPr>
            <p:ph type="title"/>
          </p:nvPr>
        </p:nvSpPr>
        <p:spPr>
          <a:xfrm>
            <a:off x="838200" y="1669317"/>
            <a:ext cx="10515600"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Today’s Learning Objectives</a:t>
            </a:r>
            <a:endParaRPr sz="3959"/>
          </a:p>
        </p:txBody>
      </p:sp>
      <p:sp>
        <p:nvSpPr>
          <p:cNvPr id="90" name="Google Shape;90;p4"/>
          <p:cNvSpPr txBox="1"/>
          <p:nvPr>
            <p:ph idx="1" type="body"/>
          </p:nvPr>
        </p:nvSpPr>
        <p:spPr>
          <a:xfrm>
            <a:off x="838200" y="2309396"/>
            <a:ext cx="10515600" cy="398892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Define containers and why we use them</a:t>
            </a:r>
            <a:endParaRPr/>
          </a:p>
          <a:p>
            <a:pPr indent="-342900" lvl="0" marL="457200" rtl="0" algn="l">
              <a:lnSpc>
                <a:spcPct val="90000"/>
              </a:lnSpc>
              <a:spcBef>
                <a:spcPts val="0"/>
              </a:spcBef>
              <a:spcAft>
                <a:spcPts val="0"/>
              </a:spcAft>
              <a:buSzPts val="1800"/>
              <a:buChar char="•"/>
            </a:pPr>
            <a:r>
              <a:rPr lang="en-US"/>
              <a:t>Learn how to build a singularity container</a:t>
            </a:r>
            <a:endParaRPr/>
          </a:p>
          <a:p>
            <a:pPr indent="-342900" lvl="0" marL="457200" rtl="0" algn="l">
              <a:lnSpc>
                <a:spcPct val="90000"/>
              </a:lnSpc>
              <a:spcBef>
                <a:spcPts val="0"/>
              </a:spcBef>
              <a:spcAft>
                <a:spcPts val="0"/>
              </a:spcAft>
              <a:buSzPts val="1800"/>
              <a:buChar char="•"/>
            </a:pPr>
            <a:r>
              <a:rPr lang="en-US"/>
              <a:t>Learn the specifics of our usage model in LSA</a:t>
            </a:r>
            <a:endParaRPr/>
          </a:p>
          <a:p>
            <a:pPr indent="-342900" lvl="0" marL="457200" rtl="0" algn="l">
              <a:lnSpc>
                <a:spcPct val="90000"/>
              </a:lnSpc>
              <a:spcBef>
                <a:spcPts val="0"/>
              </a:spcBef>
              <a:spcAft>
                <a:spcPts val="0"/>
              </a:spcAft>
              <a:buSzPts val="1800"/>
              <a:buChar char="•"/>
            </a:pPr>
            <a:r>
              <a:rPr lang="en-US"/>
              <a:t>Learn about methods for dealing with special cases</a:t>
            </a:r>
            <a:endParaRPr/>
          </a:p>
          <a:p>
            <a:pPr indent="-342900" lvl="1" marL="914400" rtl="0" algn="l">
              <a:lnSpc>
                <a:spcPct val="90000"/>
              </a:lnSpc>
              <a:spcBef>
                <a:spcPts val="0"/>
              </a:spcBef>
              <a:spcAft>
                <a:spcPts val="0"/>
              </a:spcAft>
              <a:buSzPts val="1800"/>
              <a:buChar char="•"/>
            </a:pPr>
            <a:r>
              <a:rPr lang="en-US"/>
              <a:t>MPI</a:t>
            </a:r>
            <a:endParaRPr/>
          </a:p>
          <a:p>
            <a:pPr indent="-342900" lvl="1" marL="914400" rtl="0" algn="l">
              <a:lnSpc>
                <a:spcPct val="90000"/>
              </a:lnSpc>
              <a:spcBef>
                <a:spcPts val="0"/>
              </a:spcBef>
              <a:spcAft>
                <a:spcPts val="0"/>
              </a:spcAft>
              <a:buSzPts val="1800"/>
              <a:buChar char="•"/>
            </a:pPr>
            <a:r>
              <a:rPr lang="en-US"/>
              <a:t>GPU computing</a:t>
            </a:r>
            <a:endParaRPr/>
          </a:p>
          <a:p>
            <a:pPr indent="-342900" lvl="0" marL="457200" rtl="0" algn="l">
              <a:lnSpc>
                <a:spcPct val="90000"/>
              </a:lnSpc>
              <a:spcBef>
                <a:spcPts val="0"/>
              </a:spcBef>
              <a:spcAft>
                <a:spcPts val="0"/>
              </a:spcAft>
              <a:buSzPts val="1800"/>
              <a:buChar char="•"/>
            </a:pPr>
            <a:r>
              <a:rPr lang="en-US"/>
              <a:t>Learn about the evolving features</a:t>
            </a:r>
            <a:endParaRPr/>
          </a:p>
          <a:p>
            <a:pPr indent="-342900" lvl="1" marL="914400" rtl="0" algn="l">
              <a:lnSpc>
                <a:spcPct val="90000"/>
              </a:lnSpc>
              <a:spcBef>
                <a:spcPts val="0"/>
              </a:spcBef>
              <a:spcAft>
                <a:spcPts val="0"/>
              </a:spcAft>
              <a:buSzPts val="1800"/>
              <a:buChar char="•"/>
            </a:pPr>
            <a:r>
              <a:rPr lang="en-US"/>
              <a:t>Encrypted containers and c</a:t>
            </a:r>
            <a:r>
              <a:rPr lang="en-US"/>
              <a:t>ontainer signing</a:t>
            </a:r>
            <a:endParaRPr/>
          </a:p>
          <a:p>
            <a:pPr indent="-342900" lvl="1" marL="914400" rtl="0" algn="l">
              <a:lnSpc>
                <a:spcPct val="90000"/>
              </a:lnSpc>
              <a:spcBef>
                <a:spcPts val="0"/>
              </a:spcBef>
              <a:spcAft>
                <a:spcPts val="0"/>
              </a:spcAft>
              <a:buSzPts val="1800"/>
              <a:buChar char="•"/>
            </a:pPr>
            <a:r>
              <a:rPr lang="en-US"/>
              <a:t>Executable containers</a:t>
            </a:r>
            <a:endParaRPr/>
          </a:p>
          <a:p>
            <a:pPr indent="-342900" lvl="1" marL="914400" rtl="0" algn="l">
              <a:lnSpc>
                <a:spcPct val="90000"/>
              </a:lnSpc>
              <a:spcBef>
                <a:spcPts val="0"/>
              </a:spcBef>
              <a:spcAft>
                <a:spcPts val="0"/>
              </a:spcAft>
              <a:buSzPts val="1800"/>
              <a:buChar char="•"/>
            </a:pPr>
            <a:r>
              <a:rPr lang="en-US"/>
              <a:t>Container distribution</a:t>
            </a:r>
            <a:endParaRPr/>
          </a:p>
          <a:p>
            <a:pPr indent="-342900" lvl="0" marL="457200" rtl="0" algn="l">
              <a:lnSpc>
                <a:spcPct val="90000"/>
              </a:lnSpc>
              <a:spcBef>
                <a:spcPts val="0"/>
              </a:spcBef>
              <a:spcAft>
                <a:spcPts val="0"/>
              </a:spcAft>
              <a:buSzPts val="1800"/>
              <a:buChar char="•"/>
            </a:pPr>
            <a:r>
              <a:rPr lang="en-US"/>
              <a:t>Show a demo of using Singularity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756721677d_0_53"/>
          <p:cNvSpPr txBox="1"/>
          <p:nvPr>
            <p:ph type="title"/>
          </p:nvPr>
        </p:nvSpPr>
        <p:spPr>
          <a:xfrm>
            <a:off x="838200" y="1669317"/>
            <a:ext cx="10515600" cy="640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Motivation</a:t>
            </a:r>
            <a:endParaRPr sz="3959"/>
          </a:p>
        </p:txBody>
      </p:sp>
      <p:sp>
        <p:nvSpPr>
          <p:cNvPr id="96" name="Google Shape;96;g756721677d_0_53"/>
          <p:cNvSpPr txBox="1"/>
          <p:nvPr>
            <p:ph idx="1" type="body"/>
          </p:nvPr>
        </p:nvSpPr>
        <p:spPr>
          <a:xfrm>
            <a:off x="838200" y="2309396"/>
            <a:ext cx="10515600" cy="3988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dk1"/>
              </a:buClr>
              <a:buSzPts val="2800"/>
              <a:buNone/>
            </a:pPr>
            <a:r>
              <a:rPr lang="en-US" sz="2400"/>
              <a:t>Building large, complex software packages with many dependencies is difficult in an HPC environment.  Unlike your local system, you have to be concerned with how software and dependencies you install impact others.  You also need to create a package that others can build, test, and use.</a:t>
            </a:r>
            <a:endParaRPr sz="2400"/>
          </a:p>
          <a:p>
            <a:pPr indent="-50800" lvl="0" marL="228600" rtl="0" algn="l">
              <a:lnSpc>
                <a:spcPct val="90000"/>
              </a:lnSpc>
              <a:spcBef>
                <a:spcPts val="1000"/>
              </a:spcBef>
              <a:spcAft>
                <a:spcPts val="0"/>
              </a:spcAft>
              <a:buClr>
                <a:schemeClr val="dk1"/>
              </a:buClr>
              <a:buSzPts val="2800"/>
              <a:buNone/>
            </a:pPr>
            <a:r>
              <a:t/>
            </a:r>
            <a:endParaRPr sz="2400"/>
          </a:p>
          <a:p>
            <a:pPr indent="-50800" lvl="0" marL="228600" rtl="0" algn="l">
              <a:lnSpc>
                <a:spcPct val="90000"/>
              </a:lnSpc>
              <a:spcBef>
                <a:spcPts val="1000"/>
              </a:spcBef>
              <a:spcAft>
                <a:spcPts val="0"/>
              </a:spcAft>
              <a:buClr>
                <a:schemeClr val="dk1"/>
              </a:buClr>
              <a:buSzPts val="2800"/>
              <a:buNone/>
            </a:pPr>
            <a:r>
              <a:rPr lang="en-US" sz="2400"/>
              <a:t>Containers offer a way to wrangle these challenges while introducing a few of their own.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Containers in HPC</a:t>
            </a:r>
            <a:endParaRPr/>
          </a:p>
        </p:txBody>
      </p:sp>
      <p:sp>
        <p:nvSpPr>
          <p:cNvPr id="102" name="Google Shape;10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solidFill>
                  <a:srgbClr val="000000"/>
                </a:solidFill>
              </a:rPr>
              <a:t>This presentation borrows profusely from the Singularity website at </a:t>
            </a:r>
            <a:r>
              <a:rPr lang="en-US" u="sng">
                <a:solidFill>
                  <a:schemeClr val="hlink"/>
                </a:solidFill>
                <a:hlinkClick r:id="rId3"/>
              </a:rPr>
              <a:t>https://sylabs.io</a:t>
            </a:r>
            <a:r>
              <a:rPr lang="en-US"/>
              <a:t> </a:t>
            </a:r>
            <a:endParaRPr/>
          </a:p>
          <a:p>
            <a:pPr indent="0" lvl="0" marL="0" rtl="0" algn="l">
              <a:lnSpc>
                <a:spcPct val="90000"/>
              </a:lnSpc>
              <a:spcBef>
                <a:spcPts val="0"/>
              </a:spcBef>
              <a:spcAft>
                <a:spcPts val="0"/>
              </a:spcAft>
              <a:buClr>
                <a:srgbClr val="888888"/>
              </a:buClr>
              <a:buSzPts val="2400"/>
              <a:buNone/>
            </a:pPr>
            <a:r>
              <a:rPr lang="en-US">
                <a:solidFill>
                  <a:srgbClr val="000000"/>
                </a:solidFill>
              </a:rPr>
              <a:t>and the user guide in particular at:</a:t>
            </a:r>
            <a:br>
              <a:rPr lang="en-US"/>
            </a:br>
            <a:r>
              <a:rPr lang="en-US" u="sng">
                <a:solidFill>
                  <a:schemeClr val="hlink"/>
                </a:solidFill>
                <a:latin typeface="Arial"/>
                <a:ea typeface="Arial"/>
                <a:cs typeface="Arial"/>
                <a:sym typeface="Arial"/>
                <a:hlinkClick r:id="rId4"/>
              </a:rPr>
              <a:t>https://sylabs.io/guides/3.5/user-guide/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6"/>
          <p:cNvSpPr txBox="1"/>
          <p:nvPr>
            <p:ph type="title"/>
          </p:nvPr>
        </p:nvSpPr>
        <p:spPr>
          <a:xfrm>
            <a:off x="701040" y="1570992"/>
            <a:ext cx="12192000" cy="66770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What are Containers?  Let’s ask google.</a:t>
            </a:r>
            <a:endParaRPr sz="4000"/>
          </a:p>
        </p:txBody>
      </p:sp>
      <p:sp>
        <p:nvSpPr>
          <p:cNvPr id="108" name="Google Shape;108;p6"/>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Clr>
                <a:schemeClr val="dk1"/>
              </a:buClr>
              <a:buSzPts val="2000"/>
              <a:buChar char="●"/>
            </a:pPr>
            <a:r>
              <a:rPr lang="en-US" sz="2000">
                <a:solidFill>
                  <a:schemeClr val="dk1"/>
                </a:solidFill>
              </a:rPr>
              <a:t>Meh</a:t>
            </a:r>
            <a:endParaRPr sz="2000">
              <a:solidFill>
                <a:schemeClr val="dk1"/>
              </a:solidFill>
            </a:endParaRPr>
          </a:p>
          <a:p>
            <a:pPr indent="0" lvl="0" marL="457200" rtl="0" algn="l">
              <a:lnSpc>
                <a:spcPct val="90000"/>
              </a:lnSpc>
              <a:spcBef>
                <a:spcPts val="0"/>
              </a:spcBef>
              <a:spcAft>
                <a:spcPts val="0"/>
              </a:spcAft>
              <a:buNone/>
            </a:pPr>
            <a:r>
              <a:rPr lang="en-US" sz="2000">
                <a:solidFill>
                  <a:schemeClr val="dk1"/>
                </a:solidFill>
              </a:rPr>
              <a:t>CIO.com: Containers are a solution to the problem of how to get software to run reliably when moved from one computing environment to another. </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rPr>
              <a:t>Good </a:t>
            </a:r>
            <a:endParaRPr sz="2000">
              <a:solidFill>
                <a:schemeClr val="dk1"/>
              </a:solidFill>
            </a:endParaRPr>
          </a:p>
          <a:p>
            <a:pPr indent="0" lvl="0" marL="457200" rtl="0" algn="l">
              <a:lnSpc>
                <a:spcPct val="90000"/>
              </a:lnSpc>
              <a:spcBef>
                <a:spcPts val="0"/>
              </a:spcBef>
              <a:spcAft>
                <a:spcPts val="0"/>
              </a:spcAft>
              <a:buNone/>
            </a:pPr>
            <a:r>
              <a:rPr lang="en-US" sz="2000">
                <a:solidFill>
                  <a:schemeClr val="dk1"/>
                </a:solidFill>
              </a:rPr>
              <a:t>AWS: Containers provide a standard way to package your application's code, configurations, and dependencies into a single object.</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rPr>
              <a:t>Better </a:t>
            </a:r>
            <a:endParaRPr sz="2000">
              <a:solidFill>
                <a:schemeClr val="dk1"/>
              </a:solidFill>
            </a:endParaRPr>
          </a:p>
          <a:p>
            <a:pPr indent="0" lvl="0" marL="457200" rtl="0" algn="l">
              <a:spcBef>
                <a:spcPts val="0"/>
              </a:spcBef>
              <a:spcAft>
                <a:spcPts val="0"/>
              </a:spcAft>
              <a:buNone/>
            </a:pPr>
            <a:r>
              <a:rPr lang="en-US" sz="2000">
                <a:solidFill>
                  <a:schemeClr val="dk1"/>
                </a:solidFill>
              </a:rPr>
              <a:t>Docker: A container is a standard unit of software that packages up code and all its dependencies so the application runs quickly and reliably from one computing environment to another.</a:t>
            </a:r>
            <a:endParaRPr sz="2000">
              <a:solidFill>
                <a:schemeClr val="dk1"/>
              </a:solidFill>
            </a:endParaRPr>
          </a:p>
          <a:p>
            <a:pPr indent="-355600" lvl="0" marL="457200" rtl="0" algn="l">
              <a:lnSpc>
                <a:spcPct val="90000"/>
              </a:lnSpc>
              <a:spcBef>
                <a:spcPts val="0"/>
              </a:spcBef>
              <a:spcAft>
                <a:spcPts val="0"/>
              </a:spcAft>
              <a:buClr>
                <a:schemeClr val="dk1"/>
              </a:buClr>
              <a:buSzPts val="2000"/>
              <a:buChar char="●"/>
            </a:pPr>
            <a:r>
              <a:rPr lang="en-US" sz="2000">
                <a:solidFill>
                  <a:schemeClr val="dk1"/>
                </a:solidFill>
              </a:rPr>
              <a:t>Winner</a:t>
            </a:r>
            <a:endParaRPr sz="2000">
              <a:solidFill>
                <a:schemeClr val="dk1"/>
              </a:solidFill>
            </a:endParaRPr>
          </a:p>
          <a:p>
            <a:pPr indent="0" lvl="0" marL="457200" rtl="0" algn="l">
              <a:lnSpc>
                <a:spcPct val="90000"/>
              </a:lnSpc>
              <a:spcBef>
                <a:spcPts val="0"/>
              </a:spcBef>
              <a:spcAft>
                <a:spcPts val="0"/>
              </a:spcAft>
              <a:buNone/>
            </a:pPr>
            <a:r>
              <a:rPr lang="en-US" sz="2000">
                <a:solidFill>
                  <a:schemeClr val="dk1"/>
                </a:solidFill>
              </a:rPr>
              <a:t>IBM.com: </a:t>
            </a:r>
            <a:r>
              <a:rPr lang="en-US" sz="2000">
                <a:solidFill>
                  <a:schemeClr val="dk1"/>
                </a:solidFill>
              </a:rPr>
              <a:t>Containers are an executable unit of software in which application code is packaged, along with its libraries and dependencies, in common ways so that it can be run anywhere, whether it be on desktop, traditional IT, or the cloud.</a:t>
            </a:r>
            <a:endParaRPr sz="2000"/>
          </a:p>
          <a:p>
            <a:pPr indent="-215900" lvl="1" marL="800100" rtl="0" algn="l">
              <a:lnSpc>
                <a:spcPct val="90000"/>
              </a:lnSpc>
              <a:spcBef>
                <a:spcPts val="500"/>
              </a:spcBef>
              <a:spcAft>
                <a:spcPts val="0"/>
              </a:spcAft>
              <a:buClr>
                <a:srgbClr val="888888"/>
              </a:buClr>
              <a:buSzPts val="20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g7565ddedff_0_16"/>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Let’s break that down</a:t>
            </a:r>
            <a:endParaRPr sz="4000"/>
          </a:p>
        </p:txBody>
      </p:sp>
      <p:sp>
        <p:nvSpPr>
          <p:cNvPr id="114" name="Google Shape;114;g7565ddedff_0_16"/>
          <p:cNvSpPr txBox="1"/>
          <p:nvPr>
            <p:ph idx="1" type="body"/>
          </p:nvPr>
        </p:nvSpPr>
        <p:spPr>
          <a:xfrm>
            <a:off x="701050" y="2189200"/>
            <a:ext cx="10515600" cy="41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solidFill>
                  <a:schemeClr val="dk1"/>
                </a:solidFill>
              </a:rPr>
              <a:t>Containers are an executable unit of software</a:t>
            </a:r>
            <a:endParaRPr b="1">
              <a:solidFill>
                <a:schemeClr val="dk1"/>
              </a:solidFill>
            </a:endParaRPr>
          </a:p>
          <a:p>
            <a:pPr indent="-381000" lvl="0" marL="457200" rtl="0" algn="l">
              <a:lnSpc>
                <a:spcPct val="90000"/>
              </a:lnSpc>
              <a:spcBef>
                <a:spcPts val="0"/>
              </a:spcBef>
              <a:spcAft>
                <a:spcPts val="0"/>
              </a:spcAft>
              <a:buClr>
                <a:schemeClr val="dk1"/>
              </a:buClr>
              <a:buSzPts val="2400"/>
              <a:buChar char="●"/>
            </a:pPr>
            <a:r>
              <a:rPr lang="en-US">
                <a:solidFill>
                  <a:schemeClr val="dk1"/>
                </a:solidFill>
              </a:rPr>
              <a:t>Containers are not </a:t>
            </a:r>
            <a:r>
              <a:rPr lang="en-US">
                <a:solidFill>
                  <a:schemeClr val="dk1"/>
                </a:solidFill>
              </a:rPr>
              <a:t>virtual machines, vm’s contain their own kernel</a:t>
            </a:r>
            <a:endParaRPr>
              <a:solidFill>
                <a:schemeClr val="dk1"/>
              </a:solidFill>
            </a:endParaRPr>
          </a:p>
          <a:p>
            <a:pPr indent="-381000" lvl="0" marL="457200" rtl="0" algn="l">
              <a:lnSpc>
                <a:spcPct val="90000"/>
              </a:lnSpc>
              <a:spcBef>
                <a:spcPts val="0"/>
              </a:spcBef>
              <a:spcAft>
                <a:spcPts val="0"/>
              </a:spcAft>
              <a:buClr>
                <a:schemeClr val="dk1"/>
              </a:buClr>
              <a:buSzPts val="2400"/>
              <a:buChar char="●"/>
            </a:pPr>
            <a:r>
              <a:rPr lang="en-US">
                <a:solidFill>
                  <a:schemeClr val="dk1"/>
                </a:solidFill>
              </a:rPr>
              <a:t>They are simply an application, containing almost everything but uses the hosting systems kernel  </a:t>
            </a:r>
            <a:endParaRPr>
              <a:solidFill>
                <a:schemeClr val="dk1"/>
              </a:solidFill>
            </a:endParaRPr>
          </a:p>
          <a:p>
            <a:pPr indent="0" lvl="0" marL="0" rtl="0" algn="l">
              <a:lnSpc>
                <a:spcPct val="90000"/>
              </a:lnSpc>
              <a:spcBef>
                <a:spcPts val="0"/>
              </a:spcBef>
              <a:spcAft>
                <a:spcPts val="0"/>
              </a:spcAft>
              <a:buNone/>
            </a:pPr>
            <a:r>
              <a:t/>
            </a:r>
            <a:endParaRPr>
              <a:solidFill>
                <a:schemeClr val="dk1"/>
              </a:solidFill>
            </a:endParaRPr>
          </a:p>
          <a:p>
            <a:pPr indent="0" lvl="0" marL="0" rtl="0" algn="l">
              <a:lnSpc>
                <a:spcPct val="90000"/>
              </a:lnSpc>
              <a:spcBef>
                <a:spcPts val="0"/>
              </a:spcBef>
              <a:spcAft>
                <a:spcPts val="0"/>
              </a:spcAft>
              <a:buNone/>
            </a:pPr>
            <a:r>
              <a:rPr b="1" lang="en-US">
                <a:solidFill>
                  <a:schemeClr val="dk1"/>
                </a:solidFill>
              </a:rPr>
              <a:t>in which application code is packaged, along with its libraries and dependencies, </a:t>
            </a:r>
            <a:endParaRPr b="1">
              <a:solidFill>
                <a:schemeClr val="dk1"/>
              </a:solidFill>
            </a:endParaRPr>
          </a:p>
          <a:p>
            <a:pPr indent="-381000" lvl="0" marL="457200" rtl="0" algn="l">
              <a:lnSpc>
                <a:spcPct val="90000"/>
              </a:lnSpc>
              <a:spcBef>
                <a:spcPts val="0"/>
              </a:spcBef>
              <a:spcAft>
                <a:spcPts val="0"/>
              </a:spcAft>
              <a:buClr>
                <a:schemeClr val="dk1"/>
              </a:buClr>
              <a:buSzPts val="2400"/>
              <a:buChar char="●"/>
            </a:pPr>
            <a:r>
              <a:rPr lang="en-US">
                <a:solidFill>
                  <a:schemeClr val="dk1"/>
                </a:solidFill>
              </a:rPr>
              <a:t>The payload software</a:t>
            </a:r>
            <a:endParaRPr>
              <a:solidFill>
                <a:schemeClr val="dk1"/>
              </a:solidFill>
            </a:endParaRPr>
          </a:p>
          <a:p>
            <a:pPr indent="-381000" lvl="0" marL="457200" rtl="0" algn="l">
              <a:lnSpc>
                <a:spcPct val="90000"/>
              </a:lnSpc>
              <a:spcBef>
                <a:spcPts val="0"/>
              </a:spcBef>
              <a:spcAft>
                <a:spcPts val="0"/>
              </a:spcAft>
              <a:buClr>
                <a:schemeClr val="dk1"/>
              </a:buClr>
              <a:buSzPts val="2400"/>
              <a:buChar char="●"/>
            </a:pPr>
            <a:r>
              <a:rPr lang="en-US">
                <a:solidFill>
                  <a:schemeClr val="dk1"/>
                </a:solidFill>
              </a:rPr>
              <a:t>Any dependencies up to and possibly including the OS in which to run it</a:t>
            </a:r>
            <a:endParaRPr>
              <a:solidFill>
                <a:schemeClr val="dk1"/>
              </a:solidFill>
            </a:endParaRPr>
          </a:p>
          <a:p>
            <a:pPr indent="0" lvl="0" marL="0" rtl="0" algn="l">
              <a:lnSpc>
                <a:spcPct val="90000"/>
              </a:lnSpc>
              <a:spcBef>
                <a:spcPts val="0"/>
              </a:spcBef>
              <a:spcAft>
                <a:spcPts val="0"/>
              </a:spcAft>
              <a:buNone/>
            </a:pPr>
            <a:r>
              <a:t/>
            </a:r>
            <a:endParaRPr>
              <a:solidFill>
                <a:schemeClr val="dk1"/>
              </a:solidFill>
            </a:endParaRPr>
          </a:p>
          <a:p>
            <a:pPr indent="0" lvl="0" marL="0" rtl="0" algn="l">
              <a:lnSpc>
                <a:spcPct val="90000"/>
              </a:lnSpc>
              <a:spcBef>
                <a:spcPts val="0"/>
              </a:spcBef>
              <a:spcAft>
                <a:spcPts val="0"/>
              </a:spcAft>
              <a:buNone/>
            </a:pPr>
            <a:r>
              <a:rPr b="1" lang="en-US">
                <a:solidFill>
                  <a:schemeClr val="dk1"/>
                </a:solidFill>
              </a:rPr>
              <a:t>in common ways so that it can be run anywhere, whether it be on desktop, traditional IT, or the cloud.</a:t>
            </a:r>
            <a:endParaRPr b="1"/>
          </a:p>
          <a:p>
            <a:pPr indent="-381000" lvl="0" marL="457200" rtl="0" algn="l">
              <a:lnSpc>
                <a:spcPct val="90000"/>
              </a:lnSpc>
              <a:spcBef>
                <a:spcPts val="500"/>
              </a:spcBef>
              <a:spcAft>
                <a:spcPts val="0"/>
              </a:spcAft>
              <a:buClr>
                <a:srgbClr val="000000"/>
              </a:buClr>
              <a:buSzPts val="2400"/>
              <a:buChar char="●"/>
            </a:pPr>
            <a:r>
              <a:rPr lang="en-US" sz="2400">
                <a:solidFill>
                  <a:srgbClr val="000000"/>
                </a:solidFill>
              </a:rPr>
              <a:t>With limitations</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g7565ddedff_0_27"/>
          <p:cNvSpPr txBox="1"/>
          <p:nvPr>
            <p:ph type="title"/>
          </p:nvPr>
        </p:nvSpPr>
        <p:spPr>
          <a:xfrm>
            <a:off x="701040" y="1570992"/>
            <a:ext cx="121920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Container types</a:t>
            </a:r>
            <a:endParaRPr sz="4000"/>
          </a:p>
        </p:txBody>
      </p:sp>
      <p:sp>
        <p:nvSpPr>
          <p:cNvPr id="120" name="Google Shape;120;g7565ddedff_0_27"/>
          <p:cNvSpPr txBox="1"/>
          <p:nvPr>
            <p:ph idx="1" type="body"/>
          </p:nvPr>
        </p:nvSpPr>
        <p:spPr>
          <a:xfrm>
            <a:off x="701050" y="2190975"/>
            <a:ext cx="10515600" cy="41055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500"/>
              </a:spcBef>
              <a:spcAft>
                <a:spcPts val="0"/>
              </a:spcAft>
              <a:buClr>
                <a:srgbClr val="000000"/>
              </a:buClr>
              <a:buSzPts val="2400"/>
              <a:buChar char="●"/>
            </a:pPr>
            <a:r>
              <a:rPr b="1" lang="en-US">
                <a:solidFill>
                  <a:schemeClr val="dk1"/>
                </a:solidFill>
              </a:rPr>
              <a:t>Docker</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Used extensively with Kubernetes and other launcher</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Used as a collection of layers of micro-services, especially in web applications</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Left permission escalation protection up to the host implementation</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Does have some major players distributing their applications as docker images</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Docker hub</a:t>
            </a:r>
            <a:endParaRPr b="1">
              <a:solidFill>
                <a:schemeClr val="dk1"/>
              </a:solidFill>
            </a:endParaRPr>
          </a:p>
          <a:p>
            <a:pPr indent="-381000" lvl="0" marL="457200" rtl="0" algn="l">
              <a:lnSpc>
                <a:spcPct val="90000"/>
              </a:lnSpc>
              <a:spcBef>
                <a:spcPts val="0"/>
              </a:spcBef>
              <a:spcAft>
                <a:spcPts val="0"/>
              </a:spcAft>
              <a:buClr>
                <a:srgbClr val="000000"/>
              </a:buClr>
              <a:buSzPts val="2400"/>
              <a:buChar char="●"/>
            </a:pPr>
            <a:r>
              <a:rPr b="1" lang="en-US">
                <a:solidFill>
                  <a:schemeClr val="dk1"/>
                </a:solidFill>
              </a:rPr>
              <a:t>Singularity</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Designed for HPC at Lawrence Berkeley National Laboratory</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Offers sandboxes</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Permission escalation protection</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Can convert docker images</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Singularity hub</a:t>
            </a:r>
            <a:endParaRPr b="1">
              <a:solidFill>
                <a:schemeClr val="dk1"/>
              </a:solidFill>
            </a:endParaRPr>
          </a:p>
          <a:p>
            <a:pPr indent="-381000" lvl="0" marL="457200" rtl="0" algn="l">
              <a:lnSpc>
                <a:spcPct val="90000"/>
              </a:lnSpc>
              <a:spcBef>
                <a:spcPts val="0"/>
              </a:spcBef>
              <a:spcAft>
                <a:spcPts val="0"/>
              </a:spcAft>
              <a:buClr>
                <a:srgbClr val="000000"/>
              </a:buClr>
              <a:buSzPts val="2400"/>
              <a:buChar char="●"/>
            </a:pPr>
            <a:r>
              <a:rPr b="1" lang="en-US">
                <a:solidFill>
                  <a:schemeClr val="dk1"/>
                </a:solidFill>
              </a:rPr>
              <a:t>Shifter</a:t>
            </a:r>
            <a:endParaRPr b="1">
              <a:solidFill>
                <a:schemeClr val="dk1"/>
              </a:solidFill>
            </a:endParaRPr>
          </a:p>
          <a:p>
            <a:pPr indent="-355600" lvl="1" marL="1371600" rtl="0" algn="l">
              <a:lnSpc>
                <a:spcPct val="90000"/>
              </a:lnSpc>
              <a:spcBef>
                <a:spcPts val="0"/>
              </a:spcBef>
              <a:spcAft>
                <a:spcPts val="0"/>
              </a:spcAft>
              <a:buClr>
                <a:schemeClr val="dk1"/>
              </a:buClr>
              <a:buSzPts val="2000"/>
              <a:buChar char="○"/>
            </a:pPr>
            <a:r>
              <a:rPr b="1" lang="en-US">
                <a:solidFill>
                  <a:schemeClr val="dk1"/>
                </a:solidFill>
              </a:rPr>
              <a:t>New type with many similarities to Singularity</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g7565ddedff_0_32"/>
          <p:cNvSpPr txBox="1"/>
          <p:nvPr>
            <p:ph type="title"/>
          </p:nvPr>
        </p:nvSpPr>
        <p:spPr>
          <a:xfrm>
            <a:off x="701049" y="1571000"/>
            <a:ext cx="10636800" cy="667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Why use containers?</a:t>
            </a:r>
            <a:endParaRPr sz="4000"/>
          </a:p>
        </p:txBody>
      </p:sp>
      <p:sp>
        <p:nvSpPr>
          <p:cNvPr id="126" name="Google Shape;126;g7565ddedff_0_32"/>
          <p:cNvSpPr txBox="1"/>
          <p:nvPr>
            <p:ph idx="1" type="body"/>
          </p:nvPr>
        </p:nvSpPr>
        <p:spPr>
          <a:xfrm>
            <a:off x="701050" y="2256150"/>
            <a:ext cx="10515600" cy="41055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500"/>
              </a:spcBef>
              <a:spcAft>
                <a:spcPts val="0"/>
              </a:spcAft>
              <a:buClr>
                <a:srgbClr val="000000"/>
              </a:buClr>
              <a:buSzPts val="2400"/>
              <a:buChar char="●"/>
            </a:pPr>
            <a:r>
              <a:rPr b="1" lang="en-US">
                <a:solidFill>
                  <a:schemeClr val="dk1"/>
                </a:solidFill>
              </a:rPr>
              <a:t>Reproducibility - </a:t>
            </a:r>
            <a:r>
              <a:rPr lang="en-US">
                <a:solidFill>
                  <a:schemeClr val="dk1"/>
                </a:solidFill>
              </a:rPr>
              <a:t>your container can be locked away from system changes</a:t>
            </a:r>
            <a:endParaRPr>
              <a:solidFill>
                <a:schemeClr val="dk1"/>
              </a:solidFill>
            </a:endParaRPr>
          </a:p>
          <a:p>
            <a:pPr indent="-381000" lvl="0" marL="457200" rtl="0" algn="l">
              <a:lnSpc>
                <a:spcPct val="90000"/>
              </a:lnSpc>
              <a:spcBef>
                <a:spcPts val="0"/>
              </a:spcBef>
              <a:spcAft>
                <a:spcPts val="0"/>
              </a:spcAft>
              <a:buClr>
                <a:srgbClr val="000000"/>
              </a:buClr>
              <a:buSzPts val="2400"/>
              <a:buChar char="●"/>
            </a:pPr>
            <a:r>
              <a:rPr b="1" lang="en-US">
                <a:solidFill>
                  <a:schemeClr val="dk1"/>
                </a:solidFill>
              </a:rPr>
              <a:t>Portability - </a:t>
            </a:r>
            <a:r>
              <a:rPr lang="en-US">
                <a:solidFill>
                  <a:schemeClr val="dk1"/>
                </a:solidFill>
              </a:rPr>
              <a:t>your container is running the same libraries regardless of the hosting system</a:t>
            </a:r>
            <a:r>
              <a:rPr b="1" lang="en-US">
                <a:solidFill>
                  <a:schemeClr val="dk1"/>
                </a:solidFill>
              </a:rPr>
              <a:t> </a:t>
            </a:r>
            <a:endParaRPr b="1">
              <a:solidFill>
                <a:schemeClr val="dk1"/>
              </a:solidFill>
            </a:endParaRPr>
          </a:p>
          <a:p>
            <a:pPr indent="-381000" lvl="0" marL="457200" rtl="0" algn="l">
              <a:lnSpc>
                <a:spcPct val="90000"/>
              </a:lnSpc>
              <a:spcBef>
                <a:spcPts val="0"/>
              </a:spcBef>
              <a:spcAft>
                <a:spcPts val="0"/>
              </a:spcAft>
              <a:buClr>
                <a:srgbClr val="000000"/>
              </a:buClr>
              <a:buSzPts val="2400"/>
              <a:buChar char="●"/>
            </a:pPr>
            <a:r>
              <a:rPr b="1" lang="en-US">
                <a:solidFill>
                  <a:schemeClr val="dk1"/>
                </a:solidFill>
              </a:rPr>
              <a:t>Alternate OS - </a:t>
            </a:r>
            <a:r>
              <a:rPr lang="en-US">
                <a:solidFill>
                  <a:schemeClr val="dk1"/>
                </a:solidFill>
              </a:rPr>
              <a:t>you can build your software in whatever (kernel compatible) OS you choose</a:t>
            </a:r>
            <a:endParaRPr>
              <a:solidFill>
                <a:schemeClr val="dk1"/>
              </a:solidFill>
            </a:endParaRPr>
          </a:p>
          <a:p>
            <a:pPr indent="-381000" lvl="0" marL="457200" rtl="0" algn="l">
              <a:lnSpc>
                <a:spcPct val="90000"/>
              </a:lnSpc>
              <a:spcBef>
                <a:spcPts val="0"/>
              </a:spcBef>
              <a:spcAft>
                <a:spcPts val="0"/>
              </a:spcAft>
              <a:buClr>
                <a:srgbClr val="000000"/>
              </a:buClr>
              <a:buSzPts val="2400"/>
              <a:buChar char="●"/>
            </a:pPr>
            <a:r>
              <a:rPr b="1" lang="en-US">
                <a:solidFill>
                  <a:schemeClr val="dk1"/>
                </a:solidFill>
              </a:rPr>
              <a:t>Obsolete OS - </a:t>
            </a:r>
            <a:r>
              <a:rPr lang="en-US">
                <a:solidFill>
                  <a:schemeClr val="dk1"/>
                </a:solidFill>
              </a:rPr>
              <a:t>you can run an outdated application in an appropriate OS</a:t>
            </a:r>
            <a:r>
              <a:rPr b="1" lang="en-US">
                <a:solidFill>
                  <a:schemeClr val="dk1"/>
                </a:solidFill>
              </a:rPr>
              <a:t> </a:t>
            </a:r>
            <a:endParaRPr b="1">
              <a:solidFill>
                <a:schemeClr val="dk1"/>
              </a:solidFill>
            </a:endParaRPr>
          </a:p>
          <a:p>
            <a:pPr indent="-381000" lvl="0" marL="457200" rtl="0" algn="l">
              <a:lnSpc>
                <a:spcPct val="90000"/>
              </a:lnSpc>
              <a:spcBef>
                <a:spcPts val="0"/>
              </a:spcBef>
              <a:spcAft>
                <a:spcPts val="0"/>
              </a:spcAft>
              <a:buClr>
                <a:schemeClr val="dk1"/>
              </a:buClr>
              <a:buSzPts val="2400"/>
              <a:buChar char="●"/>
            </a:pPr>
            <a:r>
              <a:rPr b="1" lang="en-US">
                <a:solidFill>
                  <a:schemeClr val="dk1"/>
                </a:solidFill>
              </a:rPr>
              <a:t>Distributable - </a:t>
            </a:r>
            <a:r>
              <a:rPr lang="en-US">
                <a:solidFill>
                  <a:schemeClr val="dk1"/>
                </a:solidFill>
              </a:rPr>
              <a:t>you can send someone a run ready package</a:t>
            </a:r>
            <a:endParaRPr>
              <a:solidFill>
                <a:schemeClr val="dk1"/>
              </a:solidFill>
            </a:endParaRPr>
          </a:p>
          <a:p>
            <a:pPr indent="-381000" lvl="0" marL="457200" rtl="0" algn="l">
              <a:lnSpc>
                <a:spcPct val="90000"/>
              </a:lnSpc>
              <a:spcBef>
                <a:spcPts val="0"/>
              </a:spcBef>
              <a:spcAft>
                <a:spcPts val="0"/>
              </a:spcAft>
              <a:buClr>
                <a:schemeClr val="dk1"/>
              </a:buClr>
              <a:buSzPts val="2400"/>
              <a:buChar char="●"/>
            </a:pPr>
            <a:r>
              <a:rPr b="1" lang="en-US">
                <a:solidFill>
                  <a:schemeClr val="dk1"/>
                </a:solidFill>
              </a:rPr>
              <a:t>Ease of building - </a:t>
            </a:r>
            <a:r>
              <a:rPr lang="en-US">
                <a:solidFill>
                  <a:schemeClr val="dk1"/>
                </a:solidFill>
              </a:rPr>
              <a:t>you can use standard packaging tools like yum and apt-get for dependencies.  </a:t>
            </a:r>
            <a:r>
              <a:rPr lang="en-US" u="sng">
                <a:solidFill>
                  <a:schemeClr val="hlink"/>
                </a:solidFill>
                <a:hlinkClick r:id="rId3"/>
              </a:rPr>
              <a:t>https://seissol.readthedocs.io/en/latest/compilation.html</a:t>
            </a:r>
            <a:endParaRPr>
              <a:solidFill>
                <a:schemeClr val="dk1"/>
              </a:solidFill>
            </a:endParaRPr>
          </a:p>
          <a:p>
            <a:pPr indent="-381000" lvl="0" marL="457200" rtl="0" algn="l">
              <a:lnSpc>
                <a:spcPct val="90000"/>
              </a:lnSpc>
              <a:spcBef>
                <a:spcPts val="0"/>
              </a:spcBef>
              <a:spcAft>
                <a:spcPts val="0"/>
              </a:spcAft>
              <a:buClr>
                <a:schemeClr val="dk1"/>
              </a:buClr>
              <a:buSzPts val="2400"/>
              <a:buChar char="●"/>
            </a:pPr>
            <a:r>
              <a:rPr b="1" lang="en-US">
                <a:solidFill>
                  <a:schemeClr val="dk1"/>
                </a:solidFill>
              </a:rPr>
              <a:t>Isolation</a:t>
            </a:r>
            <a:r>
              <a:rPr lang="en-US">
                <a:solidFill>
                  <a:schemeClr val="dk1"/>
                </a:solidFill>
              </a:rPr>
              <a:t> - install any dependencies your package needs without impacting other packages that are already installed</a:t>
            </a:r>
            <a:r>
              <a:rPr b="1" lang="en-US">
                <a:solidFill>
                  <a:schemeClr val="dk1"/>
                </a:solidFill>
              </a:rPr>
              <a:t> </a:t>
            </a:r>
            <a:endParaRPr b="1">
              <a:solidFill>
                <a:schemeClr val="dk1"/>
              </a:solidFill>
            </a:endParaRPr>
          </a:p>
          <a:p>
            <a:pPr indent="0" lvl="0" marL="914400" rtl="0" algn="l">
              <a:lnSpc>
                <a:spcPct val="90000"/>
              </a:lnSpc>
              <a:spcBef>
                <a:spcPts val="500"/>
              </a:spcBef>
              <a:spcAft>
                <a:spcPts val="0"/>
              </a:spcAft>
              <a:buNone/>
            </a:pPr>
            <a:r>
              <a:t/>
            </a:r>
            <a:endParaRPr b="1">
              <a:solidFill>
                <a:schemeClr val="dk1"/>
              </a:solidFill>
            </a:endParaRPr>
          </a:p>
          <a:p>
            <a:pPr indent="0" lvl="0" marL="914400" rtl="0" algn="l">
              <a:lnSpc>
                <a:spcPct val="90000"/>
              </a:lnSpc>
              <a:spcBef>
                <a:spcPts val="500"/>
              </a:spcBef>
              <a:spcAft>
                <a:spcPts val="0"/>
              </a:spcAft>
              <a:buNone/>
            </a:pPr>
            <a:r>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2017-07-31T16:39:40Z</dcterms:created>
  <dc:creator>Microsoft Office User</dc:creator>
</cp:coreProperties>
</file>