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59" r:id="rId4"/>
    <p:sldId id="299" r:id="rId5"/>
    <p:sldId id="313" r:id="rId6"/>
    <p:sldId id="329" r:id="rId7"/>
    <p:sldId id="332" r:id="rId8"/>
    <p:sldId id="328" r:id="rId9"/>
    <p:sldId id="333" r:id="rId10"/>
    <p:sldId id="330" r:id="rId11"/>
    <p:sldId id="331" r:id="rId12"/>
    <p:sldId id="334" r:id="rId13"/>
    <p:sldId id="335" r:id="rId14"/>
    <p:sldId id="336" r:id="rId15"/>
    <p:sldId id="338" r:id="rId16"/>
    <p:sldId id="342" r:id="rId17"/>
    <p:sldId id="339" r:id="rId18"/>
    <p:sldId id="341" r:id="rId19"/>
    <p:sldId id="337" r:id="rId20"/>
    <p:sldId id="340" r:id="rId21"/>
    <p:sldId id="34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Outline" id="{CA940945-3B79-421B-BC1B-2F2C98150F85}">
          <p14:sldIdLst>
            <p14:sldId id="257"/>
            <p14:sldId id="258"/>
          </p14:sldIdLst>
        </p14:section>
        <p14:section name="Motivation &amp; Big Picture" id="{46156D47-1E68-41E0-BFBD-A6AAAE8BA18A}">
          <p14:sldIdLst>
            <p14:sldId id="259"/>
            <p14:sldId id="299"/>
            <p14:sldId id="313"/>
          </p14:sldIdLst>
        </p14:section>
        <p14:section name="Preliminaries" id="{8C45EC5F-533F-4CE7-A0A6-D66C99FD12B4}">
          <p14:sldIdLst>
            <p14:sldId id="329"/>
            <p14:sldId id="332"/>
            <p14:sldId id="328"/>
          </p14:sldIdLst>
        </p14:section>
        <p14:section name="Approaches to Testing" id="{C1A358BE-0D1E-413A-903C-49776D27A767}">
          <p14:sldIdLst>
            <p14:sldId id="333"/>
            <p14:sldId id="330"/>
            <p14:sldId id="331"/>
            <p14:sldId id="334"/>
            <p14:sldId id="335"/>
            <p14:sldId id="336"/>
          </p14:sldIdLst>
        </p14:section>
        <p14:section name="Unit Testing Frameworks" id="{AC47E14C-B876-46BF-A195-B76B48DAFF4F}">
          <p14:sldIdLst>
            <p14:sldId id="338"/>
            <p14:sldId id="342"/>
            <p14:sldId id="339"/>
            <p14:sldId id="341"/>
            <p14:sldId id="337"/>
            <p14:sldId id="340"/>
          </p14:sldIdLst>
        </p14:section>
        <p14:section name="Examples" id="{E3EB3B9F-63F5-4B2C-BFBC-764ECCD299E4}">
          <p14:sldIdLst>
            <p14:sldId id="34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10E7"/>
    <a:srgbClr val="006600"/>
    <a:srgbClr val="0000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5746" autoAdjust="0"/>
  </p:normalViewPr>
  <p:slideViewPr>
    <p:cSldViewPr snapToGrid="0" snapToObjects="1">
      <p:cViewPr varScale="1">
        <p:scale>
          <a:sx n="83" d="100"/>
          <a:sy n="83" d="100"/>
        </p:scale>
        <p:origin x="67" y="590"/>
      </p:cViewPr>
      <p:guideLst>
        <p:guide orient="horz" pos="2160"/>
        <p:guide pos="3840"/>
      </p:guideLst>
    </p:cSldViewPr>
  </p:slideViewPr>
  <p:notesTextViewPr>
    <p:cViewPr>
      <p:scale>
        <a:sx n="1" d="1"/>
        <a:sy n="1" d="1"/>
      </p:scale>
      <p:origin x="0" y="0"/>
    </p:cViewPr>
  </p:notesTextViewPr>
  <p:sorterViewPr>
    <p:cViewPr>
      <p:scale>
        <a:sx n="100" d="100"/>
        <a:sy n="100" d="100"/>
      </p:scale>
      <p:origin x="0" y="-46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39A26-348B-1F49-A35B-E5B8C6CEA80C}"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01372-1BB6-8D46-8F85-C09B9A02F480}" type="slidenum">
              <a:rPr lang="en-US" smtClean="0"/>
              <a:t>‹#›</a:t>
            </a:fld>
            <a:endParaRPr lang="en-US"/>
          </a:p>
        </p:txBody>
      </p:sp>
    </p:spTree>
    <p:extLst>
      <p:ext uri="{BB962C8B-B14F-4D97-AF65-F5344CB8AC3E}">
        <p14:creationId xmlns:p14="http://schemas.microsoft.com/office/powerpoint/2010/main" val="180418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E01372-1BB6-8D46-8F85-C09B9A02F480}" type="slidenum">
              <a:rPr lang="en-US" smtClean="0"/>
              <a:t>21</a:t>
            </a:fld>
            <a:endParaRPr lang="en-US"/>
          </a:p>
        </p:txBody>
      </p:sp>
    </p:spTree>
    <p:extLst>
      <p:ext uri="{BB962C8B-B14F-4D97-AF65-F5344CB8AC3E}">
        <p14:creationId xmlns:p14="http://schemas.microsoft.com/office/powerpoint/2010/main" val="364432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242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7" y="1316421"/>
            <a:ext cx="6530591" cy="498978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
        <p:nvSpPr>
          <p:cNvPr id="6" name="Title 1"/>
          <p:cNvSpPr>
            <a:spLocks noGrp="1"/>
          </p:cNvSpPr>
          <p:nvPr>
            <p:ph type="title"/>
          </p:nvPr>
        </p:nvSpPr>
        <p:spPr>
          <a:xfrm>
            <a:off x="839788" y="1663261"/>
            <a:ext cx="3932237" cy="930167"/>
          </a:xfrm>
        </p:spPr>
        <p:txBody>
          <a:bodyPr anchor="b"/>
          <a:lstStyle>
            <a:lvl1pPr>
              <a:defRPr sz="3200"/>
            </a:lvl1pPr>
          </a:lstStyle>
          <a:p>
            <a:r>
              <a:rPr lang="en-US"/>
              <a:t>Click to edit Master title style</a:t>
            </a:r>
          </a:p>
        </p:txBody>
      </p:sp>
      <p:sp>
        <p:nvSpPr>
          <p:cNvPr id="7" name="Text Placeholder 3"/>
          <p:cNvSpPr>
            <a:spLocks noGrp="1"/>
          </p:cNvSpPr>
          <p:nvPr>
            <p:ph type="body" sz="half" idx="2"/>
          </p:nvPr>
        </p:nvSpPr>
        <p:spPr>
          <a:xfrm>
            <a:off x="839788" y="2593428"/>
            <a:ext cx="3932237" cy="371277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34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8" y="1864896"/>
            <a:ext cx="5438275" cy="4295147"/>
          </a:xfrm>
          <a:prstGeom prst="rect">
            <a:avLst/>
          </a:prstGeom>
        </p:spPr>
        <p:txBody>
          <a:bodyPr/>
          <a:lstStyle>
            <a:lvl1pPr>
              <a:defRPr>
                <a:effectLst/>
                <a:latin typeface="Times New Roman" pitchFamily="18" charset="0"/>
                <a:cs typeface="Times New Roman" pitchFamily="18" charset="0"/>
              </a:defRPr>
            </a:lvl1pPr>
            <a:lvl2pPr>
              <a:defRPr>
                <a:effectLst/>
                <a:latin typeface="Times New Roman" pitchFamily="18" charset="0"/>
                <a:cs typeface="Times New Roman" pitchFamily="18" charset="0"/>
              </a:defRPr>
            </a:lvl2pPr>
            <a:lvl3pPr>
              <a:defRPr>
                <a:effectLst/>
                <a:latin typeface="Times New Roman" pitchFamily="18" charset="0"/>
                <a:cs typeface="Times New Roman" pitchFamily="18" charset="0"/>
              </a:defRPr>
            </a:lvl3pPr>
            <a:lvl4pPr>
              <a:defRPr>
                <a:effectLst/>
                <a:latin typeface="Times New Roman" pitchFamily="18" charset="0"/>
                <a:cs typeface="Times New Roman" pitchFamily="18" charset="0"/>
              </a:defRPr>
            </a:lvl4pPr>
            <a:lvl5pPr>
              <a:defRPr>
                <a:effectLst/>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2"/>
          <p:cNvSpPr>
            <a:spLocks noGrp="1"/>
          </p:cNvSpPr>
          <p:nvPr>
            <p:ph idx="10"/>
          </p:nvPr>
        </p:nvSpPr>
        <p:spPr>
          <a:xfrm>
            <a:off x="6304551" y="1864896"/>
            <a:ext cx="5438275" cy="4295147"/>
          </a:xfrm>
          <a:prstGeom prst="rect">
            <a:avLst/>
          </a:prstGeom>
        </p:spPr>
        <p:txBody>
          <a:bodyPr/>
          <a:lstStyle>
            <a:lvl1pPr>
              <a:defRPr>
                <a:effectLst/>
                <a:latin typeface="Times New Roman" pitchFamily="18" charset="0"/>
                <a:cs typeface="Times New Roman" pitchFamily="18" charset="0"/>
              </a:defRPr>
            </a:lvl1pPr>
            <a:lvl2pPr>
              <a:defRPr>
                <a:effectLst/>
                <a:latin typeface="Times New Roman" pitchFamily="18" charset="0"/>
                <a:cs typeface="Times New Roman" pitchFamily="18" charset="0"/>
              </a:defRPr>
            </a:lvl2pPr>
            <a:lvl3pPr>
              <a:defRPr>
                <a:effectLst/>
                <a:latin typeface="Times New Roman" pitchFamily="18" charset="0"/>
                <a:cs typeface="Times New Roman" pitchFamily="18" charset="0"/>
              </a:defRPr>
            </a:lvl3pPr>
            <a:lvl4pPr>
              <a:defRPr>
                <a:effectLst/>
                <a:latin typeface="Times New Roman" pitchFamily="18" charset="0"/>
                <a:cs typeface="Times New Roman" pitchFamily="18" charset="0"/>
              </a:defRPr>
            </a:lvl4pPr>
            <a:lvl5pPr>
              <a:defRPr>
                <a:effectLst/>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Text Placeholder 14"/>
          <p:cNvSpPr>
            <a:spLocks noGrp="1"/>
          </p:cNvSpPr>
          <p:nvPr>
            <p:ph type="body" sz="quarter" idx="11"/>
          </p:nvPr>
        </p:nvSpPr>
        <p:spPr>
          <a:xfrm>
            <a:off x="448734" y="1417639"/>
            <a:ext cx="5437717" cy="447675"/>
          </a:xfrm>
        </p:spPr>
        <p:txBody>
          <a:bodyPr/>
          <a:lstStyle>
            <a:lvl1pPr algn="ctr">
              <a:buNone/>
              <a:defRPr/>
            </a:lvl1pPr>
            <a:lvl2pPr algn="ctr">
              <a:buNone/>
              <a:defRPr/>
            </a:lvl2pPr>
            <a:lvl3pPr algn="ctr">
              <a:buNone/>
              <a:defRPr/>
            </a:lvl3pPr>
            <a:lvl4pPr algn="ctr">
              <a:buNone/>
              <a:defRPr/>
            </a:lvl4pPr>
            <a:lvl5pPr algn="ctr">
              <a:buNone/>
              <a:defRPr/>
            </a:lvl5pPr>
          </a:lstStyle>
          <a:p>
            <a:pPr lvl="0"/>
            <a:r>
              <a:rPr lang="en-US"/>
              <a:t>Click to edit Master text styles</a:t>
            </a:r>
          </a:p>
        </p:txBody>
      </p:sp>
      <p:sp>
        <p:nvSpPr>
          <p:cNvPr id="16" name="Text Placeholder 14"/>
          <p:cNvSpPr>
            <a:spLocks noGrp="1"/>
          </p:cNvSpPr>
          <p:nvPr>
            <p:ph type="body" sz="quarter" idx="12"/>
          </p:nvPr>
        </p:nvSpPr>
        <p:spPr>
          <a:xfrm>
            <a:off x="6304551" y="1417639"/>
            <a:ext cx="5437717" cy="447675"/>
          </a:xfrm>
        </p:spPr>
        <p:txBody>
          <a:bodyPr/>
          <a:lstStyle>
            <a:lvl1pPr algn="ctr">
              <a:buNone/>
              <a:defRPr/>
            </a:lvl1pPr>
            <a:lvl2pPr algn="ctr">
              <a:buNone/>
              <a:defRPr/>
            </a:lvl2pPr>
            <a:lvl3pPr algn="ctr">
              <a:buNone/>
              <a:defRPr/>
            </a:lvl3pPr>
            <a:lvl4pPr algn="ctr">
              <a:buNone/>
              <a:defRPr/>
            </a:lvl4pPr>
            <a:lvl5pPr algn="ctr">
              <a:buNone/>
              <a:defRPr/>
            </a:lvl5pPr>
          </a:lstStyle>
          <a:p>
            <a:pPr lvl="0"/>
            <a:r>
              <a:rPr lang="en-US"/>
              <a:t>Click to edit Master text styles</a:t>
            </a:r>
          </a:p>
        </p:txBody>
      </p:sp>
      <p:sp>
        <p:nvSpPr>
          <p:cNvPr id="17" name="TextBox 16"/>
          <p:cNvSpPr txBox="1"/>
          <p:nvPr/>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1B060846-88EC-4CE3-B471-90305E02AD62}"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
        <p:nvSpPr>
          <p:cNvPr id="9" name="Title Placeholder 1"/>
          <p:cNvSpPr>
            <a:spLocks noGrp="1"/>
          </p:cNvSpPr>
          <p:nvPr>
            <p:ph type="title"/>
          </p:nvPr>
        </p:nvSpPr>
        <p:spPr bwMode="auto">
          <a:xfrm>
            <a:off x="1956584" y="274639"/>
            <a:ext cx="97856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a:defRPr>
                <a:latin typeface="Garamond" pitchFamily="18" charset="0"/>
              </a:defRPr>
            </a:lvl1pPr>
          </a:lstStyle>
          <a:p>
            <a:pPr lvl="0"/>
            <a:r>
              <a:rPr lang="en-US"/>
              <a:t>Click to edit Master title style</a:t>
            </a:r>
            <a:endParaRPr lang="en-US" dirty="0"/>
          </a:p>
        </p:txBody>
      </p:sp>
      <p:sp>
        <p:nvSpPr>
          <p:cNvPr id="8" name="TextBox 7"/>
          <p:cNvSpPr txBox="1"/>
          <p:nvPr userDrawn="1"/>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1B060846-88EC-4CE3-B471-90305E02AD62}"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Tree>
    <p:extLst>
      <p:ext uri="{BB962C8B-B14F-4D97-AF65-F5344CB8AC3E}">
        <p14:creationId xmlns:p14="http://schemas.microsoft.com/office/powerpoint/2010/main" val="2712950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no footer)">
    <p:spTree>
      <p:nvGrpSpPr>
        <p:cNvPr id="1" name=""/>
        <p:cNvGrpSpPr/>
        <p:nvPr/>
      </p:nvGrpSpPr>
      <p:grpSpPr>
        <a:xfrm>
          <a:off x="0" y="0"/>
          <a:ext cx="0" cy="0"/>
          <a:chOff x="0" y="0"/>
          <a:chExt cx="0" cy="0"/>
        </a:xfrm>
      </p:grpSpPr>
      <p:sp>
        <p:nvSpPr>
          <p:cNvPr id="6" name="TextBox 5"/>
          <p:cNvSpPr txBox="1"/>
          <p:nvPr/>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1B060846-88EC-4CE3-B471-90305E02AD62}"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
        <p:nvSpPr>
          <p:cNvPr id="7" name="Title Placeholder 1"/>
          <p:cNvSpPr>
            <a:spLocks noGrp="1"/>
          </p:cNvSpPr>
          <p:nvPr>
            <p:ph type="title"/>
          </p:nvPr>
        </p:nvSpPr>
        <p:spPr bwMode="auto">
          <a:xfrm>
            <a:off x="1973179" y="274638"/>
            <a:ext cx="97856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a:defRPr>
                <a:latin typeface="Garamond" pitchFamily="18" charset="0"/>
              </a:defRPr>
            </a:lvl1pPr>
          </a:lstStyle>
          <a:p>
            <a:pPr lvl="0"/>
            <a:r>
              <a:rPr lang="en-US"/>
              <a:t>Click to edit Master title style</a:t>
            </a:r>
            <a:endParaRPr lang="en-US" dirty="0"/>
          </a:p>
        </p:txBody>
      </p:sp>
      <p:sp>
        <p:nvSpPr>
          <p:cNvPr id="4" name="TextBox 3"/>
          <p:cNvSpPr txBox="1"/>
          <p:nvPr userDrawn="1"/>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1B060846-88EC-4CE3-B471-90305E02AD62}"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Tree>
    <p:extLst>
      <p:ext uri="{BB962C8B-B14F-4D97-AF65-F5344CB8AC3E}">
        <p14:creationId xmlns:p14="http://schemas.microsoft.com/office/powerpoint/2010/main" val="3979019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063" y="1577898"/>
            <a:ext cx="10972800" cy="4582145"/>
          </a:xfrm>
          <a:prstGeom prst="rect">
            <a:avLst/>
          </a:prstGeom>
        </p:spPr>
        <p:txBody>
          <a:bodyPr/>
          <a:lstStyle>
            <a:lvl1pPr>
              <a:defRPr>
                <a:effectLst/>
                <a:latin typeface="Times New Roman" pitchFamily="18" charset="0"/>
                <a:cs typeface="Times New Roman" pitchFamily="18" charset="0"/>
              </a:defRPr>
            </a:lvl1pPr>
            <a:lvl2pPr>
              <a:defRPr>
                <a:effectLst/>
                <a:latin typeface="Times New Roman" pitchFamily="18" charset="0"/>
                <a:cs typeface="Times New Roman" pitchFamily="18" charset="0"/>
              </a:defRPr>
            </a:lvl2pPr>
            <a:lvl3pPr>
              <a:defRPr>
                <a:effectLst/>
                <a:latin typeface="Times New Roman" pitchFamily="18" charset="0"/>
                <a:cs typeface="Times New Roman" pitchFamily="18" charset="0"/>
              </a:defRPr>
            </a:lvl3pPr>
            <a:lvl4pPr>
              <a:defRPr>
                <a:effectLst/>
                <a:latin typeface="Times New Roman" pitchFamily="18" charset="0"/>
                <a:cs typeface="Times New Roman" pitchFamily="18" charset="0"/>
              </a:defRPr>
            </a:lvl4pPr>
            <a:lvl5pPr>
              <a:defRPr>
                <a:effectLst/>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extBox 8"/>
          <p:cNvSpPr txBox="1"/>
          <p:nvPr/>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F3039AEA-697A-444B-9190-AC530EC7D323}"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
        <p:nvSpPr>
          <p:cNvPr id="7" name="Title Placeholder 1"/>
          <p:cNvSpPr>
            <a:spLocks noGrp="1"/>
          </p:cNvSpPr>
          <p:nvPr>
            <p:ph type="title"/>
          </p:nvPr>
        </p:nvSpPr>
        <p:spPr bwMode="auto">
          <a:xfrm>
            <a:off x="1973179" y="274638"/>
            <a:ext cx="97856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a:defRPr>
                <a:latin typeface="Garamond" pitchFamily="18" charset="0"/>
              </a:defRPr>
            </a:lvl1pPr>
          </a:lstStyle>
          <a:p>
            <a:pPr lvl="0"/>
            <a:r>
              <a:rPr lang="en-US"/>
              <a:t>Click to edit Master title style</a:t>
            </a:r>
            <a:endParaRPr lang="en-US" dirty="0"/>
          </a:p>
        </p:txBody>
      </p:sp>
      <p:sp>
        <p:nvSpPr>
          <p:cNvPr id="5" name="TextBox 4"/>
          <p:cNvSpPr txBox="1"/>
          <p:nvPr userDrawn="1"/>
        </p:nvSpPr>
        <p:spPr>
          <a:xfrm>
            <a:off x="10968790" y="6436896"/>
            <a:ext cx="745956" cy="307777"/>
          </a:xfrm>
          <a:prstGeom prst="rect">
            <a:avLst/>
          </a:prstGeom>
          <a:noFill/>
        </p:spPr>
        <p:txBody>
          <a:bodyPr wrap="square" rtlCol="0">
            <a:spAutoFit/>
          </a:bodyPr>
          <a:lstStyle/>
          <a:p>
            <a:pPr algn="r" fontAlgn="base">
              <a:spcBef>
                <a:spcPct val="0"/>
              </a:spcBef>
              <a:spcAft>
                <a:spcPct val="0"/>
              </a:spcAft>
            </a:pPr>
            <a:fld id="{F3039AEA-697A-444B-9190-AC530EC7D323}" type="slidenum">
              <a:rPr lang="en-US" sz="1400">
                <a:solidFill>
                  <a:srgbClr val="002042"/>
                </a:solidFill>
                <a:latin typeface="Arial" charset="0"/>
              </a:rPr>
              <a:pPr algn="r" fontAlgn="base">
                <a:spcBef>
                  <a:spcPct val="0"/>
                </a:spcBef>
                <a:spcAft>
                  <a:spcPct val="0"/>
                </a:spcAft>
              </a:pPr>
              <a:t>‹#›</a:t>
            </a:fld>
            <a:endParaRPr lang="en-US" sz="1400" dirty="0">
              <a:solidFill>
                <a:srgbClr val="002042"/>
              </a:solidFill>
              <a:latin typeface="Arial" charset="0"/>
            </a:endParaRPr>
          </a:p>
        </p:txBody>
      </p:sp>
    </p:spTree>
    <p:extLst>
      <p:ext uri="{BB962C8B-B14F-4D97-AF65-F5344CB8AC3E}">
        <p14:creationId xmlns:p14="http://schemas.microsoft.com/office/powerpoint/2010/main" val="243642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8465"/>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238140"/>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3"/>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50737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69317"/>
            <a:ext cx="10515600" cy="640080"/>
          </a:xfrm>
        </p:spPr>
        <p:txBody>
          <a:bodyPr/>
          <a:lstStyle/>
          <a:p>
            <a:r>
              <a:rPr lang="en-US"/>
              <a:t>Click to edit Master title style</a:t>
            </a:r>
          </a:p>
        </p:txBody>
      </p:sp>
      <p:sp>
        <p:nvSpPr>
          <p:cNvPr id="3" name="Content Placeholder 2"/>
          <p:cNvSpPr>
            <a:spLocks noGrp="1"/>
          </p:cNvSpPr>
          <p:nvPr>
            <p:ph idx="1"/>
          </p:nvPr>
        </p:nvSpPr>
        <p:spPr>
          <a:xfrm>
            <a:off x="838200" y="2309396"/>
            <a:ext cx="10515600" cy="39889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50308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66166"/>
            <a:ext cx="10515600" cy="640080"/>
          </a:xfrm>
        </p:spPr>
        <p:txBody>
          <a:bodyPr/>
          <a:lstStyle/>
          <a:p>
            <a:r>
              <a:rPr lang="en-US"/>
              <a:t>Click to edit Master title style</a:t>
            </a:r>
          </a:p>
        </p:txBody>
      </p:sp>
      <p:sp>
        <p:nvSpPr>
          <p:cNvPr id="3" name="Content Placeholder 2"/>
          <p:cNvSpPr>
            <a:spLocks noGrp="1"/>
          </p:cNvSpPr>
          <p:nvPr>
            <p:ph sz="half" idx="1"/>
          </p:nvPr>
        </p:nvSpPr>
        <p:spPr>
          <a:xfrm>
            <a:off x="838200" y="2306246"/>
            <a:ext cx="5181600" cy="39920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306247"/>
            <a:ext cx="5181600" cy="399207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52714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665309"/>
            <a:ext cx="10515600" cy="640080"/>
          </a:xfrm>
        </p:spPr>
        <p:txBody>
          <a:bodyPr/>
          <a:lstStyle/>
          <a:p>
            <a:r>
              <a:rPr lang="en-US"/>
              <a:t>Click to edit Master title style</a:t>
            </a:r>
          </a:p>
        </p:txBody>
      </p:sp>
      <p:sp>
        <p:nvSpPr>
          <p:cNvPr id="3" name="Text Placeholder 2"/>
          <p:cNvSpPr>
            <a:spLocks noGrp="1"/>
          </p:cNvSpPr>
          <p:nvPr>
            <p:ph type="body" idx="1"/>
          </p:nvPr>
        </p:nvSpPr>
        <p:spPr>
          <a:xfrm>
            <a:off x="839788" y="2311540"/>
            <a:ext cx="5157787" cy="4114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723020"/>
            <a:ext cx="5157787" cy="356616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2311540"/>
            <a:ext cx="5183188" cy="4114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723020"/>
            <a:ext cx="5183188" cy="356616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29198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030"/>
            <a:ext cx="10515600" cy="640080"/>
          </a:xfrm>
        </p:spPr>
        <p:txBody>
          <a:bodyPr/>
          <a:lstStyle/>
          <a:p>
            <a:r>
              <a:rPr lang="en-US"/>
              <a:t>Click to edit Master title style</a:t>
            </a:r>
          </a:p>
        </p:txBody>
      </p:sp>
      <p:sp>
        <p:nvSpPr>
          <p:cNvPr id="3" name="TextBox 2"/>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21627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210247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663261"/>
            <a:ext cx="3932237" cy="930167"/>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331837"/>
            <a:ext cx="6172200" cy="497436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593428"/>
            <a:ext cx="3932237" cy="371277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TextBox 4"/>
          <p:cNvSpPr txBox="1"/>
          <p:nvPr userDrawn="1"/>
        </p:nvSpPr>
        <p:spPr>
          <a:xfrm>
            <a:off x="11288110" y="6385034"/>
            <a:ext cx="425669" cy="276999"/>
          </a:xfrm>
          <a:prstGeom prst="rect">
            <a:avLst/>
          </a:prstGeom>
          <a:noFill/>
        </p:spPr>
        <p:txBody>
          <a:bodyPr wrap="square" rtlCol="0">
            <a:spAutoFit/>
          </a:bodyPr>
          <a:lstStyle/>
          <a:p>
            <a:pPr algn="ctr"/>
            <a:fld id="{B6A0D0EA-FDF2-4F54-A784-8DFE9D0842DE}" type="slidenum">
              <a:rPr lang="en-US" sz="1200" smtClean="0">
                <a:solidFill>
                  <a:schemeClr val="tx2">
                    <a:lumMod val="75000"/>
                  </a:schemeClr>
                </a:solidFill>
              </a:rPr>
              <a:pPr algn="ctr"/>
              <a:t>‹#›</a:t>
            </a:fld>
            <a:endParaRPr lang="en-US" sz="1200" dirty="0">
              <a:solidFill>
                <a:schemeClr val="tx2">
                  <a:lumMod val="75000"/>
                </a:schemeClr>
              </a:solidFill>
            </a:endParaRPr>
          </a:p>
        </p:txBody>
      </p:sp>
    </p:spTree>
    <p:extLst>
      <p:ext uri="{BB962C8B-B14F-4D97-AF65-F5344CB8AC3E}">
        <p14:creationId xmlns:p14="http://schemas.microsoft.com/office/powerpoint/2010/main" val="152843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Footer Placeholder 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Date Placeholder 9"/>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2CDCA-0159-6043-9DEB-D1DB4ABE2B8E}" type="datetimeFigureOut">
              <a:rPr lang="en-US" smtClean="0"/>
              <a:t>11/25/2019</a:t>
            </a:fld>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2A6B9-13D0-B341-AFD3-207E33A816BE}" type="slidenum">
              <a:rPr lang="en-US" smtClean="0"/>
              <a:t>‹#›</a:t>
            </a:fld>
            <a:endParaRPr lang="en-US"/>
          </a:p>
        </p:txBody>
      </p:sp>
      <p:sp>
        <p:nvSpPr>
          <p:cNvPr id="12" name="Text Placeholder 1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490639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4" r:id="rId7"/>
    <p:sldLayoutId id="2147483655" r:id="rId8"/>
    <p:sldLayoutId id="2147483656" r:id="rId9"/>
    <p:sldLayoutId id="2147483657" r:id="rId10"/>
    <p:sldLayoutId id="2147483662" r:id="rId11"/>
    <p:sldLayoutId id="2147483663"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ASL/Futility/blob/master/src/Futility_DBC.h" TargetMode="External"/><Relationship Id="rId2" Type="http://schemas.openxmlformats.org/officeDocument/2006/relationships/hyperlink" Target="https://github.com/Goddard-Fortran-Ecosystem/pFUnit" TargetMode="External"/><Relationship Id="rId1" Type="http://schemas.openxmlformats.org/officeDocument/2006/relationships/slideLayout" Target="../slideLayouts/slideLayout4.xml"/><Relationship Id="rId6" Type="http://schemas.openxmlformats.org/officeDocument/2006/relationships/hyperlink" Target="https://github.com/CASL/Futility/blob/master/src/UnitTest.f90" TargetMode="External"/><Relationship Id="rId5" Type="http://schemas.openxmlformats.org/officeDocument/2006/relationships/hyperlink" Target="https://github.com/CASL/Futility/blob/master/src/UnitTest.h" TargetMode="External"/><Relationship Id="rId4" Type="http://schemas.openxmlformats.org/officeDocument/2006/relationships/hyperlink" Target="https://github.com/CASL/Futility/blob/master/src/Futility_DBC.f9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oogle/googletest" TargetMode="External"/><Relationship Id="rId2" Type="http://schemas.openxmlformats.org/officeDocument/2006/relationships/hyperlink" Target="https://www.boost.org/doc/libs/1_45_0/libs/test/doc/html/utf.htm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iki.python.org/moin/PythonTestingToolsTaxonomy" TargetMode="External"/><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search.lib.umich.edu/catalog/record/012121444"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122363"/>
            <a:ext cx="9680812" cy="2387600"/>
          </a:xfrm>
        </p:spPr>
        <p:txBody>
          <a:bodyPr>
            <a:normAutofit/>
          </a:bodyPr>
          <a:lstStyle/>
          <a:p>
            <a:r>
              <a:rPr lang="en-US" dirty="0"/>
              <a:t>Lecture 23</a:t>
            </a:r>
            <a:br>
              <a:rPr lang="en-US" dirty="0"/>
            </a:br>
            <a:r>
              <a:rPr lang="en-US" dirty="0"/>
              <a:t>Unit Testing</a:t>
            </a:r>
            <a:endParaRPr lang="en-US" sz="3600" dirty="0"/>
          </a:p>
        </p:txBody>
      </p:sp>
      <p:sp>
        <p:nvSpPr>
          <p:cNvPr id="7" name="Subtitle 6"/>
          <p:cNvSpPr>
            <a:spLocks noGrp="1"/>
          </p:cNvSpPr>
          <p:nvPr>
            <p:ph type="subTitle" idx="1"/>
          </p:nvPr>
        </p:nvSpPr>
        <p:spPr/>
        <p:txBody>
          <a:bodyPr>
            <a:normAutofit fontScale="77500" lnSpcReduction="20000"/>
          </a:bodyPr>
          <a:lstStyle/>
          <a:p>
            <a:endParaRPr lang="en-US" dirty="0"/>
          </a:p>
          <a:p>
            <a:r>
              <a:rPr lang="en-US" dirty="0"/>
              <a:t>Prof. Brendan </a:t>
            </a:r>
            <a:r>
              <a:rPr lang="en-US" dirty="0" err="1"/>
              <a:t>Kochunas</a:t>
            </a:r>
            <a:endParaRPr lang="en-US" dirty="0"/>
          </a:p>
          <a:p>
            <a:r>
              <a:rPr lang="en-US" dirty="0"/>
              <a:t>11/25/2019</a:t>
            </a:r>
          </a:p>
          <a:p>
            <a:endParaRPr lang="en-US" dirty="0"/>
          </a:p>
          <a:p>
            <a:r>
              <a:rPr lang="en-US" dirty="0"/>
              <a:t>NERS 590-004</a:t>
            </a:r>
          </a:p>
        </p:txBody>
      </p:sp>
    </p:spTree>
    <p:extLst>
      <p:ext uri="{BB962C8B-B14F-4D97-AF65-F5344CB8AC3E}">
        <p14:creationId xmlns:p14="http://schemas.microsoft.com/office/powerpoint/2010/main" val="141882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88C4-DBDA-4B92-8F4D-9DF0992BF6DD}"/>
              </a:ext>
            </a:extLst>
          </p:cNvPr>
          <p:cNvSpPr>
            <a:spLocks noGrp="1"/>
          </p:cNvSpPr>
          <p:nvPr>
            <p:ph type="title"/>
          </p:nvPr>
        </p:nvSpPr>
        <p:spPr/>
        <p:txBody>
          <a:bodyPr>
            <a:normAutofit fontScale="90000"/>
          </a:bodyPr>
          <a:lstStyle/>
          <a:p>
            <a:r>
              <a:rPr lang="en-US" dirty="0"/>
              <a:t>Time in relation testing</a:t>
            </a:r>
          </a:p>
        </p:txBody>
      </p:sp>
      <p:sp>
        <p:nvSpPr>
          <p:cNvPr id="5" name="Text Placeholder 4">
            <a:extLst>
              <a:ext uri="{FF2B5EF4-FFF2-40B4-BE49-F238E27FC236}">
                <a16:creationId xmlns:a16="http://schemas.microsoft.com/office/drawing/2014/main" id="{10040153-9D14-445A-829C-77C5ACADA611}"/>
              </a:ext>
            </a:extLst>
          </p:cNvPr>
          <p:cNvSpPr>
            <a:spLocks noGrp="1"/>
          </p:cNvSpPr>
          <p:nvPr>
            <p:ph type="body" idx="1"/>
          </p:nvPr>
        </p:nvSpPr>
        <p:spPr/>
        <p:txBody>
          <a:bodyPr>
            <a:normAutofit lnSpcReduction="10000"/>
          </a:bodyPr>
          <a:lstStyle/>
          <a:p>
            <a:r>
              <a:rPr lang="en-US" dirty="0"/>
              <a:t>How much time developing tests?</a:t>
            </a:r>
          </a:p>
        </p:txBody>
      </p:sp>
      <p:sp>
        <p:nvSpPr>
          <p:cNvPr id="3" name="Content Placeholder 2">
            <a:extLst>
              <a:ext uri="{FF2B5EF4-FFF2-40B4-BE49-F238E27FC236}">
                <a16:creationId xmlns:a16="http://schemas.microsoft.com/office/drawing/2014/main" id="{063E1FB1-18D3-4C53-A0F3-6684015FA5DF}"/>
              </a:ext>
            </a:extLst>
          </p:cNvPr>
          <p:cNvSpPr>
            <a:spLocks noGrp="1"/>
          </p:cNvSpPr>
          <p:nvPr>
            <p:ph sz="half" idx="2"/>
          </p:nvPr>
        </p:nvSpPr>
        <p:spPr/>
        <p:txBody>
          <a:bodyPr>
            <a:normAutofit fontScale="70000" lnSpcReduction="20000"/>
          </a:bodyPr>
          <a:lstStyle/>
          <a:p>
            <a:r>
              <a:rPr lang="en-US" dirty="0"/>
              <a:t>“Rule of thumb” is ~50%</a:t>
            </a:r>
          </a:p>
          <a:p>
            <a:pPr lvl="1"/>
            <a:r>
              <a:rPr lang="en-US" dirty="0"/>
              <a:t>But this is misleading as it often includes debugging</a:t>
            </a:r>
          </a:p>
          <a:p>
            <a:r>
              <a:rPr lang="en-US" dirty="0"/>
              <a:t>Real number is around ~25%</a:t>
            </a:r>
          </a:p>
        </p:txBody>
      </p:sp>
      <p:sp>
        <p:nvSpPr>
          <p:cNvPr id="6" name="Text Placeholder 5">
            <a:extLst>
              <a:ext uri="{FF2B5EF4-FFF2-40B4-BE49-F238E27FC236}">
                <a16:creationId xmlns:a16="http://schemas.microsoft.com/office/drawing/2014/main" id="{D5D4327A-09C3-4515-89C9-D9431F086EFE}"/>
              </a:ext>
            </a:extLst>
          </p:cNvPr>
          <p:cNvSpPr>
            <a:spLocks noGrp="1"/>
          </p:cNvSpPr>
          <p:nvPr>
            <p:ph type="body" sz="quarter" idx="3"/>
          </p:nvPr>
        </p:nvSpPr>
        <p:spPr/>
        <p:txBody>
          <a:bodyPr>
            <a:normAutofit lnSpcReduction="10000"/>
          </a:bodyPr>
          <a:lstStyle/>
          <a:p>
            <a:r>
              <a:rPr lang="en-US" dirty="0"/>
              <a:t>When to develop tests?</a:t>
            </a:r>
          </a:p>
        </p:txBody>
      </p:sp>
      <p:sp>
        <p:nvSpPr>
          <p:cNvPr id="7" name="Content Placeholder 6">
            <a:extLst>
              <a:ext uri="{FF2B5EF4-FFF2-40B4-BE49-F238E27FC236}">
                <a16:creationId xmlns:a16="http://schemas.microsoft.com/office/drawing/2014/main" id="{B38BF7F1-37B7-4030-95AA-03D8597A3258}"/>
              </a:ext>
            </a:extLst>
          </p:cNvPr>
          <p:cNvSpPr>
            <a:spLocks noGrp="1"/>
          </p:cNvSpPr>
          <p:nvPr>
            <p:ph sz="quarter" idx="4"/>
          </p:nvPr>
        </p:nvSpPr>
        <p:spPr/>
        <p:txBody>
          <a:bodyPr>
            <a:normAutofit fontScale="70000" lnSpcReduction="20000"/>
          </a:bodyPr>
          <a:lstStyle/>
          <a:p>
            <a:r>
              <a:rPr lang="en-US" dirty="0"/>
              <a:t>As early as possible!</a:t>
            </a:r>
          </a:p>
          <a:p>
            <a:r>
              <a:rPr lang="en-US" dirty="0"/>
              <a:t>Writing test now or later takes the same amount of time</a:t>
            </a:r>
          </a:p>
          <a:p>
            <a:r>
              <a:rPr lang="en-US" dirty="0"/>
              <a:t>Having test cases first allows you to detect defects earlier, and more easily</a:t>
            </a:r>
          </a:p>
          <a:p>
            <a:r>
              <a:rPr lang="en-US" dirty="0"/>
              <a:t>Writing tests first, gets you thinking more deeply about requirements and design</a:t>
            </a:r>
          </a:p>
          <a:p>
            <a:pPr lvl="1"/>
            <a:r>
              <a:rPr lang="en-US" dirty="0"/>
              <a:t>Identifies problematic/incomplete requirements</a:t>
            </a:r>
          </a:p>
          <a:p>
            <a:r>
              <a:rPr lang="en-US" dirty="0"/>
              <a:t>During construction and before integration</a:t>
            </a:r>
          </a:p>
          <a:p>
            <a:pPr lvl="1"/>
            <a:r>
              <a:rPr lang="en-US" dirty="0"/>
              <a:t>If you develop 3 routines and integrate them, and there’s a problem—where is it?</a:t>
            </a:r>
          </a:p>
        </p:txBody>
      </p:sp>
      <p:pic>
        <p:nvPicPr>
          <p:cNvPr id="1026" name="Picture 2" descr="As the size of the project increases, developer testing consumes a smaller percentage of the total development time. The effects of program size are described in more detail in .">
            <a:extLst>
              <a:ext uri="{FF2B5EF4-FFF2-40B4-BE49-F238E27FC236}">
                <a16:creationId xmlns:a16="http://schemas.microsoft.com/office/drawing/2014/main" id="{736EDECE-87B1-4096-9B8D-B81003C81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79" y="3887333"/>
            <a:ext cx="4762500" cy="23336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3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75CF-2D05-4829-A329-F4CF0AF77D80}"/>
              </a:ext>
            </a:extLst>
          </p:cNvPr>
          <p:cNvSpPr>
            <a:spLocks noGrp="1"/>
          </p:cNvSpPr>
          <p:nvPr>
            <p:ph type="title"/>
          </p:nvPr>
        </p:nvSpPr>
        <p:spPr/>
        <p:txBody>
          <a:bodyPr>
            <a:normAutofit fontScale="90000"/>
          </a:bodyPr>
          <a:lstStyle/>
          <a:p>
            <a:r>
              <a:rPr lang="en-US" dirty="0"/>
              <a:t>Recommended Approaches</a:t>
            </a:r>
          </a:p>
        </p:txBody>
      </p:sp>
      <p:sp>
        <p:nvSpPr>
          <p:cNvPr id="7" name="Content Placeholder 6">
            <a:extLst>
              <a:ext uri="{FF2B5EF4-FFF2-40B4-BE49-F238E27FC236}">
                <a16:creationId xmlns:a16="http://schemas.microsoft.com/office/drawing/2014/main" id="{DFDDDA34-5024-4F25-8B47-5042317550C4}"/>
              </a:ext>
            </a:extLst>
          </p:cNvPr>
          <p:cNvSpPr>
            <a:spLocks noGrp="1"/>
          </p:cNvSpPr>
          <p:nvPr>
            <p:ph idx="1"/>
          </p:nvPr>
        </p:nvSpPr>
        <p:spPr/>
        <p:txBody>
          <a:bodyPr/>
          <a:lstStyle/>
          <a:p>
            <a:r>
              <a:rPr lang="en-US" dirty="0"/>
              <a:t>Plan tests at requirements stage—or as early as possible</a:t>
            </a:r>
          </a:p>
          <a:p>
            <a:r>
              <a:rPr lang="en-US" dirty="0"/>
              <a:t>Test for each relevant requirement</a:t>
            </a:r>
          </a:p>
          <a:p>
            <a:r>
              <a:rPr lang="en-US" dirty="0"/>
              <a:t>Test for design concerns (then plan at design stage)</a:t>
            </a:r>
          </a:p>
          <a:p>
            <a:r>
              <a:rPr lang="en-US" dirty="0"/>
              <a:t>Use “basis testing” and “data-flow” testing</a:t>
            </a:r>
          </a:p>
          <a:p>
            <a:endParaRPr lang="en-US" dirty="0"/>
          </a:p>
          <a:p>
            <a:endParaRPr lang="en-US" dirty="0"/>
          </a:p>
          <a:p>
            <a:r>
              <a:rPr lang="en-US" dirty="0"/>
              <a:t>Keep a checklist of the kinds of errors that are made on the project</a:t>
            </a:r>
          </a:p>
          <a:p>
            <a:pPr lvl="1"/>
            <a:r>
              <a:rPr lang="en-US" dirty="0"/>
              <a:t>For next level projects</a:t>
            </a:r>
          </a:p>
        </p:txBody>
      </p:sp>
    </p:spTree>
    <p:extLst>
      <p:ext uri="{BB962C8B-B14F-4D97-AF65-F5344CB8AC3E}">
        <p14:creationId xmlns:p14="http://schemas.microsoft.com/office/powerpoint/2010/main" val="12939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477F-B34F-419D-B2B4-64C490890406}"/>
              </a:ext>
            </a:extLst>
          </p:cNvPr>
          <p:cNvSpPr>
            <a:spLocks noGrp="1"/>
          </p:cNvSpPr>
          <p:nvPr>
            <p:ph type="title"/>
          </p:nvPr>
        </p:nvSpPr>
        <p:spPr/>
        <p:txBody>
          <a:bodyPr>
            <a:normAutofit fontScale="90000"/>
          </a:bodyPr>
          <a:lstStyle/>
          <a:p>
            <a:r>
              <a:rPr lang="en-US" dirty="0"/>
              <a:t>Limitations</a:t>
            </a:r>
          </a:p>
        </p:txBody>
      </p:sp>
      <p:sp>
        <p:nvSpPr>
          <p:cNvPr id="3" name="Content Placeholder 2">
            <a:extLst>
              <a:ext uri="{FF2B5EF4-FFF2-40B4-BE49-F238E27FC236}">
                <a16:creationId xmlns:a16="http://schemas.microsoft.com/office/drawing/2014/main" id="{74A097BE-C1B9-49C9-8DD5-6ABC1D11F6C4}"/>
              </a:ext>
            </a:extLst>
          </p:cNvPr>
          <p:cNvSpPr>
            <a:spLocks noGrp="1"/>
          </p:cNvSpPr>
          <p:nvPr>
            <p:ph idx="1"/>
          </p:nvPr>
        </p:nvSpPr>
        <p:spPr/>
        <p:txBody>
          <a:bodyPr>
            <a:normAutofit fontScale="92500" lnSpcReduction="10000"/>
          </a:bodyPr>
          <a:lstStyle/>
          <a:p>
            <a:r>
              <a:rPr lang="en-US" dirty="0"/>
              <a:t>Developer tests tend to be “clean tests”</a:t>
            </a:r>
          </a:p>
          <a:p>
            <a:pPr lvl="1"/>
            <a:r>
              <a:rPr lang="en-US" dirty="0"/>
              <a:t>Recommendation is 5 “dirty tests” for every clean test</a:t>
            </a:r>
          </a:p>
          <a:p>
            <a:pPr lvl="1"/>
            <a:endParaRPr lang="en-US" dirty="0"/>
          </a:p>
          <a:p>
            <a:r>
              <a:rPr lang="en-US" dirty="0"/>
              <a:t>Tend to have an optimistic view of our testing</a:t>
            </a:r>
          </a:p>
          <a:p>
            <a:pPr lvl="1"/>
            <a:r>
              <a:rPr lang="en-US" dirty="0"/>
              <a:t>Your code is not as well tested as you think</a:t>
            </a:r>
          </a:p>
          <a:p>
            <a:pPr lvl="1"/>
            <a:endParaRPr lang="en-US" dirty="0"/>
          </a:p>
          <a:p>
            <a:r>
              <a:rPr lang="en-US" dirty="0"/>
              <a:t>Tend to skip more complex testing</a:t>
            </a:r>
          </a:p>
          <a:p>
            <a:pPr lvl="1"/>
            <a:r>
              <a:rPr lang="en-US" dirty="0"/>
              <a:t>“Corner” cases are hard to think, but can be equally problematic</a:t>
            </a:r>
          </a:p>
          <a:p>
            <a:pPr lvl="1"/>
            <a:endParaRPr lang="en-US" dirty="0"/>
          </a:p>
          <a:p>
            <a:r>
              <a:rPr lang="en-US" dirty="0"/>
              <a:t>Testing is not a magic bullet. It takes time.</a:t>
            </a:r>
          </a:p>
          <a:p>
            <a:endParaRPr lang="en-US" dirty="0"/>
          </a:p>
        </p:txBody>
      </p:sp>
    </p:spTree>
    <p:extLst>
      <p:ext uri="{BB962C8B-B14F-4D97-AF65-F5344CB8AC3E}">
        <p14:creationId xmlns:p14="http://schemas.microsoft.com/office/powerpoint/2010/main" val="263021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1DBB-C8FA-4B32-92C9-2DB65762201E}"/>
              </a:ext>
            </a:extLst>
          </p:cNvPr>
          <p:cNvSpPr>
            <a:spLocks noGrp="1"/>
          </p:cNvSpPr>
          <p:nvPr>
            <p:ph type="title"/>
          </p:nvPr>
        </p:nvSpPr>
        <p:spPr/>
        <p:txBody>
          <a:bodyPr>
            <a:normAutofit fontScale="90000"/>
          </a:bodyPr>
          <a:lstStyle/>
          <a:p>
            <a:r>
              <a:rPr lang="en-US" dirty="0"/>
              <a:t>Basis Testing</a:t>
            </a:r>
          </a:p>
        </p:txBody>
      </p:sp>
      <p:sp>
        <p:nvSpPr>
          <p:cNvPr id="3" name="Content Placeholder 2">
            <a:extLst>
              <a:ext uri="{FF2B5EF4-FFF2-40B4-BE49-F238E27FC236}">
                <a16:creationId xmlns:a16="http://schemas.microsoft.com/office/drawing/2014/main" id="{D7E3B1BA-F547-46CF-89B4-2564EC2554F0}"/>
              </a:ext>
            </a:extLst>
          </p:cNvPr>
          <p:cNvSpPr>
            <a:spLocks noGrp="1"/>
          </p:cNvSpPr>
          <p:nvPr>
            <p:ph idx="1"/>
          </p:nvPr>
        </p:nvSpPr>
        <p:spPr>
          <a:xfrm>
            <a:off x="838200" y="2309396"/>
            <a:ext cx="5525655" cy="3988927"/>
          </a:xfrm>
        </p:spPr>
        <p:txBody>
          <a:bodyPr/>
          <a:lstStyle/>
          <a:p>
            <a:r>
              <a:rPr lang="en-US" dirty="0"/>
              <a:t>Make sure your tests cover all execution paths with the minimal set of cases</a:t>
            </a:r>
          </a:p>
          <a:p>
            <a:pPr lvl="1"/>
            <a:r>
              <a:rPr lang="en-US" dirty="0"/>
              <a:t>Test cases are designed around program control flow</a:t>
            </a:r>
          </a:p>
        </p:txBody>
      </p:sp>
      <p:graphicFrame>
        <p:nvGraphicFramePr>
          <p:cNvPr id="4" name="Table 3">
            <a:extLst>
              <a:ext uri="{FF2B5EF4-FFF2-40B4-BE49-F238E27FC236}">
                <a16:creationId xmlns:a16="http://schemas.microsoft.com/office/drawing/2014/main" id="{60EFD38B-FBFE-474A-8EFC-CF8E6FAB621A}"/>
              </a:ext>
            </a:extLst>
          </p:cNvPr>
          <p:cNvGraphicFramePr>
            <a:graphicFrameLocks noGrp="1"/>
          </p:cNvGraphicFramePr>
          <p:nvPr>
            <p:extLst>
              <p:ext uri="{D42A27DB-BD31-4B8C-83A1-F6EECF244321}">
                <p14:modId xmlns:p14="http://schemas.microsoft.com/office/powerpoint/2010/main" val="1910889252"/>
              </p:ext>
            </p:extLst>
          </p:nvPr>
        </p:nvGraphicFramePr>
        <p:xfrm>
          <a:off x="6160655" y="1557770"/>
          <a:ext cx="5305245" cy="4275006"/>
        </p:xfrm>
        <a:graphic>
          <a:graphicData uri="http://schemas.openxmlformats.org/drawingml/2006/table">
            <a:tbl>
              <a:tblPr/>
              <a:tblGrid>
                <a:gridCol w="723557">
                  <a:extLst>
                    <a:ext uri="{9D8B030D-6E8A-4147-A177-3AD203B41FA5}">
                      <a16:colId xmlns:a16="http://schemas.microsoft.com/office/drawing/2014/main" val="1564885348"/>
                    </a:ext>
                  </a:extLst>
                </a:gridCol>
                <a:gridCol w="2065824">
                  <a:extLst>
                    <a:ext uri="{9D8B030D-6E8A-4147-A177-3AD203B41FA5}">
                      <a16:colId xmlns:a16="http://schemas.microsoft.com/office/drawing/2014/main" val="1593981268"/>
                    </a:ext>
                  </a:extLst>
                </a:gridCol>
                <a:gridCol w="2515864">
                  <a:extLst>
                    <a:ext uri="{9D8B030D-6E8A-4147-A177-3AD203B41FA5}">
                      <a16:colId xmlns:a16="http://schemas.microsoft.com/office/drawing/2014/main" val="2300081331"/>
                    </a:ext>
                  </a:extLst>
                </a:gridCol>
              </a:tblGrid>
              <a:tr h="239838">
                <a:tc>
                  <a:txBody>
                    <a:bodyPr/>
                    <a:lstStyle/>
                    <a:p>
                      <a:pPr algn="l" fontAlgn="base"/>
                      <a:r>
                        <a:rPr lang="en-US" sz="1400" b="1" i="0" dirty="0">
                          <a:solidFill>
                            <a:srgbClr val="000000"/>
                          </a:solidFill>
                          <a:effectLst/>
                          <a:latin typeface="inherit"/>
                        </a:rPr>
                        <a:t>Case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b="1" i="0" dirty="0">
                          <a:solidFill>
                            <a:srgbClr val="000000"/>
                          </a:solidFill>
                          <a:effectLst/>
                          <a:latin typeface="inherit"/>
                        </a:rPr>
                        <a:t>Test Description</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b="1" i="0" dirty="0">
                          <a:solidFill>
                            <a:srgbClr val="000000"/>
                          </a:solidFill>
                          <a:effectLst/>
                          <a:latin typeface="inherit"/>
                        </a:rPr>
                        <a:t>Test Data</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406742124"/>
                  </a:ext>
                </a:extLst>
              </a:tr>
              <a:tr h="394019">
                <a:tc>
                  <a:txBody>
                    <a:bodyPr/>
                    <a:lstStyle/>
                    <a:p>
                      <a:pPr algn="l" fontAlgn="base"/>
                      <a:r>
                        <a:rPr lang="en-US" sz="1400" dirty="0">
                          <a:effectLst/>
                          <a:latin typeface="inherit"/>
                        </a:rPr>
                        <a:t>1</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a:effectLst/>
                          <a:latin typeface="inherit"/>
                        </a:rPr>
                        <a:t>Nominal case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dirty="0">
                          <a:effectLst/>
                          <a:latin typeface="inherit"/>
                        </a:rPr>
                        <a:t>All </a:t>
                      </a:r>
                      <a:r>
                        <a:rPr lang="en-US" sz="1400" dirty="0" err="1">
                          <a:effectLst/>
                          <a:latin typeface="inherit"/>
                        </a:rPr>
                        <a:t>boolean</a:t>
                      </a:r>
                      <a:r>
                        <a:rPr lang="en-US" sz="1400" dirty="0">
                          <a:effectLst/>
                          <a:latin typeface="inherit"/>
                        </a:rPr>
                        <a:t> conditions are true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1280245760"/>
                  </a:ext>
                </a:extLst>
              </a:tr>
              <a:tr h="548200">
                <a:tc>
                  <a:txBody>
                    <a:bodyPr/>
                    <a:lstStyle/>
                    <a:p>
                      <a:pPr algn="l" fontAlgn="base"/>
                      <a:r>
                        <a:rPr lang="en-US" sz="1400" dirty="0">
                          <a:effectLst/>
                          <a:latin typeface="inherit"/>
                        </a:rPr>
                        <a:t>2</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dirty="0">
                          <a:effectLst/>
                          <a:latin typeface="inherit"/>
                        </a:rPr>
                        <a:t>The initial </a:t>
                      </a:r>
                      <a:r>
                        <a:rPr lang="en-US" sz="1400" i="1" dirty="0">
                          <a:effectLst/>
                          <a:latin typeface="inherit"/>
                        </a:rPr>
                        <a:t>for</a:t>
                      </a:r>
                      <a:r>
                        <a:rPr lang="en-US" sz="1400" dirty="0">
                          <a:effectLst/>
                          <a:latin typeface="inherit"/>
                        </a:rPr>
                        <a:t> condition is false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i="1">
                          <a:effectLst/>
                          <a:latin typeface="inherit"/>
                        </a:rPr>
                        <a:t>numEmployees &lt; 1</a:t>
                      </a:r>
                      <a:endParaRPr lang="en-US" sz="1400">
                        <a:effectLst/>
                        <a:latin typeface="inherit"/>
                      </a:endParaRP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959287818"/>
                  </a:ext>
                </a:extLst>
              </a:tr>
              <a:tr h="856563">
                <a:tc>
                  <a:txBody>
                    <a:bodyPr/>
                    <a:lstStyle/>
                    <a:p>
                      <a:pPr algn="l" fontAlgn="base"/>
                      <a:r>
                        <a:rPr lang="en-US" sz="1400">
                          <a:effectLst/>
                          <a:latin typeface="inherit"/>
                        </a:rPr>
                        <a:t>3</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dirty="0">
                          <a:effectLst/>
                          <a:latin typeface="inherit"/>
                        </a:rPr>
                        <a:t>The first </a:t>
                      </a:r>
                      <a:r>
                        <a:rPr lang="en-US" sz="1400" i="1" dirty="0">
                          <a:effectLst/>
                          <a:latin typeface="inherit"/>
                        </a:rPr>
                        <a:t>if</a:t>
                      </a:r>
                      <a:r>
                        <a:rPr lang="en-US" sz="1400" dirty="0">
                          <a:effectLst/>
                          <a:latin typeface="inherit"/>
                        </a:rPr>
                        <a:t> is false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i="1" dirty="0" err="1">
                          <a:effectLst/>
                          <a:latin typeface="inherit"/>
                        </a:rPr>
                        <a:t>m_employee</a:t>
                      </a:r>
                      <a:r>
                        <a:rPr lang="en-US" sz="1400" i="1" dirty="0">
                          <a:effectLst/>
                          <a:latin typeface="inherit"/>
                        </a:rPr>
                        <a:t>[ id ].</a:t>
                      </a:r>
                      <a:r>
                        <a:rPr lang="en-US" sz="1400" i="1" dirty="0" err="1">
                          <a:effectLst/>
                          <a:latin typeface="inherit"/>
                        </a:rPr>
                        <a:t>governmentRetirementWith</a:t>
                      </a:r>
                      <a:r>
                        <a:rPr lang="en-US" sz="1400" i="1" dirty="0">
                          <a:effectLst/>
                          <a:latin typeface="inherit"/>
                        </a:rPr>
                        <a:t>-held &gt;=MAX_GOVT_RETIREMENT</a:t>
                      </a:r>
                      <a:endParaRPr lang="en-US" sz="1400" dirty="0">
                        <a:effectLst/>
                        <a:latin typeface="inherit"/>
                      </a:endParaRP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395267041"/>
                  </a:ext>
                </a:extLst>
              </a:tr>
              <a:tr h="548200">
                <a:tc>
                  <a:txBody>
                    <a:bodyPr/>
                    <a:lstStyle/>
                    <a:p>
                      <a:pPr algn="l" fontAlgn="base"/>
                      <a:r>
                        <a:rPr lang="en-US" sz="1400">
                          <a:effectLst/>
                          <a:latin typeface="inherit"/>
                        </a:rPr>
                        <a:t>4</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a:effectLst/>
                          <a:latin typeface="inherit"/>
                        </a:rPr>
                        <a:t>The second </a:t>
                      </a:r>
                      <a:r>
                        <a:rPr lang="en-US" sz="1400" i="1">
                          <a:effectLst/>
                          <a:latin typeface="inherit"/>
                        </a:rPr>
                        <a:t>if</a:t>
                      </a:r>
                      <a:r>
                        <a:rPr lang="en-US" sz="1400">
                          <a:effectLst/>
                          <a:latin typeface="inherit"/>
                        </a:rPr>
                        <a:t> is false because the first part of the </a:t>
                      </a:r>
                      <a:r>
                        <a:rPr lang="en-US" sz="1400" i="1">
                          <a:effectLst/>
                          <a:latin typeface="inherit"/>
                        </a:rPr>
                        <a:t>and</a:t>
                      </a:r>
                      <a:r>
                        <a:rPr lang="en-US" sz="1400">
                          <a:effectLst/>
                          <a:latin typeface="inherit"/>
                        </a:rPr>
                        <a:t> is false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i="1" dirty="0">
                          <a:effectLst/>
                          <a:latin typeface="inherit"/>
                        </a:rPr>
                        <a:t>not </a:t>
                      </a:r>
                      <a:r>
                        <a:rPr lang="en-US" sz="1400" i="1" dirty="0" err="1">
                          <a:effectLst/>
                          <a:latin typeface="inherit"/>
                        </a:rPr>
                        <a:t>m_employee</a:t>
                      </a:r>
                      <a:r>
                        <a:rPr lang="en-US" sz="1400" i="1" dirty="0">
                          <a:effectLst/>
                          <a:latin typeface="inherit"/>
                        </a:rPr>
                        <a:t>[ id ].</a:t>
                      </a:r>
                      <a:r>
                        <a:rPr lang="en-US" sz="1400" i="1" dirty="0" err="1">
                          <a:effectLst/>
                          <a:latin typeface="inherit"/>
                        </a:rPr>
                        <a:t>WantsRetirement</a:t>
                      </a:r>
                      <a:endParaRPr lang="en-US" sz="1400" dirty="0">
                        <a:effectLst/>
                        <a:latin typeface="inherit"/>
                      </a:endParaRP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2476414115"/>
                  </a:ext>
                </a:extLst>
              </a:tr>
              <a:tr h="702381">
                <a:tc>
                  <a:txBody>
                    <a:bodyPr/>
                    <a:lstStyle/>
                    <a:p>
                      <a:pPr algn="l" fontAlgn="base"/>
                      <a:r>
                        <a:rPr lang="en-US" sz="1400">
                          <a:effectLst/>
                          <a:latin typeface="inherit"/>
                        </a:rPr>
                        <a:t>5</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a:effectLst/>
                          <a:latin typeface="inherit"/>
                        </a:rPr>
                        <a:t>The second </a:t>
                      </a:r>
                      <a:r>
                        <a:rPr lang="en-US" sz="1400" i="1">
                          <a:effectLst/>
                          <a:latin typeface="inherit"/>
                        </a:rPr>
                        <a:t>if</a:t>
                      </a:r>
                      <a:r>
                        <a:rPr lang="en-US" sz="1400">
                          <a:effectLst/>
                          <a:latin typeface="inherit"/>
                        </a:rPr>
                        <a:t> is false because the second part of the </a:t>
                      </a:r>
                      <a:r>
                        <a:rPr lang="en-US" sz="1400" i="1">
                          <a:effectLst/>
                          <a:latin typeface="inherit"/>
                        </a:rPr>
                        <a:t>and</a:t>
                      </a:r>
                      <a:r>
                        <a:rPr lang="en-US" sz="1400">
                          <a:effectLst/>
                          <a:latin typeface="inherit"/>
                        </a:rPr>
                        <a:t> is false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i="1" dirty="0">
                          <a:effectLst/>
                          <a:latin typeface="inherit"/>
                        </a:rPr>
                        <a:t>not </a:t>
                      </a:r>
                      <a:r>
                        <a:rPr lang="en-US" sz="1400" i="1" dirty="0" err="1">
                          <a:effectLst/>
                          <a:latin typeface="inherit"/>
                        </a:rPr>
                        <a:t>EligibleForRetirement</a:t>
                      </a:r>
                      <a:r>
                        <a:rPr lang="en-US" sz="1400" i="1" dirty="0">
                          <a:effectLst/>
                          <a:latin typeface="inherit"/>
                        </a:rPr>
                        <a:t>( </a:t>
                      </a:r>
                      <a:r>
                        <a:rPr lang="en-US" sz="1400" i="1" dirty="0" err="1">
                          <a:effectLst/>
                          <a:latin typeface="inherit"/>
                        </a:rPr>
                        <a:t>m_employee</a:t>
                      </a:r>
                      <a:r>
                        <a:rPr lang="en-US" sz="1400" i="1" dirty="0">
                          <a:effectLst/>
                          <a:latin typeface="inherit"/>
                        </a:rPr>
                        <a:t>[id] )</a:t>
                      </a:r>
                      <a:endParaRPr lang="en-US" sz="1400" dirty="0">
                        <a:effectLst/>
                        <a:latin typeface="inherit"/>
                      </a:endParaRP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2636620430"/>
                  </a:ext>
                </a:extLst>
              </a:tr>
              <a:tr h="702381">
                <a:tc>
                  <a:txBody>
                    <a:bodyPr/>
                    <a:lstStyle/>
                    <a:p>
                      <a:pPr algn="l" fontAlgn="base"/>
                      <a:r>
                        <a:rPr lang="en-US" sz="1400">
                          <a:effectLst/>
                          <a:latin typeface="inherit"/>
                        </a:rPr>
                        <a:t>6</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a:effectLst/>
                          <a:latin typeface="inherit"/>
                        </a:rPr>
                        <a:t>The third </a:t>
                      </a:r>
                      <a:r>
                        <a:rPr lang="en-US" sz="1400" i="1">
                          <a:effectLst/>
                          <a:latin typeface="inherit"/>
                        </a:rPr>
                        <a:t>if</a:t>
                      </a:r>
                      <a:r>
                        <a:rPr lang="en-US" sz="1400">
                          <a:effectLst/>
                          <a:latin typeface="inherit"/>
                        </a:rPr>
                        <a:t> is false</a:t>
                      </a: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1400" i="1" dirty="0">
                          <a:effectLst/>
                          <a:latin typeface="inherit"/>
                        </a:rPr>
                        <a:t>not </a:t>
                      </a:r>
                      <a:r>
                        <a:rPr lang="en-US" sz="1400" i="1" dirty="0" err="1">
                          <a:effectLst/>
                          <a:latin typeface="inherit"/>
                        </a:rPr>
                        <a:t>EligibleForPersonalRetirement</a:t>
                      </a:r>
                      <a:r>
                        <a:rPr lang="en-US" sz="1400" i="1" dirty="0">
                          <a:effectLst/>
                          <a:latin typeface="inherit"/>
                        </a:rPr>
                        <a:t>( </a:t>
                      </a:r>
                      <a:r>
                        <a:rPr lang="en-US" sz="1400" i="1" dirty="0" err="1">
                          <a:effectLst/>
                          <a:latin typeface="inherit"/>
                        </a:rPr>
                        <a:t>m_employee</a:t>
                      </a:r>
                      <a:r>
                        <a:rPr lang="en-US" sz="1400" i="1" dirty="0">
                          <a:effectLst/>
                          <a:latin typeface="inherit"/>
                        </a:rPr>
                        <a:t>[ id ] )</a:t>
                      </a:r>
                      <a:endParaRPr lang="en-US" sz="1400" dirty="0">
                        <a:effectLst/>
                        <a:latin typeface="inherit"/>
                      </a:endParaRPr>
                    </a:p>
                  </a:txBody>
                  <a:tcPr marL="42828" marR="42828" marT="42828" marB="42828">
                    <a:lnL w="7620" cap="flat" cmpd="sng" algn="ctr">
                      <a:solidFill>
                        <a:srgbClr val="9D9D9D"/>
                      </a:solidFill>
                      <a:prstDash val="solid"/>
                      <a:round/>
                      <a:headEnd type="none" w="med" len="med"/>
                      <a:tailEnd type="none" w="med" len="med"/>
                    </a:lnL>
                    <a:lnR w="7620" cap="flat" cmpd="sng" algn="ctr">
                      <a:solidFill>
                        <a:srgbClr val="9D9D9D"/>
                      </a:solidFill>
                      <a:prstDash val="solid"/>
                      <a:round/>
                      <a:headEnd type="none" w="med" len="med"/>
                      <a:tailEnd type="none" w="med" len="med"/>
                    </a:lnR>
                    <a:lnT w="7620" cap="flat" cmpd="sng" algn="ctr">
                      <a:solidFill>
                        <a:srgbClr val="9D9D9D"/>
                      </a:solidFill>
                      <a:prstDash val="solid"/>
                      <a:round/>
                      <a:headEnd type="none" w="med" len="med"/>
                      <a:tailEnd type="none" w="med" len="med"/>
                    </a:lnT>
                    <a:lnB w="7620"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372155554"/>
                  </a:ext>
                </a:extLst>
              </a:tr>
            </a:tbl>
          </a:graphicData>
        </a:graphic>
      </p:graphicFrame>
    </p:spTree>
    <p:extLst>
      <p:ext uri="{BB962C8B-B14F-4D97-AF65-F5344CB8AC3E}">
        <p14:creationId xmlns:p14="http://schemas.microsoft.com/office/powerpoint/2010/main" val="291250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E97-CB0F-4321-9658-B493C368E40C}"/>
              </a:ext>
            </a:extLst>
          </p:cNvPr>
          <p:cNvSpPr>
            <a:spLocks noGrp="1"/>
          </p:cNvSpPr>
          <p:nvPr>
            <p:ph type="title"/>
          </p:nvPr>
        </p:nvSpPr>
        <p:spPr/>
        <p:txBody>
          <a:bodyPr>
            <a:normAutofit fontScale="90000"/>
          </a:bodyPr>
          <a:lstStyle/>
          <a:p>
            <a:r>
              <a:rPr lang="en-US" dirty="0"/>
              <a:t>Data Flow Testing</a:t>
            </a:r>
          </a:p>
        </p:txBody>
      </p:sp>
      <p:sp>
        <p:nvSpPr>
          <p:cNvPr id="3" name="Content Placeholder 2">
            <a:extLst>
              <a:ext uri="{FF2B5EF4-FFF2-40B4-BE49-F238E27FC236}">
                <a16:creationId xmlns:a16="http://schemas.microsoft.com/office/drawing/2014/main" id="{CA36F402-2F74-4693-A525-DD72AF8DE295}"/>
              </a:ext>
            </a:extLst>
          </p:cNvPr>
          <p:cNvSpPr>
            <a:spLocks noGrp="1"/>
          </p:cNvSpPr>
          <p:nvPr>
            <p:ph idx="1"/>
          </p:nvPr>
        </p:nvSpPr>
        <p:spPr/>
        <p:txBody>
          <a:bodyPr/>
          <a:lstStyle/>
          <a:p>
            <a:r>
              <a:rPr lang="en-US" dirty="0"/>
              <a:t>Idea based on assumption that data usage is at least as error prone as control flow</a:t>
            </a:r>
          </a:p>
          <a:p>
            <a:r>
              <a:rPr lang="en-US" dirty="0"/>
              <a:t>Three states</a:t>
            </a:r>
          </a:p>
          <a:p>
            <a:pPr lvl="1"/>
            <a:r>
              <a:rPr lang="en-US" dirty="0"/>
              <a:t>Defined – Data has been initialized, but not yet used</a:t>
            </a:r>
          </a:p>
          <a:p>
            <a:pPr lvl="1"/>
            <a:r>
              <a:rPr lang="en-US" dirty="0"/>
              <a:t>Used – data has been used as an argument or right of assignment operator </a:t>
            </a:r>
          </a:p>
          <a:p>
            <a:pPr lvl="1"/>
            <a:r>
              <a:rPr lang="en-US" dirty="0"/>
              <a:t>Killed – In an undefined state</a:t>
            </a:r>
          </a:p>
          <a:p>
            <a:r>
              <a:rPr lang="en-US" dirty="0"/>
              <a:t>Combine with control flow enter and exited</a:t>
            </a:r>
          </a:p>
          <a:p>
            <a:r>
              <a:rPr lang="en-US" dirty="0"/>
              <a:t>Develop test cases around data state combinations e.g.</a:t>
            </a:r>
          </a:p>
          <a:p>
            <a:pPr lvl="1"/>
            <a:r>
              <a:rPr lang="en-US" dirty="0"/>
              <a:t>Defined-defined, defined-exited, killed-used, etc.</a:t>
            </a:r>
          </a:p>
        </p:txBody>
      </p:sp>
    </p:spTree>
    <p:extLst>
      <p:ext uri="{BB962C8B-B14F-4D97-AF65-F5344CB8AC3E}">
        <p14:creationId xmlns:p14="http://schemas.microsoft.com/office/powerpoint/2010/main" val="241280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B372F1-0A89-44EE-A3D3-D03267B45B63}"/>
              </a:ext>
            </a:extLst>
          </p:cNvPr>
          <p:cNvSpPr>
            <a:spLocks noGrp="1"/>
          </p:cNvSpPr>
          <p:nvPr>
            <p:ph type="title"/>
          </p:nvPr>
        </p:nvSpPr>
        <p:spPr/>
        <p:txBody>
          <a:bodyPr/>
          <a:lstStyle/>
          <a:p>
            <a:r>
              <a:rPr lang="en-US" dirty="0"/>
              <a:t>Unit Testing Frameworks</a:t>
            </a:r>
          </a:p>
        </p:txBody>
      </p:sp>
      <p:sp>
        <p:nvSpPr>
          <p:cNvPr id="5" name="Text Placeholder 4">
            <a:extLst>
              <a:ext uri="{FF2B5EF4-FFF2-40B4-BE49-F238E27FC236}">
                <a16:creationId xmlns:a16="http://schemas.microsoft.com/office/drawing/2014/main" id="{C4033C0F-E4FD-4EA8-BD11-82E04325C8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541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388535-40BF-4EC5-9110-51FDD9CE3998}"/>
              </a:ext>
            </a:extLst>
          </p:cNvPr>
          <p:cNvSpPr>
            <a:spLocks noGrp="1"/>
          </p:cNvSpPr>
          <p:nvPr>
            <p:ph type="title"/>
          </p:nvPr>
        </p:nvSpPr>
        <p:spPr/>
        <p:txBody>
          <a:bodyPr>
            <a:normAutofit fontScale="90000"/>
          </a:bodyPr>
          <a:lstStyle/>
          <a:p>
            <a:r>
              <a:rPr lang="en-US" dirty="0"/>
              <a:t>Evaluating a Unit Test Framework</a:t>
            </a:r>
          </a:p>
        </p:txBody>
      </p:sp>
      <p:sp>
        <p:nvSpPr>
          <p:cNvPr id="5" name="Content Placeholder 4">
            <a:extLst>
              <a:ext uri="{FF2B5EF4-FFF2-40B4-BE49-F238E27FC236}">
                <a16:creationId xmlns:a16="http://schemas.microsoft.com/office/drawing/2014/main" id="{AF728DBF-B226-4C75-8D56-354944E0A26A}"/>
              </a:ext>
            </a:extLst>
          </p:cNvPr>
          <p:cNvSpPr>
            <a:spLocks noGrp="1"/>
          </p:cNvSpPr>
          <p:nvPr>
            <p:ph idx="1"/>
          </p:nvPr>
        </p:nvSpPr>
        <p:spPr>
          <a:xfrm>
            <a:off x="838199" y="2309396"/>
            <a:ext cx="10864273" cy="3988927"/>
          </a:xfrm>
        </p:spPr>
        <p:txBody>
          <a:bodyPr/>
          <a:lstStyle/>
          <a:p>
            <a:r>
              <a:rPr lang="en-US" dirty="0"/>
              <a:t>Minimal amount of work needed to add new tests</a:t>
            </a:r>
          </a:p>
          <a:p>
            <a:r>
              <a:rPr lang="en-US" dirty="0"/>
              <a:t>Easy to modify existing tests</a:t>
            </a:r>
          </a:p>
          <a:p>
            <a:r>
              <a:rPr lang="en-US" dirty="0"/>
              <a:t>Supports setup &amp; teardown (e.g. Fixtures)</a:t>
            </a:r>
          </a:p>
          <a:p>
            <a:r>
              <a:rPr lang="en-US" dirty="0"/>
              <a:t>Handles exceptions and crashes well</a:t>
            </a:r>
          </a:p>
          <a:p>
            <a:r>
              <a:rPr lang="en-US" dirty="0"/>
              <a:t>Good assert functionality</a:t>
            </a:r>
          </a:p>
          <a:p>
            <a:r>
              <a:rPr lang="en-US" dirty="0"/>
              <a:t>Timing information (catch performance errors, rather than correctness)</a:t>
            </a:r>
          </a:p>
          <a:p>
            <a:r>
              <a:rPr lang="en-US" dirty="0"/>
              <a:t>Output and integration with other tools</a:t>
            </a:r>
          </a:p>
        </p:txBody>
      </p:sp>
    </p:spTree>
    <p:extLst>
      <p:ext uri="{BB962C8B-B14F-4D97-AF65-F5344CB8AC3E}">
        <p14:creationId xmlns:p14="http://schemas.microsoft.com/office/powerpoint/2010/main" val="336673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6FCC-EDAA-4BCD-AD1C-D1CD48FD6899}"/>
              </a:ext>
            </a:extLst>
          </p:cNvPr>
          <p:cNvSpPr>
            <a:spLocks noGrp="1"/>
          </p:cNvSpPr>
          <p:nvPr>
            <p:ph type="title"/>
          </p:nvPr>
        </p:nvSpPr>
        <p:spPr/>
        <p:txBody>
          <a:bodyPr>
            <a:normAutofit fontScale="90000"/>
          </a:bodyPr>
          <a:lstStyle/>
          <a:p>
            <a:r>
              <a:rPr lang="en-US" dirty="0"/>
              <a:t>Fortran</a:t>
            </a:r>
          </a:p>
        </p:txBody>
      </p:sp>
      <p:sp>
        <p:nvSpPr>
          <p:cNvPr id="3" name="Content Placeholder 2">
            <a:extLst>
              <a:ext uri="{FF2B5EF4-FFF2-40B4-BE49-F238E27FC236}">
                <a16:creationId xmlns:a16="http://schemas.microsoft.com/office/drawing/2014/main" id="{29E29E3F-CAD8-49EB-A413-7D508A1A9AA0}"/>
              </a:ext>
            </a:extLst>
          </p:cNvPr>
          <p:cNvSpPr>
            <a:spLocks noGrp="1"/>
          </p:cNvSpPr>
          <p:nvPr>
            <p:ph idx="1"/>
          </p:nvPr>
        </p:nvSpPr>
        <p:spPr/>
        <p:txBody>
          <a:bodyPr/>
          <a:lstStyle/>
          <a:p>
            <a:r>
              <a:rPr lang="en-US" dirty="0" err="1"/>
              <a:t>FUnit</a:t>
            </a:r>
            <a:endParaRPr lang="en-US" dirty="0"/>
          </a:p>
          <a:p>
            <a:pPr lvl="1"/>
            <a:r>
              <a:rPr lang="en-US" dirty="0">
                <a:hlinkClick r:id="rId2"/>
              </a:rPr>
              <a:t>https://github.com/Goddard-Fortran-Ecosystem/pFUnit</a:t>
            </a:r>
            <a:r>
              <a:rPr lang="en-US" dirty="0"/>
              <a:t> </a:t>
            </a:r>
          </a:p>
          <a:p>
            <a:pPr lvl="1"/>
            <a:endParaRPr lang="en-US" dirty="0"/>
          </a:p>
          <a:p>
            <a:r>
              <a:rPr lang="en-US" dirty="0" err="1"/>
              <a:t>Futiliy</a:t>
            </a:r>
            <a:endParaRPr lang="en-US" dirty="0"/>
          </a:p>
          <a:p>
            <a:pPr lvl="1"/>
            <a:r>
              <a:rPr lang="en-US" dirty="0">
                <a:hlinkClick r:id="rId3"/>
              </a:rPr>
              <a:t>https://github.com/CASL/Futility/blob/master/src/Futility_DBC.h</a:t>
            </a:r>
            <a:r>
              <a:rPr lang="en-US" dirty="0"/>
              <a:t> </a:t>
            </a:r>
          </a:p>
          <a:p>
            <a:pPr lvl="1"/>
            <a:r>
              <a:rPr lang="en-US" dirty="0">
                <a:hlinkClick r:id="rId4"/>
              </a:rPr>
              <a:t>https://github.com/CASL/Futility/blob/master/src/Futility_DBC.f90</a:t>
            </a:r>
            <a:r>
              <a:rPr lang="en-US" dirty="0"/>
              <a:t> </a:t>
            </a:r>
          </a:p>
          <a:p>
            <a:pPr lvl="1"/>
            <a:r>
              <a:rPr lang="en-US" dirty="0">
                <a:hlinkClick r:id="rId5"/>
              </a:rPr>
              <a:t>https://github.com/CASL/Futility/blob/master/src/UnitTest.h</a:t>
            </a:r>
            <a:r>
              <a:rPr lang="en-US" dirty="0"/>
              <a:t> </a:t>
            </a:r>
          </a:p>
          <a:p>
            <a:pPr lvl="1"/>
            <a:r>
              <a:rPr lang="en-US" dirty="0">
                <a:hlinkClick r:id="rId6"/>
              </a:rPr>
              <a:t>https://github.com/CASL/Futility/blob/master/src/UnitTest.f90</a:t>
            </a:r>
            <a:r>
              <a:rPr lang="en-US" dirty="0"/>
              <a:t> </a:t>
            </a:r>
          </a:p>
        </p:txBody>
      </p:sp>
    </p:spTree>
    <p:extLst>
      <p:ext uri="{BB962C8B-B14F-4D97-AF65-F5344CB8AC3E}">
        <p14:creationId xmlns:p14="http://schemas.microsoft.com/office/powerpoint/2010/main" val="10848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2E04-C3DF-4CC9-B5C6-B1C10916568D}"/>
              </a:ext>
            </a:extLst>
          </p:cNvPr>
          <p:cNvSpPr>
            <a:spLocks noGrp="1"/>
          </p:cNvSpPr>
          <p:nvPr>
            <p:ph type="title"/>
          </p:nvPr>
        </p:nvSpPr>
        <p:spPr/>
        <p:txBody>
          <a:bodyPr>
            <a:normAutofit fontScale="90000"/>
          </a:bodyPr>
          <a:lstStyle/>
          <a:p>
            <a:r>
              <a:rPr lang="en-US" dirty="0"/>
              <a:t>C++</a:t>
            </a:r>
          </a:p>
        </p:txBody>
      </p:sp>
      <p:sp>
        <p:nvSpPr>
          <p:cNvPr id="3" name="Content Placeholder 2">
            <a:extLst>
              <a:ext uri="{FF2B5EF4-FFF2-40B4-BE49-F238E27FC236}">
                <a16:creationId xmlns:a16="http://schemas.microsoft.com/office/drawing/2014/main" id="{2A8B7908-ED8B-4D4D-9918-338332AA1495}"/>
              </a:ext>
            </a:extLst>
          </p:cNvPr>
          <p:cNvSpPr>
            <a:spLocks noGrp="1"/>
          </p:cNvSpPr>
          <p:nvPr>
            <p:ph idx="1"/>
          </p:nvPr>
        </p:nvSpPr>
        <p:spPr/>
        <p:txBody>
          <a:bodyPr/>
          <a:lstStyle/>
          <a:p>
            <a:r>
              <a:rPr lang="en-US" dirty="0" err="1"/>
              <a:t>CppUnit</a:t>
            </a:r>
            <a:endParaRPr lang="en-US" dirty="0"/>
          </a:p>
          <a:p>
            <a:pPr lvl="1"/>
            <a:r>
              <a:rPr lang="en-US" dirty="0"/>
              <a:t>C++ port of JUnit</a:t>
            </a:r>
          </a:p>
          <a:p>
            <a:r>
              <a:rPr lang="en-US" dirty="0" err="1"/>
              <a:t>Boost.Test</a:t>
            </a:r>
            <a:endParaRPr lang="en-US" dirty="0"/>
          </a:p>
          <a:p>
            <a:pPr lvl="1"/>
            <a:r>
              <a:rPr lang="en-US" dirty="0">
                <a:hlinkClick r:id="rId2"/>
              </a:rPr>
              <a:t>https://www.boost.org/doc/libs/1_45_0/libs/test/doc/html/utf.html</a:t>
            </a:r>
            <a:r>
              <a:rPr lang="en-US" dirty="0"/>
              <a:t> </a:t>
            </a:r>
          </a:p>
          <a:p>
            <a:r>
              <a:rPr lang="en-US" dirty="0" err="1"/>
              <a:t>CxxTest</a:t>
            </a:r>
            <a:endParaRPr lang="en-US" dirty="0"/>
          </a:p>
          <a:p>
            <a:r>
              <a:rPr lang="en-US" dirty="0"/>
              <a:t>Catch</a:t>
            </a:r>
          </a:p>
          <a:p>
            <a:r>
              <a:rPr lang="en-US" dirty="0"/>
              <a:t>Google Test</a:t>
            </a:r>
          </a:p>
          <a:p>
            <a:pPr lvl="1"/>
            <a:r>
              <a:rPr lang="en-US" dirty="0">
                <a:hlinkClick r:id="rId3"/>
              </a:rPr>
              <a:t>https://github.com/google/googletest</a:t>
            </a:r>
            <a:endParaRPr lang="en-US" dirty="0"/>
          </a:p>
        </p:txBody>
      </p:sp>
    </p:spTree>
    <p:extLst>
      <p:ext uri="{BB962C8B-B14F-4D97-AF65-F5344CB8AC3E}">
        <p14:creationId xmlns:p14="http://schemas.microsoft.com/office/powerpoint/2010/main" val="108388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9E1E-0110-43D6-802F-3EE5FC1F6839}"/>
              </a:ext>
            </a:extLst>
          </p:cNvPr>
          <p:cNvSpPr>
            <a:spLocks noGrp="1"/>
          </p:cNvSpPr>
          <p:nvPr>
            <p:ph type="title"/>
          </p:nvPr>
        </p:nvSpPr>
        <p:spPr/>
        <p:txBody>
          <a:bodyPr>
            <a:normAutofit fontScale="90000"/>
          </a:bodyPr>
          <a:lstStyle/>
          <a:p>
            <a:r>
              <a:rPr lang="en-US" dirty="0"/>
              <a:t>Python</a:t>
            </a:r>
          </a:p>
        </p:txBody>
      </p:sp>
      <p:sp>
        <p:nvSpPr>
          <p:cNvPr id="3" name="Content Placeholder 2">
            <a:extLst>
              <a:ext uri="{FF2B5EF4-FFF2-40B4-BE49-F238E27FC236}">
                <a16:creationId xmlns:a16="http://schemas.microsoft.com/office/drawing/2014/main" id="{3ACE56AF-E109-4531-B797-B30CDDEFA57D}"/>
              </a:ext>
            </a:extLst>
          </p:cNvPr>
          <p:cNvSpPr>
            <a:spLocks noGrp="1"/>
          </p:cNvSpPr>
          <p:nvPr>
            <p:ph idx="1"/>
          </p:nvPr>
        </p:nvSpPr>
        <p:spPr/>
        <p:txBody>
          <a:bodyPr/>
          <a:lstStyle/>
          <a:p>
            <a:r>
              <a:rPr lang="en-US" dirty="0" err="1"/>
              <a:t>Unittest</a:t>
            </a:r>
            <a:r>
              <a:rPr lang="en-US" dirty="0"/>
              <a:t> Library</a:t>
            </a:r>
          </a:p>
          <a:p>
            <a:pPr lvl="1"/>
            <a:r>
              <a:rPr lang="en-US" dirty="0"/>
              <a:t>Python Standard library</a:t>
            </a:r>
          </a:p>
          <a:p>
            <a:pPr lvl="1"/>
            <a:r>
              <a:rPr lang="en-US" dirty="0">
                <a:hlinkClick r:id="rId2"/>
              </a:rPr>
              <a:t>https://docs.python.org/3/library/unittest.html</a:t>
            </a:r>
            <a:r>
              <a:rPr lang="en-US" dirty="0"/>
              <a:t> </a:t>
            </a:r>
          </a:p>
          <a:p>
            <a:r>
              <a:rPr lang="en-US" dirty="0"/>
              <a:t>Full taxonomy</a:t>
            </a:r>
          </a:p>
          <a:p>
            <a:pPr lvl="1"/>
            <a:r>
              <a:rPr lang="en-US" dirty="0">
                <a:hlinkClick r:id="rId3"/>
              </a:rPr>
              <a:t>https://wiki.python.org/moin/PythonTestingToolsTaxonomy</a:t>
            </a:r>
            <a:r>
              <a:rPr lang="en-US" dirty="0"/>
              <a:t> </a:t>
            </a:r>
          </a:p>
        </p:txBody>
      </p:sp>
    </p:spTree>
    <p:extLst>
      <p:ext uri="{BB962C8B-B14F-4D97-AF65-F5344CB8AC3E}">
        <p14:creationId xmlns:p14="http://schemas.microsoft.com/office/powerpoint/2010/main" val="350489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Outline</a:t>
            </a:r>
          </a:p>
        </p:txBody>
      </p:sp>
      <p:sp>
        <p:nvSpPr>
          <p:cNvPr id="6" name="Content Placeholder 5"/>
          <p:cNvSpPr>
            <a:spLocks noGrp="1"/>
          </p:cNvSpPr>
          <p:nvPr>
            <p:ph idx="1"/>
          </p:nvPr>
        </p:nvSpPr>
        <p:spPr>
          <a:xfrm>
            <a:off x="838200" y="2309396"/>
            <a:ext cx="10515600" cy="3988927"/>
          </a:xfrm>
        </p:spPr>
        <p:txBody>
          <a:bodyPr>
            <a:normAutofit/>
          </a:bodyPr>
          <a:lstStyle/>
          <a:p>
            <a:r>
              <a:rPr lang="en-US" dirty="0"/>
              <a:t>Motivation</a:t>
            </a:r>
          </a:p>
          <a:p>
            <a:r>
              <a:rPr lang="en-US" dirty="0"/>
              <a:t>Review of Testing</a:t>
            </a:r>
          </a:p>
          <a:p>
            <a:r>
              <a:rPr lang="en-US" dirty="0"/>
              <a:t>Definitions</a:t>
            </a:r>
          </a:p>
          <a:p>
            <a:r>
              <a:rPr lang="en-US" dirty="0"/>
              <a:t>Code Verification</a:t>
            </a:r>
          </a:p>
          <a:p>
            <a:r>
              <a:rPr lang="en-US" dirty="0"/>
              <a:t>Solution Verification</a:t>
            </a:r>
          </a:p>
          <a:p>
            <a:r>
              <a:rPr lang="en-US" dirty="0"/>
              <a:t>Validation &amp; Prediction</a:t>
            </a:r>
          </a:p>
        </p:txBody>
      </p:sp>
    </p:spTree>
    <p:extLst>
      <p:ext uri="{BB962C8B-B14F-4D97-AF65-F5344CB8AC3E}">
        <p14:creationId xmlns:p14="http://schemas.microsoft.com/office/powerpoint/2010/main" val="338165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9A62-8446-4F8D-A4E8-725E10B72AE9}"/>
              </a:ext>
            </a:extLst>
          </p:cNvPr>
          <p:cNvSpPr>
            <a:spLocks noGrp="1"/>
          </p:cNvSpPr>
          <p:nvPr>
            <p:ph type="title"/>
          </p:nvPr>
        </p:nvSpPr>
        <p:spPr/>
        <p:txBody>
          <a:bodyPr>
            <a:normAutofit fontScale="90000"/>
          </a:bodyPr>
          <a:lstStyle/>
          <a:p>
            <a:r>
              <a:rPr lang="en-US" dirty="0"/>
              <a:t>Java</a:t>
            </a:r>
          </a:p>
        </p:txBody>
      </p:sp>
      <p:sp>
        <p:nvSpPr>
          <p:cNvPr id="3" name="Content Placeholder 2">
            <a:extLst>
              <a:ext uri="{FF2B5EF4-FFF2-40B4-BE49-F238E27FC236}">
                <a16:creationId xmlns:a16="http://schemas.microsoft.com/office/drawing/2014/main" id="{7FB1452C-4CB7-4261-ABEF-34210572AFEA}"/>
              </a:ext>
            </a:extLst>
          </p:cNvPr>
          <p:cNvSpPr>
            <a:spLocks noGrp="1"/>
          </p:cNvSpPr>
          <p:nvPr>
            <p:ph idx="1"/>
          </p:nvPr>
        </p:nvSpPr>
        <p:spPr/>
        <p:txBody>
          <a:bodyPr/>
          <a:lstStyle/>
          <a:p>
            <a:r>
              <a:rPr lang="en-US" dirty="0"/>
              <a:t>JUnit</a:t>
            </a:r>
          </a:p>
          <a:p>
            <a:pPr lvl="1"/>
            <a:r>
              <a:rPr lang="en-US" dirty="0"/>
              <a:t>There’s just one</a:t>
            </a:r>
          </a:p>
        </p:txBody>
      </p:sp>
    </p:spTree>
    <p:extLst>
      <p:ext uri="{BB962C8B-B14F-4D97-AF65-F5344CB8AC3E}">
        <p14:creationId xmlns:p14="http://schemas.microsoft.com/office/powerpoint/2010/main" val="356523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87273C-9E24-44F7-B605-851FB8DF4B5C}"/>
              </a:ext>
            </a:extLst>
          </p:cNvPr>
          <p:cNvSpPr>
            <a:spLocks noGrp="1"/>
          </p:cNvSpPr>
          <p:nvPr>
            <p:ph type="title"/>
          </p:nvPr>
        </p:nvSpPr>
        <p:spPr/>
        <p:txBody>
          <a:bodyPr/>
          <a:lstStyle/>
          <a:p>
            <a:r>
              <a:rPr lang="en-US" dirty="0"/>
              <a:t>Examples</a:t>
            </a:r>
          </a:p>
        </p:txBody>
      </p:sp>
      <p:sp>
        <p:nvSpPr>
          <p:cNvPr id="5" name="Text Placeholder 4">
            <a:extLst>
              <a:ext uri="{FF2B5EF4-FFF2-40B4-BE49-F238E27FC236}">
                <a16:creationId xmlns:a16="http://schemas.microsoft.com/office/drawing/2014/main" id="{1932B13B-9A00-4193-BA8F-F657E244E5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666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If unit testing is new to you it might seem abstract?</a:t>
            </a:r>
          </a:p>
        </p:txBody>
      </p:sp>
      <p:sp>
        <p:nvSpPr>
          <p:cNvPr id="3" name="Content Placeholder 2"/>
          <p:cNvSpPr>
            <a:spLocks noGrp="1"/>
          </p:cNvSpPr>
          <p:nvPr>
            <p:ph idx="1"/>
          </p:nvPr>
        </p:nvSpPr>
        <p:spPr>
          <a:xfrm>
            <a:off x="838199" y="2237555"/>
            <a:ext cx="10833463" cy="4163250"/>
          </a:xfrm>
        </p:spPr>
        <p:txBody>
          <a:bodyPr>
            <a:normAutofit/>
          </a:bodyPr>
          <a:lstStyle/>
          <a:p>
            <a:r>
              <a:rPr lang="en-US" dirty="0"/>
              <a:t>What do I test?</a:t>
            </a:r>
          </a:p>
          <a:p>
            <a:endParaRPr lang="en-US" dirty="0"/>
          </a:p>
          <a:p>
            <a:r>
              <a:rPr lang="en-US" dirty="0"/>
              <a:t>How do I test it?</a:t>
            </a:r>
          </a:p>
          <a:p>
            <a:endParaRPr lang="en-US" dirty="0"/>
          </a:p>
          <a:p>
            <a:r>
              <a:rPr lang="en-US" dirty="0"/>
              <a:t>How do I define a unit test?</a:t>
            </a:r>
          </a:p>
          <a:p>
            <a:pPr lvl="1"/>
            <a:endParaRPr lang="en-US" dirty="0"/>
          </a:p>
          <a:p>
            <a:r>
              <a:rPr lang="en-US" dirty="0"/>
              <a:t>What are some of the challenges of writing a unit test?</a:t>
            </a:r>
          </a:p>
        </p:txBody>
      </p:sp>
    </p:spTree>
    <p:extLst>
      <p:ext uri="{BB962C8B-B14F-4D97-AF65-F5344CB8AC3E}">
        <p14:creationId xmlns:p14="http://schemas.microsoft.com/office/powerpoint/2010/main" val="27114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Today’s Learning Objectives</a:t>
            </a:r>
            <a:endParaRPr lang="en-US" dirty="0"/>
          </a:p>
        </p:txBody>
      </p:sp>
      <p:sp>
        <p:nvSpPr>
          <p:cNvPr id="3" name="Content Placeholder 2"/>
          <p:cNvSpPr>
            <a:spLocks noGrp="1"/>
          </p:cNvSpPr>
          <p:nvPr>
            <p:ph idx="1"/>
          </p:nvPr>
        </p:nvSpPr>
        <p:spPr/>
        <p:txBody>
          <a:bodyPr>
            <a:normAutofit/>
          </a:bodyPr>
          <a:lstStyle/>
          <a:p>
            <a:r>
              <a:rPr lang="en-US" dirty="0"/>
              <a:t>Understand how to approach writing a unit test</a:t>
            </a:r>
          </a:p>
          <a:p>
            <a:pPr lvl="1"/>
            <a:endParaRPr lang="en-US" dirty="0"/>
          </a:p>
          <a:p>
            <a:r>
              <a:rPr lang="en-US" dirty="0"/>
              <a:t>Work through a concrete example</a:t>
            </a:r>
          </a:p>
          <a:p>
            <a:endParaRPr lang="en-US" dirty="0"/>
          </a:p>
          <a:p>
            <a:r>
              <a:rPr lang="en-US" dirty="0"/>
              <a:t>Become aware of unit testing frameworks</a:t>
            </a:r>
          </a:p>
          <a:p>
            <a:pPr lvl="1"/>
            <a:endParaRPr lang="en-US" dirty="0"/>
          </a:p>
          <a:p>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26483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B73D-475C-432D-804F-0DCFC75E0300}"/>
              </a:ext>
            </a:extLst>
          </p:cNvPr>
          <p:cNvSpPr>
            <a:spLocks noGrp="1"/>
          </p:cNvSpPr>
          <p:nvPr>
            <p:ph type="title"/>
          </p:nvPr>
        </p:nvSpPr>
        <p:spPr/>
        <p:txBody>
          <a:bodyPr>
            <a:normAutofit fontScale="90000"/>
          </a:bodyPr>
          <a:lstStyle/>
          <a:p>
            <a:r>
              <a:rPr lang="en-US" dirty="0"/>
              <a:t>Further Reading</a:t>
            </a:r>
          </a:p>
        </p:txBody>
      </p:sp>
      <p:sp>
        <p:nvSpPr>
          <p:cNvPr id="3" name="Content Placeholder 2">
            <a:extLst>
              <a:ext uri="{FF2B5EF4-FFF2-40B4-BE49-F238E27FC236}">
                <a16:creationId xmlns:a16="http://schemas.microsoft.com/office/drawing/2014/main" id="{3A4A7614-CE4E-437D-B977-607FC5A6AD81}"/>
              </a:ext>
            </a:extLst>
          </p:cNvPr>
          <p:cNvSpPr>
            <a:spLocks noGrp="1"/>
          </p:cNvSpPr>
          <p:nvPr>
            <p:ph idx="1"/>
          </p:nvPr>
        </p:nvSpPr>
        <p:spPr/>
        <p:txBody>
          <a:bodyPr>
            <a:normAutofit/>
          </a:bodyPr>
          <a:lstStyle/>
          <a:p>
            <a:r>
              <a:rPr lang="en-US" dirty="0"/>
              <a:t>McConnell, Steve. </a:t>
            </a:r>
            <a:r>
              <a:rPr lang="en-US" i="1" dirty="0"/>
              <a:t>Code Complete</a:t>
            </a:r>
            <a:r>
              <a:rPr lang="en-US" dirty="0"/>
              <a:t>. Second edition., Microsoft Press, 2004.</a:t>
            </a:r>
          </a:p>
          <a:p>
            <a:pPr lvl="1"/>
            <a:endParaRPr lang="en-US" dirty="0"/>
          </a:p>
          <a:p>
            <a:r>
              <a:rPr lang="en-US" dirty="0">
                <a:hlinkClick r:id="rId2"/>
              </a:rPr>
              <a:t>https://search.lib.umich.edu/catalog/record/012121444</a:t>
            </a:r>
            <a:r>
              <a:rPr lang="en-US" dirty="0"/>
              <a:t> </a:t>
            </a:r>
          </a:p>
          <a:p>
            <a:r>
              <a:rPr lang="en-US" dirty="0"/>
              <a:t>Specifically, chapter: 22</a:t>
            </a:r>
          </a:p>
        </p:txBody>
      </p:sp>
    </p:spTree>
    <p:extLst>
      <p:ext uri="{BB962C8B-B14F-4D97-AF65-F5344CB8AC3E}">
        <p14:creationId xmlns:p14="http://schemas.microsoft.com/office/powerpoint/2010/main" val="428334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5471FE-540A-456A-AA89-2B18C06CDD82}"/>
              </a:ext>
            </a:extLst>
          </p:cNvPr>
          <p:cNvSpPr>
            <a:spLocks noGrp="1"/>
          </p:cNvSpPr>
          <p:nvPr>
            <p:ph type="title"/>
          </p:nvPr>
        </p:nvSpPr>
        <p:spPr/>
        <p:txBody>
          <a:bodyPr/>
          <a:lstStyle/>
          <a:p>
            <a:r>
              <a:rPr lang="en-US" dirty="0"/>
              <a:t>Preliminaries</a:t>
            </a:r>
          </a:p>
        </p:txBody>
      </p:sp>
      <p:sp>
        <p:nvSpPr>
          <p:cNvPr id="5" name="Text Placeholder 4">
            <a:extLst>
              <a:ext uri="{FF2B5EF4-FFF2-40B4-BE49-F238E27FC236}">
                <a16:creationId xmlns:a16="http://schemas.microsoft.com/office/drawing/2014/main" id="{2CCC6A6D-BCFE-442F-9627-A7C9E4B9D77A}"/>
              </a:ext>
            </a:extLst>
          </p:cNvPr>
          <p:cNvSpPr>
            <a:spLocks noGrp="1"/>
          </p:cNvSpPr>
          <p:nvPr>
            <p:ph type="body" idx="1"/>
          </p:nvPr>
        </p:nvSpPr>
        <p:spPr/>
        <p:txBody>
          <a:bodyPr/>
          <a:lstStyle/>
          <a:p>
            <a:endParaRPr lang="en-US"/>
          </a:p>
        </p:txBody>
      </p:sp>
      <p:sp>
        <p:nvSpPr>
          <p:cNvPr id="6" name="Rectangle 5">
            <a:extLst>
              <a:ext uri="{FF2B5EF4-FFF2-40B4-BE49-F238E27FC236}">
                <a16:creationId xmlns:a16="http://schemas.microsoft.com/office/drawing/2014/main" id="{D7D3C4CE-FC0F-4F05-BE89-28F93413E80E}"/>
              </a:ext>
            </a:extLst>
          </p:cNvPr>
          <p:cNvSpPr/>
          <p:nvPr/>
        </p:nvSpPr>
        <p:spPr>
          <a:xfrm>
            <a:off x="6615437" y="2396096"/>
            <a:ext cx="1214250" cy="40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Requirements</a:t>
            </a:r>
          </a:p>
        </p:txBody>
      </p:sp>
      <p:sp>
        <p:nvSpPr>
          <p:cNvPr id="7" name="Rectangle 6">
            <a:extLst>
              <a:ext uri="{FF2B5EF4-FFF2-40B4-BE49-F238E27FC236}">
                <a16:creationId xmlns:a16="http://schemas.microsoft.com/office/drawing/2014/main" id="{BFE9E397-4A86-412A-8448-67923C3F4819}"/>
              </a:ext>
            </a:extLst>
          </p:cNvPr>
          <p:cNvSpPr/>
          <p:nvPr/>
        </p:nvSpPr>
        <p:spPr>
          <a:xfrm>
            <a:off x="6943995" y="3025488"/>
            <a:ext cx="1143000" cy="40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Architecture</a:t>
            </a:r>
          </a:p>
        </p:txBody>
      </p:sp>
      <p:sp>
        <p:nvSpPr>
          <p:cNvPr id="8" name="Rectangle 7">
            <a:extLst>
              <a:ext uri="{FF2B5EF4-FFF2-40B4-BE49-F238E27FC236}">
                <a16:creationId xmlns:a16="http://schemas.microsoft.com/office/drawing/2014/main" id="{C1983E43-B5AD-4406-8B3B-7A989CB47C3E}"/>
              </a:ext>
            </a:extLst>
          </p:cNvPr>
          <p:cNvSpPr/>
          <p:nvPr/>
        </p:nvSpPr>
        <p:spPr>
          <a:xfrm>
            <a:off x="7258187" y="3583629"/>
            <a:ext cx="1143000" cy="40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High-Level Design</a:t>
            </a:r>
          </a:p>
        </p:txBody>
      </p:sp>
      <p:sp>
        <p:nvSpPr>
          <p:cNvPr id="9" name="Rectangle 8">
            <a:extLst>
              <a:ext uri="{FF2B5EF4-FFF2-40B4-BE49-F238E27FC236}">
                <a16:creationId xmlns:a16="http://schemas.microsoft.com/office/drawing/2014/main" id="{638E4204-00E3-4465-9E75-3E048CEBC96F}"/>
              </a:ext>
            </a:extLst>
          </p:cNvPr>
          <p:cNvSpPr/>
          <p:nvPr/>
        </p:nvSpPr>
        <p:spPr>
          <a:xfrm>
            <a:off x="7515495" y="4177395"/>
            <a:ext cx="1143000" cy="40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Low-Level Design</a:t>
            </a:r>
          </a:p>
        </p:txBody>
      </p:sp>
      <p:sp>
        <p:nvSpPr>
          <p:cNvPr id="10" name="Rectangle 9">
            <a:extLst>
              <a:ext uri="{FF2B5EF4-FFF2-40B4-BE49-F238E27FC236}">
                <a16:creationId xmlns:a16="http://schemas.microsoft.com/office/drawing/2014/main" id="{C2954059-C7CA-4A4B-BE3F-C7EBB6890CE4}"/>
              </a:ext>
            </a:extLst>
          </p:cNvPr>
          <p:cNvSpPr/>
          <p:nvPr/>
        </p:nvSpPr>
        <p:spPr>
          <a:xfrm>
            <a:off x="7829687" y="4783036"/>
            <a:ext cx="1143000" cy="40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Construction</a:t>
            </a:r>
          </a:p>
        </p:txBody>
      </p:sp>
      <p:sp>
        <p:nvSpPr>
          <p:cNvPr id="11" name="Rectangle 10">
            <a:extLst>
              <a:ext uri="{FF2B5EF4-FFF2-40B4-BE49-F238E27FC236}">
                <a16:creationId xmlns:a16="http://schemas.microsoft.com/office/drawing/2014/main" id="{78B6718A-3F0A-4759-8D61-18DAC815AE16}"/>
              </a:ext>
            </a:extLst>
          </p:cNvPr>
          <p:cNvSpPr/>
          <p:nvPr/>
        </p:nvSpPr>
        <p:spPr>
          <a:xfrm>
            <a:off x="8122620" y="5376801"/>
            <a:ext cx="1143000" cy="403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Testing</a:t>
            </a:r>
          </a:p>
        </p:txBody>
      </p:sp>
      <p:cxnSp>
        <p:nvCxnSpPr>
          <p:cNvPr id="12" name="Curved Connector 9">
            <a:extLst>
              <a:ext uri="{FF2B5EF4-FFF2-40B4-BE49-F238E27FC236}">
                <a16:creationId xmlns:a16="http://schemas.microsoft.com/office/drawing/2014/main" id="{24A5AB5D-1694-4DD3-BBFB-925F1EFBC005}"/>
              </a:ext>
            </a:extLst>
          </p:cNvPr>
          <p:cNvCxnSpPr>
            <a:stCxn id="9" idx="3"/>
            <a:endCxn id="10" idx="3"/>
          </p:cNvCxnSpPr>
          <p:nvPr/>
        </p:nvCxnSpPr>
        <p:spPr>
          <a:xfrm>
            <a:off x="8658495" y="4379276"/>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0">
            <a:extLst>
              <a:ext uri="{FF2B5EF4-FFF2-40B4-BE49-F238E27FC236}">
                <a16:creationId xmlns:a16="http://schemas.microsoft.com/office/drawing/2014/main" id="{094E885B-C309-4AD9-A3A5-B4E7D088240D}"/>
              </a:ext>
            </a:extLst>
          </p:cNvPr>
          <p:cNvCxnSpPr/>
          <p:nvPr/>
        </p:nvCxnSpPr>
        <p:spPr>
          <a:xfrm>
            <a:off x="8972687" y="4984917"/>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1">
            <a:extLst>
              <a:ext uri="{FF2B5EF4-FFF2-40B4-BE49-F238E27FC236}">
                <a16:creationId xmlns:a16="http://schemas.microsoft.com/office/drawing/2014/main" id="{52D2DE73-202C-439B-BAE1-1A36D85E29CB}"/>
              </a:ext>
            </a:extLst>
          </p:cNvPr>
          <p:cNvCxnSpPr/>
          <p:nvPr/>
        </p:nvCxnSpPr>
        <p:spPr>
          <a:xfrm>
            <a:off x="8344303" y="3773635"/>
            <a:ext cx="314192" cy="605641"/>
          </a:xfrm>
          <a:prstGeom prst="curvedConnector3">
            <a:avLst>
              <a:gd name="adj1" fmla="val 214334"/>
            </a:avLst>
          </a:prstGeom>
          <a:ln>
            <a:solidFill>
              <a:srgbClr val="003C78"/>
            </a:solidFill>
            <a:tailEnd type="arrow"/>
          </a:ln>
        </p:spPr>
        <p:style>
          <a:lnRef idx="2">
            <a:schemeClr val="accent1"/>
          </a:lnRef>
          <a:fillRef idx="0">
            <a:schemeClr val="accent1"/>
          </a:fillRef>
          <a:effectRef idx="1">
            <a:schemeClr val="accent1"/>
          </a:effectRef>
          <a:fontRef idx="minor">
            <a:schemeClr val="tx1"/>
          </a:fontRef>
        </p:style>
      </p:cxnSp>
      <p:cxnSp>
        <p:nvCxnSpPr>
          <p:cNvPr id="15" name="Curved Connector 12">
            <a:extLst>
              <a:ext uri="{FF2B5EF4-FFF2-40B4-BE49-F238E27FC236}">
                <a16:creationId xmlns:a16="http://schemas.microsoft.com/office/drawing/2014/main" id="{BEE2DCFA-F1DD-4EB5-BD8C-04A1DF93F5CC}"/>
              </a:ext>
            </a:extLst>
          </p:cNvPr>
          <p:cNvCxnSpPr/>
          <p:nvPr/>
        </p:nvCxnSpPr>
        <p:spPr>
          <a:xfrm>
            <a:off x="8086995" y="3167994"/>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cxnSp>
        <p:nvCxnSpPr>
          <p:cNvPr id="16" name="Curved Connector 13">
            <a:extLst>
              <a:ext uri="{FF2B5EF4-FFF2-40B4-BE49-F238E27FC236}">
                <a16:creationId xmlns:a16="http://schemas.microsoft.com/office/drawing/2014/main" id="{A26053E5-433D-435F-B44D-C13A7C12B42C}"/>
              </a:ext>
            </a:extLst>
          </p:cNvPr>
          <p:cNvCxnSpPr/>
          <p:nvPr/>
        </p:nvCxnSpPr>
        <p:spPr>
          <a:xfrm>
            <a:off x="7808428" y="2562353"/>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4">
            <a:extLst>
              <a:ext uri="{FF2B5EF4-FFF2-40B4-BE49-F238E27FC236}">
                <a16:creationId xmlns:a16="http://schemas.microsoft.com/office/drawing/2014/main" id="{EFEE8159-2167-442E-BE33-D0556A30FF77}"/>
              </a:ext>
            </a:extLst>
          </p:cNvPr>
          <p:cNvCxnSpPr/>
          <p:nvPr/>
        </p:nvCxnSpPr>
        <p:spPr>
          <a:xfrm flipH="1" flipV="1">
            <a:off x="7808428" y="4984917"/>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5">
            <a:extLst>
              <a:ext uri="{FF2B5EF4-FFF2-40B4-BE49-F238E27FC236}">
                <a16:creationId xmlns:a16="http://schemas.microsoft.com/office/drawing/2014/main" id="{06031483-8916-4AA8-A614-51603EE69550}"/>
              </a:ext>
            </a:extLst>
          </p:cNvPr>
          <p:cNvCxnSpPr/>
          <p:nvPr/>
        </p:nvCxnSpPr>
        <p:spPr>
          <a:xfrm flipH="1" flipV="1">
            <a:off x="7494236" y="4379276"/>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6">
            <a:extLst>
              <a:ext uri="{FF2B5EF4-FFF2-40B4-BE49-F238E27FC236}">
                <a16:creationId xmlns:a16="http://schemas.microsoft.com/office/drawing/2014/main" id="{A4719632-9048-4B87-ADAD-C14DA1DE2A48}"/>
              </a:ext>
            </a:extLst>
          </p:cNvPr>
          <p:cNvCxnSpPr/>
          <p:nvPr/>
        </p:nvCxnSpPr>
        <p:spPr>
          <a:xfrm flipH="1" flipV="1">
            <a:off x="6615437" y="2586103"/>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7">
            <a:extLst>
              <a:ext uri="{FF2B5EF4-FFF2-40B4-BE49-F238E27FC236}">
                <a16:creationId xmlns:a16="http://schemas.microsoft.com/office/drawing/2014/main" id="{EDC5A507-345F-450E-BC5A-B4BC16A30D46}"/>
              </a:ext>
            </a:extLst>
          </p:cNvPr>
          <p:cNvCxnSpPr/>
          <p:nvPr/>
        </p:nvCxnSpPr>
        <p:spPr>
          <a:xfrm flipH="1" flipV="1">
            <a:off x="6929629" y="3191744"/>
            <a:ext cx="314192" cy="605641"/>
          </a:xfrm>
          <a:prstGeom prst="curvedConnector3">
            <a:avLst>
              <a:gd name="adj1" fmla="val 214334"/>
            </a:avLst>
          </a:prstGeom>
          <a:ln>
            <a:solidFill>
              <a:srgbClr val="DED9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63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5DF65B-4D18-4AFC-BFF9-6EF13B2FB7DA}"/>
              </a:ext>
            </a:extLst>
          </p:cNvPr>
          <p:cNvSpPr>
            <a:spLocks noGrp="1"/>
          </p:cNvSpPr>
          <p:nvPr>
            <p:ph type="title"/>
          </p:nvPr>
        </p:nvSpPr>
        <p:spPr/>
        <p:txBody>
          <a:bodyPr>
            <a:normAutofit fontScale="90000"/>
          </a:bodyPr>
          <a:lstStyle/>
          <a:p>
            <a:r>
              <a:rPr lang="en-US" dirty="0"/>
              <a:t>Cost of Fixing Defects</a:t>
            </a:r>
          </a:p>
        </p:txBody>
      </p:sp>
      <p:graphicFrame>
        <p:nvGraphicFramePr>
          <p:cNvPr id="10" name="Table 10">
            <a:extLst>
              <a:ext uri="{FF2B5EF4-FFF2-40B4-BE49-F238E27FC236}">
                <a16:creationId xmlns:a16="http://schemas.microsoft.com/office/drawing/2014/main" id="{4CCEA065-2275-4C1B-A6BC-02A46F41228A}"/>
              </a:ext>
            </a:extLst>
          </p:cNvPr>
          <p:cNvGraphicFramePr>
            <a:graphicFrameLocks noGrp="1"/>
          </p:cNvGraphicFramePr>
          <p:nvPr>
            <p:extLst>
              <p:ext uri="{D42A27DB-BD31-4B8C-83A1-F6EECF244321}">
                <p14:modId xmlns:p14="http://schemas.microsoft.com/office/powerpoint/2010/main" val="3796650572"/>
              </p:ext>
            </p:extLst>
          </p:nvPr>
        </p:nvGraphicFramePr>
        <p:xfrm>
          <a:off x="838200" y="2302812"/>
          <a:ext cx="9363081" cy="1483360"/>
        </p:xfrm>
        <a:graphic>
          <a:graphicData uri="http://schemas.openxmlformats.org/drawingml/2006/table">
            <a:tbl>
              <a:tblPr firstRow="1" bandRow="1">
                <a:tableStyleId>{5C22544A-7EE6-4342-B048-85BDC9FD1C3A}</a:tableStyleId>
              </a:tblPr>
              <a:tblGrid>
                <a:gridCol w="1931261">
                  <a:extLst>
                    <a:ext uri="{9D8B030D-6E8A-4147-A177-3AD203B41FA5}">
                      <a16:colId xmlns:a16="http://schemas.microsoft.com/office/drawing/2014/main" val="260463760"/>
                    </a:ext>
                  </a:extLst>
                </a:gridCol>
                <a:gridCol w="1557592">
                  <a:extLst>
                    <a:ext uri="{9D8B030D-6E8A-4147-A177-3AD203B41FA5}">
                      <a16:colId xmlns:a16="http://schemas.microsoft.com/office/drawing/2014/main" val="2447996756"/>
                    </a:ext>
                  </a:extLst>
                </a:gridCol>
                <a:gridCol w="1404620">
                  <a:extLst>
                    <a:ext uri="{9D8B030D-6E8A-4147-A177-3AD203B41FA5}">
                      <a16:colId xmlns:a16="http://schemas.microsoft.com/office/drawing/2014/main" val="3562580557"/>
                    </a:ext>
                  </a:extLst>
                </a:gridCol>
                <a:gridCol w="1445578">
                  <a:extLst>
                    <a:ext uri="{9D8B030D-6E8A-4147-A177-3AD203B41FA5}">
                      <a16:colId xmlns:a16="http://schemas.microsoft.com/office/drawing/2014/main" val="328465445"/>
                    </a:ext>
                  </a:extLst>
                </a:gridCol>
                <a:gridCol w="1338009">
                  <a:extLst>
                    <a:ext uri="{9D8B030D-6E8A-4147-A177-3AD203B41FA5}">
                      <a16:colId xmlns:a16="http://schemas.microsoft.com/office/drawing/2014/main" val="976442329"/>
                    </a:ext>
                  </a:extLst>
                </a:gridCol>
                <a:gridCol w="1686021">
                  <a:extLst>
                    <a:ext uri="{9D8B030D-6E8A-4147-A177-3AD203B41FA5}">
                      <a16:colId xmlns:a16="http://schemas.microsoft.com/office/drawing/2014/main" val="370019758"/>
                    </a:ext>
                  </a:extLst>
                </a:gridCol>
              </a:tblGrid>
              <a:tr h="370840">
                <a:tc>
                  <a:txBody>
                    <a:bodyPr/>
                    <a:lstStyle/>
                    <a:p>
                      <a:r>
                        <a:rPr lang="en-US" dirty="0"/>
                        <a:t>Time Introduced</a:t>
                      </a:r>
                    </a:p>
                  </a:txBody>
                  <a:tcPr/>
                </a:tc>
                <a:tc>
                  <a:txBody>
                    <a:bodyPr/>
                    <a:lstStyle/>
                    <a:p>
                      <a:r>
                        <a:rPr lang="en-US" dirty="0"/>
                        <a:t>Requirements</a:t>
                      </a:r>
                    </a:p>
                  </a:txBody>
                  <a:tcPr/>
                </a:tc>
                <a:tc>
                  <a:txBody>
                    <a:bodyPr/>
                    <a:lstStyle/>
                    <a:p>
                      <a:r>
                        <a:rPr lang="en-US" dirty="0"/>
                        <a:t>Architecture</a:t>
                      </a:r>
                    </a:p>
                  </a:txBody>
                  <a:tcPr/>
                </a:tc>
                <a:tc>
                  <a:txBody>
                    <a:bodyPr/>
                    <a:lstStyle/>
                    <a:p>
                      <a:r>
                        <a:rPr lang="en-US" dirty="0"/>
                        <a:t>Construction</a:t>
                      </a:r>
                    </a:p>
                  </a:txBody>
                  <a:tcPr/>
                </a:tc>
                <a:tc>
                  <a:txBody>
                    <a:bodyPr/>
                    <a:lstStyle/>
                    <a:p>
                      <a:r>
                        <a:rPr lang="en-US" dirty="0"/>
                        <a:t>System Test</a:t>
                      </a:r>
                    </a:p>
                  </a:txBody>
                  <a:tcPr/>
                </a:tc>
                <a:tc>
                  <a:txBody>
                    <a:bodyPr/>
                    <a:lstStyle/>
                    <a:p>
                      <a:r>
                        <a:rPr lang="en-US" dirty="0"/>
                        <a:t>Post-Release</a:t>
                      </a:r>
                    </a:p>
                  </a:txBody>
                  <a:tcPr/>
                </a:tc>
                <a:extLst>
                  <a:ext uri="{0D108BD9-81ED-4DB2-BD59-A6C34878D82A}">
                    <a16:rowId xmlns:a16="http://schemas.microsoft.com/office/drawing/2014/main" val="488714916"/>
                  </a:ext>
                </a:extLst>
              </a:tr>
              <a:tr h="370840">
                <a:tc>
                  <a:txBody>
                    <a:bodyPr/>
                    <a:lstStyle/>
                    <a:p>
                      <a:r>
                        <a:rPr lang="en-US" i="1" dirty="0"/>
                        <a:t>Requirements</a:t>
                      </a:r>
                    </a:p>
                  </a:txBody>
                  <a:tcPr/>
                </a:tc>
                <a:tc>
                  <a:txBody>
                    <a:bodyPr/>
                    <a:lstStyle/>
                    <a:p>
                      <a:pPr algn="ctr"/>
                      <a:r>
                        <a:rPr lang="en-US" dirty="0"/>
                        <a:t>1x</a:t>
                      </a:r>
                    </a:p>
                  </a:txBody>
                  <a:tcPr/>
                </a:tc>
                <a:tc>
                  <a:txBody>
                    <a:bodyPr/>
                    <a:lstStyle/>
                    <a:p>
                      <a:pPr algn="ctr"/>
                      <a:r>
                        <a:rPr lang="en-US" dirty="0"/>
                        <a:t>3x</a:t>
                      </a:r>
                    </a:p>
                  </a:txBody>
                  <a:tcPr/>
                </a:tc>
                <a:tc>
                  <a:txBody>
                    <a:bodyPr/>
                    <a:lstStyle/>
                    <a:p>
                      <a:pPr algn="ctr"/>
                      <a:r>
                        <a:rPr lang="en-US" dirty="0"/>
                        <a:t>5-10x</a:t>
                      </a:r>
                    </a:p>
                  </a:txBody>
                  <a:tcPr/>
                </a:tc>
                <a:tc>
                  <a:txBody>
                    <a:bodyPr/>
                    <a:lstStyle/>
                    <a:p>
                      <a:pPr algn="ctr"/>
                      <a:r>
                        <a:rPr lang="en-US" dirty="0"/>
                        <a:t>10x</a:t>
                      </a:r>
                    </a:p>
                  </a:txBody>
                  <a:tcPr/>
                </a:tc>
                <a:tc>
                  <a:txBody>
                    <a:bodyPr/>
                    <a:lstStyle/>
                    <a:p>
                      <a:pPr algn="ctr"/>
                      <a:r>
                        <a:rPr lang="en-US" dirty="0"/>
                        <a:t>10-100x</a:t>
                      </a:r>
                    </a:p>
                  </a:txBody>
                  <a:tcPr/>
                </a:tc>
                <a:extLst>
                  <a:ext uri="{0D108BD9-81ED-4DB2-BD59-A6C34878D82A}">
                    <a16:rowId xmlns:a16="http://schemas.microsoft.com/office/drawing/2014/main" val="603011295"/>
                  </a:ext>
                </a:extLst>
              </a:tr>
              <a:tr h="370840">
                <a:tc>
                  <a:txBody>
                    <a:bodyPr/>
                    <a:lstStyle/>
                    <a:p>
                      <a:r>
                        <a:rPr lang="en-US" i="1" dirty="0"/>
                        <a:t>Architecture</a:t>
                      </a:r>
                    </a:p>
                  </a:txBody>
                  <a:tcPr/>
                </a:tc>
                <a:tc>
                  <a:txBody>
                    <a:bodyPr/>
                    <a:lstStyle/>
                    <a:p>
                      <a:pPr algn="ctr"/>
                      <a:r>
                        <a:rPr lang="en-US" dirty="0"/>
                        <a:t>--</a:t>
                      </a:r>
                    </a:p>
                  </a:txBody>
                  <a:tcPr/>
                </a:tc>
                <a:tc>
                  <a:txBody>
                    <a:bodyPr/>
                    <a:lstStyle/>
                    <a:p>
                      <a:pPr algn="ctr"/>
                      <a:r>
                        <a:rPr lang="en-US" dirty="0"/>
                        <a:t>1x</a:t>
                      </a:r>
                    </a:p>
                  </a:txBody>
                  <a:tcPr/>
                </a:tc>
                <a:tc>
                  <a:txBody>
                    <a:bodyPr/>
                    <a:lstStyle/>
                    <a:p>
                      <a:pPr algn="ctr"/>
                      <a:r>
                        <a:rPr lang="en-US" dirty="0"/>
                        <a:t>10x</a:t>
                      </a:r>
                    </a:p>
                  </a:txBody>
                  <a:tcPr/>
                </a:tc>
                <a:tc>
                  <a:txBody>
                    <a:bodyPr/>
                    <a:lstStyle/>
                    <a:p>
                      <a:pPr algn="ctr"/>
                      <a:r>
                        <a:rPr lang="en-US" dirty="0"/>
                        <a:t>15x</a:t>
                      </a:r>
                    </a:p>
                  </a:txBody>
                  <a:tcPr/>
                </a:tc>
                <a:tc>
                  <a:txBody>
                    <a:bodyPr/>
                    <a:lstStyle/>
                    <a:p>
                      <a:pPr algn="ctr"/>
                      <a:r>
                        <a:rPr lang="en-US" dirty="0"/>
                        <a:t>25-100x</a:t>
                      </a:r>
                    </a:p>
                  </a:txBody>
                  <a:tcPr/>
                </a:tc>
                <a:extLst>
                  <a:ext uri="{0D108BD9-81ED-4DB2-BD59-A6C34878D82A}">
                    <a16:rowId xmlns:a16="http://schemas.microsoft.com/office/drawing/2014/main" val="1840355670"/>
                  </a:ext>
                </a:extLst>
              </a:tr>
              <a:tr h="370840">
                <a:tc>
                  <a:txBody>
                    <a:bodyPr/>
                    <a:lstStyle/>
                    <a:p>
                      <a:r>
                        <a:rPr lang="en-US" i="1" dirty="0"/>
                        <a:t>Construction</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b="1" dirty="0">
                          <a:solidFill>
                            <a:srgbClr val="FF0000"/>
                          </a:solidFill>
                        </a:rPr>
                        <a:t>1x</a:t>
                      </a:r>
                    </a:p>
                  </a:txBody>
                  <a:tcPr/>
                </a:tc>
                <a:tc>
                  <a:txBody>
                    <a:bodyPr/>
                    <a:lstStyle/>
                    <a:p>
                      <a:pPr algn="ctr"/>
                      <a:r>
                        <a:rPr lang="en-US" b="1" dirty="0">
                          <a:solidFill>
                            <a:srgbClr val="FF0000"/>
                          </a:solidFill>
                        </a:rPr>
                        <a:t>10x</a:t>
                      </a:r>
                    </a:p>
                  </a:txBody>
                  <a:tcPr/>
                </a:tc>
                <a:tc>
                  <a:txBody>
                    <a:bodyPr/>
                    <a:lstStyle/>
                    <a:p>
                      <a:pPr algn="ctr"/>
                      <a:r>
                        <a:rPr lang="en-US" b="1" dirty="0">
                          <a:solidFill>
                            <a:srgbClr val="FF0000"/>
                          </a:solidFill>
                        </a:rPr>
                        <a:t>10-25x</a:t>
                      </a:r>
                    </a:p>
                  </a:txBody>
                  <a:tcPr/>
                </a:tc>
                <a:extLst>
                  <a:ext uri="{0D108BD9-81ED-4DB2-BD59-A6C34878D82A}">
                    <a16:rowId xmlns:a16="http://schemas.microsoft.com/office/drawing/2014/main" val="69677902"/>
                  </a:ext>
                </a:extLst>
              </a:tr>
            </a:tbl>
          </a:graphicData>
        </a:graphic>
      </p:graphicFrame>
      <p:pic>
        <p:nvPicPr>
          <p:cNvPr id="2050" name="Picture 2" descr="The cost to fix a defect rises dramatically as the time from when it's introduced to when it's detected increases. This remains true whether the project is highly sequential (doing 100 percent of requirements and design up front) or highly iterative (doing 5 percent of requirements and design up front)">
            <a:extLst>
              <a:ext uri="{FF2B5EF4-FFF2-40B4-BE49-F238E27FC236}">
                <a16:creationId xmlns:a16="http://schemas.microsoft.com/office/drawing/2014/main" id="{D0D63B7F-B327-4F03-A534-11B70FF15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877" y="3939463"/>
            <a:ext cx="4034559" cy="23561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37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42F5-2512-4D0C-8F6D-EC39585B164E}"/>
              </a:ext>
            </a:extLst>
          </p:cNvPr>
          <p:cNvSpPr>
            <a:spLocks noGrp="1"/>
          </p:cNvSpPr>
          <p:nvPr>
            <p:ph type="title"/>
          </p:nvPr>
        </p:nvSpPr>
        <p:spPr/>
        <p:txBody>
          <a:bodyPr>
            <a:normAutofit fontScale="90000"/>
          </a:bodyPr>
          <a:lstStyle/>
          <a:p>
            <a:r>
              <a:rPr lang="en-US" dirty="0"/>
              <a:t>The Role of Testing</a:t>
            </a:r>
          </a:p>
        </p:txBody>
      </p:sp>
      <p:sp>
        <p:nvSpPr>
          <p:cNvPr id="3" name="Content Placeholder 2">
            <a:extLst>
              <a:ext uri="{FF2B5EF4-FFF2-40B4-BE49-F238E27FC236}">
                <a16:creationId xmlns:a16="http://schemas.microsoft.com/office/drawing/2014/main" id="{D93933C1-CDA4-43DE-A452-BC94481DC387}"/>
              </a:ext>
            </a:extLst>
          </p:cNvPr>
          <p:cNvSpPr>
            <a:spLocks noGrp="1"/>
          </p:cNvSpPr>
          <p:nvPr>
            <p:ph idx="1"/>
          </p:nvPr>
        </p:nvSpPr>
        <p:spPr/>
        <p:txBody>
          <a:bodyPr>
            <a:normAutofit fontScale="85000" lnSpcReduction="20000"/>
          </a:bodyPr>
          <a:lstStyle/>
          <a:p>
            <a:r>
              <a:rPr lang="en-US" dirty="0"/>
              <a:t>The goal of testing is counter to normal development activities</a:t>
            </a:r>
          </a:p>
          <a:p>
            <a:pPr lvl="1"/>
            <a:r>
              <a:rPr lang="en-US" dirty="0"/>
              <a:t>Trying to “break” the code—not add features</a:t>
            </a:r>
          </a:p>
          <a:p>
            <a:pPr lvl="1"/>
            <a:r>
              <a:rPr lang="en-US" dirty="0"/>
              <a:t>Have to assume you’ll find errors in your code (otherwise you won’t)</a:t>
            </a:r>
          </a:p>
          <a:p>
            <a:pPr lvl="1"/>
            <a:endParaRPr lang="en-US" dirty="0"/>
          </a:p>
          <a:p>
            <a:r>
              <a:rPr lang="en-US" b="1" i="1" dirty="0"/>
              <a:t>Unit Testing </a:t>
            </a:r>
            <a:r>
              <a:rPr lang="en-US" dirty="0"/>
              <a:t>is the execution of a complete class, routine, or a small program that has been written by a single programmer or team of programmers, that is </a:t>
            </a:r>
            <a:r>
              <a:rPr lang="en-US" b="1" i="1" dirty="0"/>
              <a:t>tested in isolation </a:t>
            </a:r>
            <a:r>
              <a:rPr lang="en-US" dirty="0"/>
              <a:t>from the more complete system.</a:t>
            </a:r>
          </a:p>
          <a:p>
            <a:pPr lvl="1"/>
            <a:endParaRPr lang="en-US" b="1" dirty="0"/>
          </a:p>
          <a:p>
            <a:r>
              <a:rPr lang="en-US" dirty="0"/>
              <a:t>Goal of unit testing: make sure code is doing what it is supposed to</a:t>
            </a:r>
          </a:p>
          <a:p>
            <a:pPr lvl="1"/>
            <a:endParaRPr lang="en-US" dirty="0"/>
          </a:p>
          <a:p>
            <a:r>
              <a:rPr lang="en-US" dirty="0"/>
              <a:t>Testing can never completely prove the absence of errors.</a:t>
            </a:r>
          </a:p>
          <a:p>
            <a:r>
              <a:rPr lang="en-US" dirty="0"/>
              <a:t>Testing by itself does not improve software quality</a:t>
            </a:r>
          </a:p>
          <a:p>
            <a:pPr lvl="1"/>
            <a:endParaRPr lang="en-US" dirty="0"/>
          </a:p>
        </p:txBody>
      </p:sp>
    </p:spTree>
    <p:extLst>
      <p:ext uri="{BB962C8B-B14F-4D97-AF65-F5344CB8AC3E}">
        <p14:creationId xmlns:p14="http://schemas.microsoft.com/office/powerpoint/2010/main" val="168868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D7920-AD3A-4CBD-AF74-673862B18B94}"/>
              </a:ext>
            </a:extLst>
          </p:cNvPr>
          <p:cNvSpPr>
            <a:spLocks noGrp="1"/>
          </p:cNvSpPr>
          <p:nvPr>
            <p:ph type="title"/>
          </p:nvPr>
        </p:nvSpPr>
        <p:spPr/>
        <p:txBody>
          <a:bodyPr/>
          <a:lstStyle/>
          <a:p>
            <a:r>
              <a:rPr lang="en-US" dirty="0"/>
              <a:t>Approaches to Testing</a:t>
            </a:r>
          </a:p>
        </p:txBody>
      </p:sp>
      <p:sp>
        <p:nvSpPr>
          <p:cNvPr id="5" name="Text Placeholder 4">
            <a:extLst>
              <a:ext uri="{FF2B5EF4-FFF2-40B4-BE49-F238E27FC236}">
                <a16:creationId xmlns:a16="http://schemas.microsoft.com/office/drawing/2014/main" id="{4FDA7111-8442-4FC1-9B6B-F0B67E5884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4435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DF0F4E3-E324-9044-A918-68FB77BFEAAC}" vid="{DB0AFACA-7674-CA43-9CBA-C85C536E7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NERS PPTemplate-1</Template>
  <TotalTime>345</TotalTime>
  <Words>968</Words>
  <Application>Microsoft Office PowerPoint</Application>
  <PresentationFormat>Widescreen</PresentationFormat>
  <Paragraphs>183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Garamond</vt:lpstr>
      <vt:lpstr>inherit</vt:lpstr>
      <vt:lpstr>Times New Roman</vt:lpstr>
      <vt:lpstr>Office Theme</vt:lpstr>
      <vt:lpstr>Lecture 23 Unit Testing</vt:lpstr>
      <vt:lpstr>Outline</vt:lpstr>
      <vt:lpstr>If unit testing is new to you it might seem abstract?</vt:lpstr>
      <vt:lpstr>Today’s Learning Objectives</vt:lpstr>
      <vt:lpstr>Further Reading</vt:lpstr>
      <vt:lpstr>Preliminaries</vt:lpstr>
      <vt:lpstr>Cost of Fixing Defects</vt:lpstr>
      <vt:lpstr>The Role of Testing</vt:lpstr>
      <vt:lpstr>Approaches to Testing</vt:lpstr>
      <vt:lpstr>Time in relation testing</vt:lpstr>
      <vt:lpstr>Recommended Approaches</vt:lpstr>
      <vt:lpstr>Limitations</vt:lpstr>
      <vt:lpstr>Basis Testing</vt:lpstr>
      <vt:lpstr>Data Flow Testing</vt:lpstr>
      <vt:lpstr>Unit Testing Frameworks</vt:lpstr>
      <vt:lpstr>Evaluating a Unit Test Framework</vt:lpstr>
      <vt:lpstr>Fortran</vt:lpstr>
      <vt:lpstr>C++</vt:lpstr>
      <vt:lpstr>Python</vt:lpstr>
      <vt:lpstr>Java</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Kochunas, Brendan</cp:lastModifiedBy>
  <cp:revision>362</cp:revision>
  <dcterms:created xsi:type="dcterms:W3CDTF">2017-07-31T16:39:40Z</dcterms:created>
  <dcterms:modified xsi:type="dcterms:W3CDTF">2019-11-25T20:56:56Z</dcterms:modified>
</cp:coreProperties>
</file>