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99" r:id="rId4"/>
    <p:sldId id="259" r:id="rId5"/>
    <p:sldId id="324" r:id="rId6"/>
    <p:sldId id="346" r:id="rId7"/>
    <p:sldId id="301" r:id="rId8"/>
    <p:sldId id="304" r:id="rId9"/>
    <p:sldId id="344" r:id="rId10"/>
    <p:sldId id="345" r:id="rId11"/>
    <p:sldId id="347" r:id="rId12"/>
    <p:sldId id="343" r:id="rId13"/>
    <p:sldId id="348" r:id="rId14"/>
    <p:sldId id="336" r:id="rId15"/>
    <p:sldId id="341" r:id="rId16"/>
    <p:sldId id="332" r:id="rId17"/>
    <p:sldId id="339" r:id="rId18"/>
    <p:sldId id="340" r:id="rId19"/>
    <p:sldId id="342" r:id="rId20"/>
    <p:sldId id="337" r:id="rId21"/>
    <p:sldId id="34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A940945-3B79-421B-BC1B-2F2C98150F85}">
          <p14:sldIdLst>
            <p14:sldId id="257"/>
            <p14:sldId id="258"/>
            <p14:sldId id="299"/>
          </p14:sldIdLst>
        </p14:section>
        <p14:section name="Motivation &amp; Big Picture" id="{46156D47-1E68-41E0-BFBD-A6AAAE8BA18A}">
          <p14:sldIdLst>
            <p14:sldId id="259"/>
            <p14:sldId id="324"/>
            <p14:sldId id="346"/>
          </p14:sldIdLst>
        </p14:section>
        <p14:section name="Jupyter Notebooks" id="{D59BDCB6-164D-4AC1-B6FF-0F6B62DF6338}">
          <p14:sldIdLst>
            <p14:sldId id="301"/>
            <p14:sldId id="304"/>
            <p14:sldId id="344"/>
            <p14:sldId id="345"/>
            <p14:sldId id="347"/>
            <p14:sldId id="343"/>
            <p14:sldId id="348"/>
          </p14:sldIdLst>
        </p14:section>
        <p14:section name="Tips and Tricks" id="{0D58A0F2-50E5-495D-8068-C35D2C79EE79}">
          <p14:sldIdLst>
            <p14:sldId id="336"/>
            <p14:sldId id="341"/>
            <p14:sldId id="332"/>
            <p14:sldId id="339"/>
            <p14:sldId id="340"/>
            <p14:sldId id="342"/>
          </p14:sldIdLst>
        </p14:section>
        <p14:section name="Hands on" id="{3333D8E0-5791-405F-AB81-73A1F38D6963}">
          <p14:sldIdLst>
            <p14:sldId id="337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10E7"/>
    <a:srgbClr val="0066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4367" autoAdjust="0"/>
  </p:normalViewPr>
  <p:slideViewPr>
    <p:cSldViewPr snapToGrid="0" snapToObjects="1">
      <p:cViewPr varScale="1">
        <p:scale>
          <a:sx n="83" d="100"/>
          <a:sy n="83" d="100"/>
        </p:scale>
        <p:origin x="67" y="8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https://reference.wolfram.com/language/tutorial/Files/UsingANotebookInterface.en/1.gif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https://www.google.com/url?sa=i&amp;source=images&amp;cd=&amp;cad=rja&amp;uact=8&amp;ved=2ahUKEwi9yKuN6JzmAhWX4J4KHW4TDgwQjRx6BAgBEAQ&amp;url=https%3A%2F%2Fatom.io%2Fpackages%2Fjupyter-notebook&amp;psig=AOvVaw3uPXwUEsXRaQs1kAX9Q7XO&amp;ust=1575577037580615</a:t>
            </a:r>
          </a:p>
          <a:p>
            <a:r>
              <a:rPr lang="en-US" dirty="0"/>
              <a:t>http://i.imgur.com/100MtXR.png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1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577898"/>
            <a:ext cx="10972800" cy="4582145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ngall.com/browsers-png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openclipart.org/detail/166711/smiling-notebook-by-onsemelio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rkdown-it.github.io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eatlakes.arc-ts.umich.edu/" TargetMode="External"/><Relationship Id="rId2" Type="http://schemas.openxmlformats.org/officeDocument/2006/relationships/hyperlink" Target="https://arc-ts.umich.edu/greatlakes/user-guide/#document-3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reatlakes.arc-ts.umich.edu/" TargetMode="External"/><Relationship Id="rId2" Type="http://schemas.openxmlformats.org/officeDocument/2006/relationships/hyperlink" Target="https://arc-ts.umich.edu/greatlakes/user-guide/#document-3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8081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25</a:t>
            </a:r>
            <a:br>
              <a:rPr lang="en-US" dirty="0"/>
            </a:br>
            <a:r>
              <a:rPr lang="en-US" dirty="0"/>
              <a:t>HPC + </a:t>
            </a:r>
            <a:r>
              <a:rPr lang="en-US" dirty="0" err="1"/>
              <a:t>Jupyter</a:t>
            </a:r>
            <a:r>
              <a:rPr lang="en-US" dirty="0"/>
              <a:t> Notebooks + Workflows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12/4/2019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67CA-DA32-4E02-828F-6F63EBF9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C993-62CB-442F-9C14-D102D979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5497946" cy="398892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Notebook (</a:t>
            </a:r>
            <a:r>
              <a:rPr lang="en-US" dirty="0" err="1"/>
              <a:t>ipynb</a:t>
            </a:r>
            <a:r>
              <a:rPr lang="en-US" dirty="0"/>
              <a:t>) is just a JSON text file</a:t>
            </a:r>
          </a:p>
          <a:p>
            <a:r>
              <a:rPr lang="en-US" dirty="0"/>
              <a:t>Suitable for version control with git</a:t>
            </a:r>
          </a:p>
          <a:p>
            <a:r>
              <a:rPr lang="en-US" dirty="0"/>
              <a:t>Enhances interoperability with Web applications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5E8D2-648F-45A1-9F4E-2081E3F86AAB}"/>
              </a:ext>
            </a:extLst>
          </p:cNvPr>
          <p:cNvSpPr txBox="1"/>
          <p:nvPr/>
        </p:nvSpPr>
        <p:spPr>
          <a:xfrm>
            <a:off x="7406581" y="1250787"/>
            <a:ext cx="3836307" cy="50475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"metadata":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kernelspec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"Python 3",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"language": "python",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"name": "python3"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codemirror_mode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"version": 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file_extension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"text/x-python",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"name": "python",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nbconvert_exporter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"python",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pygments_lexer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"ipython3",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"version": "3.7.3"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nbformat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nbformat_minor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84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0727-EC8A-45A2-BD30-ACCDA29D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it Works</a:t>
            </a:r>
          </a:p>
        </p:txBody>
      </p:sp>
      <p:sp>
        <p:nvSpPr>
          <p:cNvPr id="149" name="Smiley Face 148">
            <a:extLst>
              <a:ext uri="{FF2B5EF4-FFF2-40B4-BE49-F238E27FC236}">
                <a16:creationId xmlns:a16="http://schemas.microsoft.com/office/drawing/2014/main" id="{B6106C52-BD95-4CDE-B8ED-6F17EA1C91F1}"/>
              </a:ext>
            </a:extLst>
          </p:cNvPr>
          <p:cNvSpPr/>
          <p:nvPr/>
        </p:nvSpPr>
        <p:spPr>
          <a:xfrm>
            <a:off x="8611728" y="4863923"/>
            <a:ext cx="350567" cy="36263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644BC39-FCD4-4F5B-B030-86025B2C39EF}"/>
              </a:ext>
            </a:extLst>
          </p:cNvPr>
          <p:cNvSpPr txBox="1"/>
          <p:nvPr/>
        </p:nvSpPr>
        <p:spPr>
          <a:xfrm>
            <a:off x="8088853" y="5045260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6D5301D0-E342-444B-8D8F-90352896A280}"/>
              </a:ext>
            </a:extLst>
          </p:cNvPr>
          <p:cNvCxnSpPr>
            <a:cxnSpLocks/>
            <a:stCxn id="154" idx="0"/>
            <a:endCxn id="155" idx="2"/>
          </p:cNvCxnSpPr>
          <p:nvPr/>
        </p:nvCxnSpPr>
        <p:spPr>
          <a:xfrm rot="5400000" flipH="1" flipV="1">
            <a:off x="5076819" y="1133390"/>
            <a:ext cx="243364" cy="2895594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7BE62201-29EC-4EC5-9F69-C80C9FB7B050}"/>
              </a:ext>
            </a:extLst>
          </p:cNvPr>
          <p:cNvCxnSpPr>
            <a:cxnSpLocks/>
            <a:stCxn id="155" idx="0"/>
            <a:endCxn id="161" idx="0"/>
          </p:cNvCxnSpPr>
          <p:nvPr/>
        </p:nvCxnSpPr>
        <p:spPr>
          <a:xfrm>
            <a:off x="8447686" y="2459505"/>
            <a:ext cx="993461" cy="205025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217D246-3B8E-45C5-B146-37B102F81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12" y="2963982"/>
            <a:ext cx="5987812" cy="2939187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338229E6-9C26-4D38-AF0F-D77AFF7FD19A}"/>
              </a:ext>
            </a:extLst>
          </p:cNvPr>
          <p:cNvSpPr/>
          <p:nvPr/>
        </p:nvSpPr>
        <p:spPr>
          <a:xfrm>
            <a:off x="3696789" y="3141653"/>
            <a:ext cx="613954" cy="43103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75D4AB3-BEAF-4F36-87A0-6B91F17BB92E}"/>
              </a:ext>
            </a:extLst>
          </p:cNvPr>
          <p:cNvSpPr txBox="1"/>
          <p:nvPr/>
        </p:nvSpPr>
        <p:spPr>
          <a:xfrm>
            <a:off x="3324497" y="2702869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</a:t>
            </a:r>
          </a:p>
        </p:txBody>
      </p:sp>
      <p:sp>
        <p:nvSpPr>
          <p:cNvPr id="155" name="Cloud 154">
            <a:extLst>
              <a:ext uri="{FF2B5EF4-FFF2-40B4-BE49-F238E27FC236}">
                <a16:creationId xmlns:a16="http://schemas.microsoft.com/office/drawing/2014/main" id="{2E858289-1F61-401E-954B-F7A8695C3CDD}"/>
              </a:ext>
            </a:extLst>
          </p:cNvPr>
          <p:cNvSpPr/>
          <p:nvPr/>
        </p:nvSpPr>
        <p:spPr>
          <a:xfrm>
            <a:off x="6640688" y="1555252"/>
            <a:ext cx="1808505" cy="18085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161" name="Picture 1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8DD91B-FD80-4E96-A388-4369C1A1F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53511" y="4509761"/>
            <a:ext cx="1175272" cy="831505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2713021A-FF8C-4CC9-BCF8-81774E189163}"/>
              </a:ext>
            </a:extLst>
          </p:cNvPr>
          <p:cNvSpPr txBox="1"/>
          <p:nvPr/>
        </p:nvSpPr>
        <p:spPr>
          <a:xfrm>
            <a:off x="9918134" y="4843638"/>
            <a:ext cx="178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any computer</a:t>
            </a:r>
          </a:p>
        </p:txBody>
      </p:sp>
      <p:pic>
        <p:nvPicPr>
          <p:cNvPr id="165" name="Picture 164" descr="A picture containing table, sitting, small, blue&#10;&#10;Description automatically generated">
            <a:extLst>
              <a:ext uri="{FF2B5EF4-FFF2-40B4-BE49-F238E27FC236}">
                <a16:creationId xmlns:a16="http://schemas.microsoft.com/office/drawing/2014/main" id="{F495ADDA-5DAD-42E6-8AAE-C5457BA2C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87011" y="3858661"/>
            <a:ext cx="1441269" cy="552121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95AE7DFF-7904-40B0-9B49-C2E0B465D5A0}"/>
              </a:ext>
            </a:extLst>
          </p:cNvPr>
          <p:cNvSpPr txBox="1"/>
          <p:nvPr/>
        </p:nvSpPr>
        <p:spPr>
          <a:xfrm>
            <a:off x="10161781" y="4027772"/>
            <a:ext cx="143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40390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/>
      <p:bldP spid="155" grpId="0" animBg="1"/>
      <p:bldP spid="162" grpId="0"/>
      <p:bldP spid="1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0727-EC8A-45A2-BD30-ACCDA29D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 HPC Interface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74B8D-C257-41ED-BEED-5AF0826D6ACD}"/>
              </a:ext>
            </a:extLst>
          </p:cNvPr>
          <p:cNvCxnSpPr/>
          <p:nvPr/>
        </p:nvCxnSpPr>
        <p:spPr>
          <a:xfrm>
            <a:off x="4140087" y="4637698"/>
            <a:ext cx="0" cy="121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04E426-5120-4032-BC71-BC0480D37A45}"/>
              </a:ext>
            </a:extLst>
          </p:cNvPr>
          <p:cNvCxnSpPr/>
          <p:nvPr/>
        </p:nvCxnSpPr>
        <p:spPr>
          <a:xfrm flipH="1">
            <a:off x="9090358" y="3698508"/>
            <a:ext cx="665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7285C3-931A-4A47-AA3E-10D3DE55E8BF}"/>
              </a:ext>
            </a:extLst>
          </p:cNvPr>
          <p:cNvCxnSpPr>
            <a:stCxn id="68" idx="0"/>
            <a:endCxn id="69" idx="0"/>
          </p:cNvCxnSpPr>
          <p:nvPr/>
        </p:nvCxnSpPr>
        <p:spPr>
          <a:xfrm flipH="1">
            <a:off x="4179789" y="2811465"/>
            <a:ext cx="3179" cy="1508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D5D66F-F47D-429F-B935-7439BF433350}"/>
              </a:ext>
            </a:extLst>
          </p:cNvPr>
          <p:cNvCxnSpPr>
            <a:stCxn id="81" idx="2"/>
            <a:endCxn id="89" idx="4"/>
          </p:cNvCxnSpPr>
          <p:nvPr/>
        </p:nvCxnSpPr>
        <p:spPr>
          <a:xfrm>
            <a:off x="5337833" y="2979908"/>
            <a:ext cx="276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34843D-6B2E-4F8F-9A0D-2DBCF9901222}"/>
              </a:ext>
            </a:extLst>
          </p:cNvPr>
          <p:cNvCxnSpPr>
            <a:stCxn id="99" idx="2"/>
            <a:endCxn id="107" idx="4"/>
          </p:cNvCxnSpPr>
          <p:nvPr/>
        </p:nvCxnSpPr>
        <p:spPr>
          <a:xfrm>
            <a:off x="5345162" y="4095783"/>
            <a:ext cx="276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742A7-790D-4EFF-9C3C-24A6AF4F9E13}"/>
              </a:ext>
            </a:extLst>
          </p:cNvPr>
          <p:cNvCxnSpPr>
            <a:stCxn id="90" idx="2"/>
            <a:endCxn id="98" idx="4"/>
          </p:cNvCxnSpPr>
          <p:nvPr/>
        </p:nvCxnSpPr>
        <p:spPr>
          <a:xfrm>
            <a:off x="5348973" y="3793366"/>
            <a:ext cx="276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3228D0DD-6207-4085-A9BD-C05E8F345EC4}"/>
              </a:ext>
            </a:extLst>
          </p:cNvPr>
          <p:cNvSpPr/>
          <p:nvPr/>
        </p:nvSpPr>
        <p:spPr>
          <a:xfrm>
            <a:off x="1396641" y="2686763"/>
            <a:ext cx="2143863" cy="2057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Scratch Space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Lustre</a:t>
            </a:r>
            <a:r>
              <a:rPr lang="en-US" sz="1200" dirty="0"/>
              <a:t> File system)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6952CB-70BA-4D8B-A335-408854C67BFC}"/>
              </a:ext>
            </a:extLst>
          </p:cNvPr>
          <p:cNvCxnSpPr/>
          <p:nvPr/>
        </p:nvCxnSpPr>
        <p:spPr>
          <a:xfrm flipH="1">
            <a:off x="1675636" y="2778526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BC0A2A1D-07C3-4AE5-8EB8-38824B3CE38B}"/>
              </a:ext>
            </a:extLst>
          </p:cNvPr>
          <p:cNvSpPr/>
          <p:nvPr/>
        </p:nvSpPr>
        <p:spPr>
          <a:xfrm>
            <a:off x="9005541" y="5204867"/>
            <a:ext cx="638784" cy="54252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DE0B0FB8-749B-4E6D-9559-1E2F0C6D0840}"/>
              </a:ext>
            </a:extLst>
          </p:cNvPr>
          <p:cNvSpPr/>
          <p:nvPr/>
        </p:nvSpPr>
        <p:spPr>
          <a:xfrm>
            <a:off x="8996438" y="4529541"/>
            <a:ext cx="638784" cy="54252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CE36579D-FD8D-4CDE-B8F7-11CA08652F75}"/>
              </a:ext>
            </a:extLst>
          </p:cNvPr>
          <p:cNvSpPr/>
          <p:nvPr/>
        </p:nvSpPr>
        <p:spPr>
          <a:xfrm>
            <a:off x="1395712" y="5498840"/>
            <a:ext cx="1505079" cy="1278287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Archival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E486EF-9FB0-4B03-8BD6-9BEC29BD7177}"/>
              </a:ext>
            </a:extLst>
          </p:cNvPr>
          <p:cNvCxnSpPr/>
          <p:nvPr/>
        </p:nvCxnSpPr>
        <p:spPr>
          <a:xfrm flipH="1">
            <a:off x="1924286" y="2778526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FEE9F7-F23D-4D3B-A8DD-833FB9BEC152}"/>
              </a:ext>
            </a:extLst>
          </p:cNvPr>
          <p:cNvCxnSpPr/>
          <p:nvPr/>
        </p:nvCxnSpPr>
        <p:spPr>
          <a:xfrm flipH="1">
            <a:off x="2179715" y="2778526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6D380A-1303-424E-8C51-121D00D1AA26}"/>
              </a:ext>
            </a:extLst>
          </p:cNvPr>
          <p:cNvCxnSpPr/>
          <p:nvPr/>
        </p:nvCxnSpPr>
        <p:spPr>
          <a:xfrm flipH="1">
            <a:off x="2432341" y="2778526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0A5483-B32D-4908-9627-74106D4A7646}"/>
              </a:ext>
            </a:extLst>
          </p:cNvPr>
          <p:cNvCxnSpPr/>
          <p:nvPr/>
        </p:nvCxnSpPr>
        <p:spPr>
          <a:xfrm flipH="1">
            <a:off x="2703385" y="2778526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9412E8-9299-4475-B22D-E3E97F93E73F}"/>
              </a:ext>
            </a:extLst>
          </p:cNvPr>
          <p:cNvCxnSpPr/>
          <p:nvPr/>
        </p:nvCxnSpPr>
        <p:spPr>
          <a:xfrm flipH="1">
            <a:off x="2973261" y="2778526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510A00-1A97-411C-94FD-FEF778AF0745}"/>
              </a:ext>
            </a:extLst>
          </p:cNvPr>
          <p:cNvCxnSpPr/>
          <p:nvPr/>
        </p:nvCxnSpPr>
        <p:spPr>
          <a:xfrm flipH="1">
            <a:off x="3221117" y="2778526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537B174F-0422-4B79-95D2-F4EBB8FC6CC5}"/>
              </a:ext>
            </a:extLst>
          </p:cNvPr>
          <p:cNvSpPr/>
          <p:nvPr/>
        </p:nvSpPr>
        <p:spPr>
          <a:xfrm>
            <a:off x="1604235" y="276228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56266BD-5B7A-49D8-90EB-AEE3B9DA34D1}"/>
              </a:ext>
            </a:extLst>
          </p:cNvPr>
          <p:cNvSpPr/>
          <p:nvPr/>
        </p:nvSpPr>
        <p:spPr>
          <a:xfrm>
            <a:off x="1853624" y="276228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2B66FB8E-69D2-469F-87C9-EF223DC120BF}"/>
              </a:ext>
            </a:extLst>
          </p:cNvPr>
          <p:cNvSpPr/>
          <p:nvPr/>
        </p:nvSpPr>
        <p:spPr>
          <a:xfrm>
            <a:off x="2103012" y="276228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439DD267-8D78-4D8B-A064-2E2B3EFF4390}"/>
              </a:ext>
            </a:extLst>
          </p:cNvPr>
          <p:cNvSpPr/>
          <p:nvPr/>
        </p:nvSpPr>
        <p:spPr>
          <a:xfrm>
            <a:off x="2363224" y="276228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613ABC34-2882-4F76-8F93-E9740459FD9B}"/>
              </a:ext>
            </a:extLst>
          </p:cNvPr>
          <p:cNvSpPr/>
          <p:nvPr/>
        </p:nvSpPr>
        <p:spPr>
          <a:xfrm>
            <a:off x="2629999" y="276228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DFA1EB6F-9884-4D08-ADA8-D78DEBE079F4}"/>
              </a:ext>
            </a:extLst>
          </p:cNvPr>
          <p:cNvSpPr/>
          <p:nvPr/>
        </p:nvSpPr>
        <p:spPr>
          <a:xfrm>
            <a:off x="2899075" y="276228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F845FB14-972C-459D-95B1-A09521EA90FC}"/>
              </a:ext>
            </a:extLst>
          </p:cNvPr>
          <p:cNvSpPr/>
          <p:nvPr/>
        </p:nvSpPr>
        <p:spPr>
          <a:xfrm>
            <a:off x="3148922" y="276228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38BEA148-8E70-49D0-9417-BFA4C7086119}"/>
              </a:ext>
            </a:extLst>
          </p:cNvPr>
          <p:cNvSpPr/>
          <p:nvPr/>
        </p:nvSpPr>
        <p:spPr>
          <a:xfrm>
            <a:off x="1604235" y="298290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3F4F14AE-08BC-4CAC-AD51-C4D72A4D42FE}"/>
              </a:ext>
            </a:extLst>
          </p:cNvPr>
          <p:cNvSpPr/>
          <p:nvPr/>
        </p:nvSpPr>
        <p:spPr>
          <a:xfrm>
            <a:off x="2363224" y="298290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019F04CB-17C1-4A8B-A8E5-777E9C8E6F4B}"/>
              </a:ext>
            </a:extLst>
          </p:cNvPr>
          <p:cNvSpPr/>
          <p:nvPr/>
        </p:nvSpPr>
        <p:spPr>
          <a:xfrm>
            <a:off x="1853624" y="298290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85F81831-2D76-4941-B984-F57B784978EC}"/>
              </a:ext>
            </a:extLst>
          </p:cNvPr>
          <p:cNvSpPr/>
          <p:nvPr/>
        </p:nvSpPr>
        <p:spPr>
          <a:xfrm>
            <a:off x="2103012" y="298290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F742DBF9-623B-4FC9-B3AD-632E9191B0B2}"/>
              </a:ext>
            </a:extLst>
          </p:cNvPr>
          <p:cNvSpPr/>
          <p:nvPr/>
        </p:nvSpPr>
        <p:spPr>
          <a:xfrm>
            <a:off x="2629999" y="298290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339B432-CD90-4CDF-A733-79FE82FC7AB6}"/>
              </a:ext>
            </a:extLst>
          </p:cNvPr>
          <p:cNvSpPr/>
          <p:nvPr/>
        </p:nvSpPr>
        <p:spPr>
          <a:xfrm>
            <a:off x="2899075" y="2985815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FF718444-4233-48AA-9871-D37E4F23D39B}"/>
              </a:ext>
            </a:extLst>
          </p:cNvPr>
          <p:cNvSpPr/>
          <p:nvPr/>
        </p:nvSpPr>
        <p:spPr>
          <a:xfrm>
            <a:off x="3148922" y="2985817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24DC0970-C96A-4ACF-899D-15E211AE7EFE}"/>
              </a:ext>
            </a:extLst>
          </p:cNvPr>
          <p:cNvSpPr/>
          <p:nvPr/>
        </p:nvSpPr>
        <p:spPr>
          <a:xfrm>
            <a:off x="1604235" y="320623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314D64C2-8C30-40AB-8816-32E62745FD3C}"/>
              </a:ext>
            </a:extLst>
          </p:cNvPr>
          <p:cNvSpPr/>
          <p:nvPr/>
        </p:nvSpPr>
        <p:spPr>
          <a:xfrm>
            <a:off x="1853624" y="320623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41A6E993-015D-48B6-8423-2D536B2418C0}"/>
              </a:ext>
            </a:extLst>
          </p:cNvPr>
          <p:cNvSpPr/>
          <p:nvPr/>
        </p:nvSpPr>
        <p:spPr>
          <a:xfrm>
            <a:off x="2103012" y="320623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FA8495EC-F221-47BE-B586-F62F549A54BA}"/>
              </a:ext>
            </a:extLst>
          </p:cNvPr>
          <p:cNvSpPr/>
          <p:nvPr/>
        </p:nvSpPr>
        <p:spPr>
          <a:xfrm>
            <a:off x="2363224" y="320623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DB069546-A7F8-427C-B402-30BCC49D83C0}"/>
              </a:ext>
            </a:extLst>
          </p:cNvPr>
          <p:cNvSpPr/>
          <p:nvPr/>
        </p:nvSpPr>
        <p:spPr>
          <a:xfrm>
            <a:off x="2629999" y="320623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C4E87BE4-021F-4C9E-BA6D-75A7CFBFAF0C}"/>
              </a:ext>
            </a:extLst>
          </p:cNvPr>
          <p:cNvSpPr/>
          <p:nvPr/>
        </p:nvSpPr>
        <p:spPr>
          <a:xfrm>
            <a:off x="2899075" y="320623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11A3CF2F-7D8E-45C0-A77C-A681ECDF5C68}"/>
              </a:ext>
            </a:extLst>
          </p:cNvPr>
          <p:cNvSpPr/>
          <p:nvPr/>
        </p:nvSpPr>
        <p:spPr>
          <a:xfrm>
            <a:off x="3148922" y="319748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BF3CF607-CE56-4C60-9E39-EE6E45D780EA}"/>
              </a:ext>
            </a:extLst>
          </p:cNvPr>
          <p:cNvSpPr/>
          <p:nvPr/>
        </p:nvSpPr>
        <p:spPr>
          <a:xfrm>
            <a:off x="1604235" y="3418110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FB3D650B-E570-4716-9F5C-8C9734A70B45}"/>
              </a:ext>
            </a:extLst>
          </p:cNvPr>
          <p:cNvSpPr/>
          <p:nvPr/>
        </p:nvSpPr>
        <p:spPr>
          <a:xfrm>
            <a:off x="2363224" y="3418110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28B99099-51D4-4DB7-B877-E563BBD01318}"/>
              </a:ext>
            </a:extLst>
          </p:cNvPr>
          <p:cNvSpPr/>
          <p:nvPr/>
        </p:nvSpPr>
        <p:spPr>
          <a:xfrm>
            <a:off x="1853624" y="3418110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8249F287-135B-4D25-A3A7-CD5A0A19F591}"/>
              </a:ext>
            </a:extLst>
          </p:cNvPr>
          <p:cNvSpPr/>
          <p:nvPr/>
        </p:nvSpPr>
        <p:spPr>
          <a:xfrm>
            <a:off x="2103012" y="3418110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0D2DA554-680D-44CE-9102-C163FE2B053A}"/>
              </a:ext>
            </a:extLst>
          </p:cNvPr>
          <p:cNvSpPr/>
          <p:nvPr/>
        </p:nvSpPr>
        <p:spPr>
          <a:xfrm>
            <a:off x="2629999" y="3418110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669F301D-2A0A-4619-A84B-2D1DC2CB5B9B}"/>
              </a:ext>
            </a:extLst>
          </p:cNvPr>
          <p:cNvSpPr/>
          <p:nvPr/>
        </p:nvSpPr>
        <p:spPr>
          <a:xfrm>
            <a:off x="2899075" y="3421020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C2F5A26C-2D34-4B00-846A-1B3B609B7976}"/>
              </a:ext>
            </a:extLst>
          </p:cNvPr>
          <p:cNvSpPr/>
          <p:nvPr/>
        </p:nvSpPr>
        <p:spPr>
          <a:xfrm>
            <a:off x="3148922" y="3421022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Flowchart: Magnetic Disk 49">
            <a:extLst>
              <a:ext uri="{FF2B5EF4-FFF2-40B4-BE49-F238E27FC236}">
                <a16:creationId xmlns:a16="http://schemas.microsoft.com/office/drawing/2014/main" id="{7AD425F3-FDB8-4EE4-86EE-027BBAF2D352}"/>
              </a:ext>
            </a:extLst>
          </p:cNvPr>
          <p:cNvSpPr/>
          <p:nvPr/>
        </p:nvSpPr>
        <p:spPr>
          <a:xfrm>
            <a:off x="1604235" y="362921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Flowchart: Magnetic Disk 50">
            <a:extLst>
              <a:ext uri="{FF2B5EF4-FFF2-40B4-BE49-F238E27FC236}">
                <a16:creationId xmlns:a16="http://schemas.microsoft.com/office/drawing/2014/main" id="{C99A6B78-0A9D-4500-BD82-8A62369C3660}"/>
              </a:ext>
            </a:extLst>
          </p:cNvPr>
          <p:cNvSpPr/>
          <p:nvPr/>
        </p:nvSpPr>
        <p:spPr>
          <a:xfrm>
            <a:off x="1853624" y="362921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17AFC7B8-2656-4AF6-8EEE-A34427B65C76}"/>
              </a:ext>
            </a:extLst>
          </p:cNvPr>
          <p:cNvSpPr/>
          <p:nvPr/>
        </p:nvSpPr>
        <p:spPr>
          <a:xfrm>
            <a:off x="2103012" y="362921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0EB12467-D7D3-4CFE-A024-693AD667932D}"/>
              </a:ext>
            </a:extLst>
          </p:cNvPr>
          <p:cNvSpPr/>
          <p:nvPr/>
        </p:nvSpPr>
        <p:spPr>
          <a:xfrm>
            <a:off x="2363224" y="362921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0548C7E0-8EFE-4050-83C5-1BE6C0C7BB7A}"/>
              </a:ext>
            </a:extLst>
          </p:cNvPr>
          <p:cNvSpPr/>
          <p:nvPr/>
        </p:nvSpPr>
        <p:spPr>
          <a:xfrm>
            <a:off x="2629999" y="362921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1F2A0186-379E-4CFA-8A23-82ACC65CD782}"/>
              </a:ext>
            </a:extLst>
          </p:cNvPr>
          <p:cNvSpPr/>
          <p:nvPr/>
        </p:nvSpPr>
        <p:spPr>
          <a:xfrm>
            <a:off x="2899075" y="362921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Flowchart: Magnetic Disk 55">
            <a:extLst>
              <a:ext uri="{FF2B5EF4-FFF2-40B4-BE49-F238E27FC236}">
                <a16:creationId xmlns:a16="http://schemas.microsoft.com/office/drawing/2014/main" id="{CA3060EC-2B33-493C-8B64-DEA36E42749B}"/>
              </a:ext>
            </a:extLst>
          </p:cNvPr>
          <p:cNvSpPr/>
          <p:nvPr/>
        </p:nvSpPr>
        <p:spPr>
          <a:xfrm>
            <a:off x="3148922" y="362921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07B95292-EC42-4D39-9ED7-033F839E322F}"/>
              </a:ext>
            </a:extLst>
          </p:cNvPr>
          <p:cNvSpPr/>
          <p:nvPr/>
        </p:nvSpPr>
        <p:spPr>
          <a:xfrm>
            <a:off x="1604235" y="384399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7942A838-EB4B-4540-8CF9-6C86361FE922}"/>
              </a:ext>
            </a:extLst>
          </p:cNvPr>
          <p:cNvSpPr/>
          <p:nvPr/>
        </p:nvSpPr>
        <p:spPr>
          <a:xfrm>
            <a:off x="2363224" y="384399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Flowchart: Magnetic Disk 58">
            <a:extLst>
              <a:ext uri="{FF2B5EF4-FFF2-40B4-BE49-F238E27FC236}">
                <a16:creationId xmlns:a16="http://schemas.microsoft.com/office/drawing/2014/main" id="{25158519-4F06-447B-832D-810B15F8B30E}"/>
              </a:ext>
            </a:extLst>
          </p:cNvPr>
          <p:cNvSpPr/>
          <p:nvPr/>
        </p:nvSpPr>
        <p:spPr>
          <a:xfrm>
            <a:off x="1853624" y="384399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E3E94D6C-798B-460E-9864-7D1AEEE21343}"/>
              </a:ext>
            </a:extLst>
          </p:cNvPr>
          <p:cNvSpPr/>
          <p:nvPr/>
        </p:nvSpPr>
        <p:spPr>
          <a:xfrm>
            <a:off x="2103012" y="384399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7241E5C1-DAC1-489A-9458-98ECDD1CDF48}"/>
              </a:ext>
            </a:extLst>
          </p:cNvPr>
          <p:cNvSpPr/>
          <p:nvPr/>
        </p:nvSpPr>
        <p:spPr>
          <a:xfrm>
            <a:off x="2629999" y="384399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50ACF66C-BA7B-437A-9EA5-286BC3761F57}"/>
              </a:ext>
            </a:extLst>
          </p:cNvPr>
          <p:cNvSpPr/>
          <p:nvPr/>
        </p:nvSpPr>
        <p:spPr>
          <a:xfrm>
            <a:off x="2899075" y="384399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79DD4B95-07ED-4FA2-8C8B-5719D8528515}"/>
              </a:ext>
            </a:extLst>
          </p:cNvPr>
          <p:cNvSpPr/>
          <p:nvPr/>
        </p:nvSpPr>
        <p:spPr>
          <a:xfrm>
            <a:off x="3148922" y="384399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4023063-2574-41F1-945A-B5EBD9CAE4E5}"/>
              </a:ext>
            </a:extLst>
          </p:cNvPr>
          <p:cNvCxnSpPr/>
          <p:nvPr/>
        </p:nvCxnSpPr>
        <p:spPr>
          <a:xfrm>
            <a:off x="1675636" y="4252979"/>
            <a:ext cx="15542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be 64">
            <a:extLst>
              <a:ext uri="{FF2B5EF4-FFF2-40B4-BE49-F238E27FC236}">
                <a16:creationId xmlns:a16="http://schemas.microsoft.com/office/drawing/2014/main" id="{6E81B7E2-F4E0-44F6-A79D-6FFD5617F6FF}"/>
              </a:ext>
            </a:extLst>
          </p:cNvPr>
          <p:cNvSpPr/>
          <p:nvPr/>
        </p:nvSpPr>
        <p:spPr>
          <a:xfrm>
            <a:off x="3273174" y="5807076"/>
            <a:ext cx="1570709" cy="52133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I/O Server</a:t>
            </a:r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C37C198E-BD36-4777-BAF0-22707B18D793}"/>
              </a:ext>
            </a:extLst>
          </p:cNvPr>
          <p:cNvSpPr/>
          <p:nvPr/>
        </p:nvSpPr>
        <p:spPr>
          <a:xfrm>
            <a:off x="3984461" y="3265574"/>
            <a:ext cx="317612" cy="3176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108B257A-1C21-476A-85EE-F715B206484F}"/>
              </a:ext>
            </a:extLst>
          </p:cNvPr>
          <p:cNvSpPr/>
          <p:nvPr/>
        </p:nvSpPr>
        <p:spPr>
          <a:xfrm>
            <a:off x="3981283" y="3889790"/>
            <a:ext cx="317612" cy="3176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35A0E62A-E61B-4576-8372-D4EA9AA17F99}"/>
              </a:ext>
            </a:extLst>
          </p:cNvPr>
          <p:cNvSpPr/>
          <p:nvPr/>
        </p:nvSpPr>
        <p:spPr>
          <a:xfrm>
            <a:off x="3984461" y="2811465"/>
            <a:ext cx="317612" cy="3176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A7BF7CB6-970A-423B-8FA1-F886F2BEB952}"/>
              </a:ext>
            </a:extLst>
          </p:cNvPr>
          <p:cNvSpPr/>
          <p:nvPr/>
        </p:nvSpPr>
        <p:spPr>
          <a:xfrm>
            <a:off x="3981282" y="4320087"/>
            <a:ext cx="317612" cy="3176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5BE50F-9694-4622-A467-8644DFB88C40}"/>
              </a:ext>
            </a:extLst>
          </p:cNvPr>
          <p:cNvCxnSpPr>
            <a:stCxn id="71" idx="2"/>
            <a:endCxn id="79" idx="4"/>
          </p:cNvCxnSpPr>
          <p:nvPr/>
        </p:nvCxnSpPr>
        <p:spPr>
          <a:xfrm>
            <a:off x="5345162" y="2688853"/>
            <a:ext cx="276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ube 70">
            <a:extLst>
              <a:ext uri="{FF2B5EF4-FFF2-40B4-BE49-F238E27FC236}">
                <a16:creationId xmlns:a16="http://schemas.microsoft.com/office/drawing/2014/main" id="{9F4AB27B-6481-486F-A26F-B8A203FCAECD}"/>
              </a:ext>
            </a:extLst>
          </p:cNvPr>
          <p:cNvSpPr/>
          <p:nvPr/>
        </p:nvSpPr>
        <p:spPr>
          <a:xfrm>
            <a:off x="5345162" y="2555721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DBD554F8-0624-45F3-9137-B8629A32DC7A}"/>
              </a:ext>
            </a:extLst>
          </p:cNvPr>
          <p:cNvSpPr/>
          <p:nvPr/>
        </p:nvSpPr>
        <p:spPr>
          <a:xfrm>
            <a:off x="5671319" y="2555721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2D2588BD-E849-44BC-9E54-C6D4ED5302DA}"/>
              </a:ext>
            </a:extLst>
          </p:cNvPr>
          <p:cNvSpPr/>
          <p:nvPr/>
        </p:nvSpPr>
        <p:spPr>
          <a:xfrm>
            <a:off x="5997477" y="2555721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9C680233-DB34-4289-AA09-3F24CA96D9AE}"/>
              </a:ext>
            </a:extLst>
          </p:cNvPr>
          <p:cNvSpPr/>
          <p:nvPr/>
        </p:nvSpPr>
        <p:spPr>
          <a:xfrm>
            <a:off x="6323635" y="2555721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A923A2C2-5988-47E6-95BA-0E0E6A9DFF39}"/>
              </a:ext>
            </a:extLst>
          </p:cNvPr>
          <p:cNvSpPr/>
          <p:nvPr/>
        </p:nvSpPr>
        <p:spPr>
          <a:xfrm>
            <a:off x="6649793" y="2555721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8B351D3B-275B-411C-BD50-7F4E31B45D9C}"/>
              </a:ext>
            </a:extLst>
          </p:cNvPr>
          <p:cNvSpPr/>
          <p:nvPr/>
        </p:nvSpPr>
        <p:spPr>
          <a:xfrm>
            <a:off x="6975950" y="2555721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FB4CDF38-B782-4110-9F06-C52A8296166F}"/>
              </a:ext>
            </a:extLst>
          </p:cNvPr>
          <p:cNvSpPr/>
          <p:nvPr/>
        </p:nvSpPr>
        <p:spPr>
          <a:xfrm>
            <a:off x="7302108" y="2555721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4A519FE8-F8A0-4A3F-81E5-F15026914FBF}"/>
              </a:ext>
            </a:extLst>
          </p:cNvPr>
          <p:cNvSpPr/>
          <p:nvPr/>
        </p:nvSpPr>
        <p:spPr>
          <a:xfrm>
            <a:off x="7628266" y="2555721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DE0B4E76-89C8-40A3-80BA-067C2973F9E2}"/>
              </a:ext>
            </a:extLst>
          </p:cNvPr>
          <p:cNvSpPr/>
          <p:nvPr/>
        </p:nvSpPr>
        <p:spPr>
          <a:xfrm>
            <a:off x="7954426" y="2555721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AFCB0FA-98DC-4AD3-A221-45DFE38DFACC}"/>
              </a:ext>
            </a:extLst>
          </p:cNvPr>
          <p:cNvCxnSpPr>
            <a:stCxn id="71" idx="0"/>
            <a:endCxn id="79" idx="0"/>
          </p:cNvCxnSpPr>
          <p:nvPr/>
        </p:nvCxnSpPr>
        <p:spPr>
          <a:xfrm rot="5400000" flipH="1" flipV="1">
            <a:off x="6782926" y="1251089"/>
            <a:ext cx="10573" cy="260926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ube 80">
            <a:extLst>
              <a:ext uri="{FF2B5EF4-FFF2-40B4-BE49-F238E27FC236}">
                <a16:creationId xmlns:a16="http://schemas.microsoft.com/office/drawing/2014/main" id="{A9900B49-CA94-4A94-8F84-1BF7DA1E6CCA}"/>
              </a:ext>
            </a:extLst>
          </p:cNvPr>
          <p:cNvSpPr/>
          <p:nvPr/>
        </p:nvSpPr>
        <p:spPr>
          <a:xfrm>
            <a:off x="5337833" y="2846775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9B6D3DBA-9060-4BDB-A117-A4A92A83DDAC}"/>
              </a:ext>
            </a:extLst>
          </p:cNvPr>
          <p:cNvSpPr/>
          <p:nvPr/>
        </p:nvSpPr>
        <p:spPr>
          <a:xfrm>
            <a:off x="5663990" y="2846775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8409B15C-2115-437C-BA24-F7391276E119}"/>
              </a:ext>
            </a:extLst>
          </p:cNvPr>
          <p:cNvSpPr/>
          <p:nvPr/>
        </p:nvSpPr>
        <p:spPr>
          <a:xfrm>
            <a:off x="5990148" y="2846775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631B2452-C1DE-4AA7-BB77-284041871B92}"/>
              </a:ext>
            </a:extLst>
          </p:cNvPr>
          <p:cNvSpPr/>
          <p:nvPr/>
        </p:nvSpPr>
        <p:spPr>
          <a:xfrm>
            <a:off x="6316306" y="2846775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169E6EA7-27EA-4F2A-9A23-2FD30F8C9414}"/>
              </a:ext>
            </a:extLst>
          </p:cNvPr>
          <p:cNvSpPr/>
          <p:nvPr/>
        </p:nvSpPr>
        <p:spPr>
          <a:xfrm>
            <a:off x="6642464" y="2846775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DAB9BBE4-3C9A-4795-912C-9F43ACD5D5AA}"/>
              </a:ext>
            </a:extLst>
          </p:cNvPr>
          <p:cNvSpPr/>
          <p:nvPr/>
        </p:nvSpPr>
        <p:spPr>
          <a:xfrm>
            <a:off x="6968621" y="2846775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A7223C08-9283-45C4-BF1F-C2B160D88383}"/>
              </a:ext>
            </a:extLst>
          </p:cNvPr>
          <p:cNvSpPr/>
          <p:nvPr/>
        </p:nvSpPr>
        <p:spPr>
          <a:xfrm>
            <a:off x="7294779" y="2846775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24F33393-6ABC-4800-866F-B7680B16235B}"/>
              </a:ext>
            </a:extLst>
          </p:cNvPr>
          <p:cNvSpPr/>
          <p:nvPr/>
        </p:nvSpPr>
        <p:spPr>
          <a:xfrm>
            <a:off x="7620937" y="2846775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F13E96B4-C45D-4BFF-A4B6-6069680A89E9}"/>
              </a:ext>
            </a:extLst>
          </p:cNvPr>
          <p:cNvSpPr/>
          <p:nvPr/>
        </p:nvSpPr>
        <p:spPr>
          <a:xfrm>
            <a:off x="7947097" y="2846775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655D416A-1AF3-4FB8-BDCE-F14CB33183D3}"/>
              </a:ext>
            </a:extLst>
          </p:cNvPr>
          <p:cNvSpPr/>
          <p:nvPr/>
        </p:nvSpPr>
        <p:spPr>
          <a:xfrm>
            <a:off x="5348973" y="3660233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1C67B71D-9FD8-4F45-942D-F7B5E8928261}"/>
              </a:ext>
            </a:extLst>
          </p:cNvPr>
          <p:cNvSpPr/>
          <p:nvPr/>
        </p:nvSpPr>
        <p:spPr>
          <a:xfrm>
            <a:off x="5675131" y="3660233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19AB26FB-BB8B-4038-952F-BE00A7132267}"/>
              </a:ext>
            </a:extLst>
          </p:cNvPr>
          <p:cNvSpPr/>
          <p:nvPr/>
        </p:nvSpPr>
        <p:spPr>
          <a:xfrm>
            <a:off x="6001289" y="3660233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ED39A96F-4798-4DC7-8434-D492D8098D87}"/>
              </a:ext>
            </a:extLst>
          </p:cNvPr>
          <p:cNvSpPr/>
          <p:nvPr/>
        </p:nvSpPr>
        <p:spPr>
          <a:xfrm>
            <a:off x="6327446" y="3660233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89DF9D23-DB0F-40FE-951B-3207F0B3190A}"/>
              </a:ext>
            </a:extLst>
          </p:cNvPr>
          <p:cNvSpPr/>
          <p:nvPr/>
        </p:nvSpPr>
        <p:spPr>
          <a:xfrm>
            <a:off x="6653604" y="3660233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06D2A1C4-E355-4D39-BCE7-6EB91479D70B}"/>
              </a:ext>
            </a:extLst>
          </p:cNvPr>
          <p:cNvSpPr/>
          <p:nvPr/>
        </p:nvSpPr>
        <p:spPr>
          <a:xfrm>
            <a:off x="6979762" y="3660233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D7AE1178-6576-4EC8-AF83-DD844FEF00AA}"/>
              </a:ext>
            </a:extLst>
          </p:cNvPr>
          <p:cNvSpPr/>
          <p:nvPr/>
        </p:nvSpPr>
        <p:spPr>
          <a:xfrm>
            <a:off x="7305920" y="3660233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0A39BC29-ED16-4491-B23D-FE08AF7A47FC}"/>
              </a:ext>
            </a:extLst>
          </p:cNvPr>
          <p:cNvSpPr/>
          <p:nvPr/>
        </p:nvSpPr>
        <p:spPr>
          <a:xfrm>
            <a:off x="7632077" y="3660233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14768348-4DAB-4355-8CD2-DC9D43A9ABFC}"/>
              </a:ext>
            </a:extLst>
          </p:cNvPr>
          <p:cNvSpPr/>
          <p:nvPr/>
        </p:nvSpPr>
        <p:spPr>
          <a:xfrm>
            <a:off x="7958238" y="3660233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C3593FFC-6408-47CA-ADD6-43632CDD2710}"/>
              </a:ext>
            </a:extLst>
          </p:cNvPr>
          <p:cNvSpPr/>
          <p:nvPr/>
        </p:nvSpPr>
        <p:spPr>
          <a:xfrm>
            <a:off x="5345162" y="396265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C23DAE71-C581-458C-A4CC-F41A06A03F37}"/>
              </a:ext>
            </a:extLst>
          </p:cNvPr>
          <p:cNvSpPr/>
          <p:nvPr/>
        </p:nvSpPr>
        <p:spPr>
          <a:xfrm>
            <a:off x="5671319" y="396265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ADD0ACC4-5F00-4C19-B8B3-CCF93C95BB84}"/>
              </a:ext>
            </a:extLst>
          </p:cNvPr>
          <p:cNvSpPr/>
          <p:nvPr/>
        </p:nvSpPr>
        <p:spPr>
          <a:xfrm>
            <a:off x="5997477" y="396265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1A516E19-6B87-43C2-B3DF-192191C5550A}"/>
              </a:ext>
            </a:extLst>
          </p:cNvPr>
          <p:cNvSpPr/>
          <p:nvPr/>
        </p:nvSpPr>
        <p:spPr>
          <a:xfrm>
            <a:off x="6323635" y="396265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AB6EA10E-B872-45A8-9CA9-1AEC95ADE010}"/>
              </a:ext>
            </a:extLst>
          </p:cNvPr>
          <p:cNvSpPr/>
          <p:nvPr/>
        </p:nvSpPr>
        <p:spPr>
          <a:xfrm>
            <a:off x="6649793" y="396265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A596058E-3AE3-42F8-A2C1-9AB1017C4397}"/>
              </a:ext>
            </a:extLst>
          </p:cNvPr>
          <p:cNvSpPr/>
          <p:nvPr/>
        </p:nvSpPr>
        <p:spPr>
          <a:xfrm>
            <a:off x="6975950" y="396265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880B8150-E0FB-41E1-9E57-08C25ED6F3FA}"/>
              </a:ext>
            </a:extLst>
          </p:cNvPr>
          <p:cNvSpPr/>
          <p:nvPr/>
        </p:nvSpPr>
        <p:spPr>
          <a:xfrm>
            <a:off x="7302108" y="396265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539F49B7-C93D-425C-B792-2F78D874A04B}"/>
              </a:ext>
            </a:extLst>
          </p:cNvPr>
          <p:cNvSpPr/>
          <p:nvPr/>
        </p:nvSpPr>
        <p:spPr>
          <a:xfrm>
            <a:off x="7628266" y="396265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7" name="Cube 106">
            <a:extLst>
              <a:ext uri="{FF2B5EF4-FFF2-40B4-BE49-F238E27FC236}">
                <a16:creationId xmlns:a16="http://schemas.microsoft.com/office/drawing/2014/main" id="{398F7892-9B4B-49D6-BE9E-8F0D2A85D348}"/>
              </a:ext>
            </a:extLst>
          </p:cNvPr>
          <p:cNvSpPr/>
          <p:nvPr/>
        </p:nvSpPr>
        <p:spPr>
          <a:xfrm>
            <a:off x="7954426" y="396265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8ACF3202-237B-4AA3-8E96-EFF499AD9283}"/>
              </a:ext>
            </a:extLst>
          </p:cNvPr>
          <p:cNvSpPr/>
          <p:nvPr/>
        </p:nvSpPr>
        <p:spPr>
          <a:xfrm>
            <a:off x="9664497" y="2846775"/>
            <a:ext cx="865327" cy="443232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Login1</a:t>
            </a:r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FB964966-0D9E-4A6D-A35E-3BFC317F3536}"/>
              </a:ext>
            </a:extLst>
          </p:cNvPr>
          <p:cNvSpPr/>
          <p:nvPr/>
        </p:nvSpPr>
        <p:spPr>
          <a:xfrm>
            <a:off x="9664644" y="3439327"/>
            <a:ext cx="865327" cy="443232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19ACC84-711F-49B1-BBBA-17F04E4C3507}"/>
              </a:ext>
            </a:extLst>
          </p:cNvPr>
          <p:cNvSpPr txBox="1"/>
          <p:nvPr/>
        </p:nvSpPr>
        <p:spPr>
          <a:xfrm>
            <a:off x="4187064" y="3525957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AED6F14-816E-4923-AC38-C12D177A4F63}"/>
              </a:ext>
            </a:extLst>
          </p:cNvPr>
          <p:cNvSpPr txBox="1"/>
          <p:nvPr/>
        </p:nvSpPr>
        <p:spPr>
          <a:xfrm>
            <a:off x="6583335" y="3148049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2B0D549-1B8B-48F9-9F92-844CC73F8034}"/>
              </a:ext>
            </a:extLst>
          </p:cNvPr>
          <p:cNvCxnSpPr>
            <a:stCxn id="79" idx="5"/>
            <a:endCxn id="89" idx="5"/>
          </p:cNvCxnSpPr>
          <p:nvPr/>
        </p:nvCxnSpPr>
        <p:spPr>
          <a:xfrm flipH="1">
            <a:off x="8160109" y="2635600"/>
            <a:ext cx="7329" cy="291055"/>
          </a:xfrm>
          <a:prstGeom prst="bentConnector3">
            <a:avLst>
              <a:gd name="adj1" fmla="val -259684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8A3C10B-4370-42FB-9C50-0A27089D9A6B}"/>
              </a:ext>
            </a:extLst>
          </p:cNvPr>
          <p:cNvCxnSpPr>
            <a:stCxn id="71" idx="2"/>
            <a:endCxn id="81" idx="2"/>
          </p:cNvCxnSpPr>
          <p:nvPr/>
        </p:nvCxnSpPr>
        <p:spPr>
          <a:xfrm rot="10800000" flipV="1">
            <a:off x="5337834" y="2688853"/>
            <a:ext cx="7329" cy="291055"/>
          </a:xfrm>
          <a:prstGeom prst="bentConnector3">
            <a:avLst>
              <a:gd name="adj1" fmla="val 269684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6023A04-1268-4E18-95DB-F46CEB52FC9A}"/>
              </a:ext>
            </a:extLst>
          </p:cNvPr>
          <p:cNvCxnSpPr>
            <a:stCxn id="98" idx="5"/>
            <a:endCxn id="107" idx="5"/>
          </p:cNvCxnSpPr>
          <p:nvPr/>
        </p:nvCxnSpPr>
        <p:spPr>
          <a:xfrm flipH="1">
            <a:off x="8167438" y="3740113"/>
            <a:ext cx="3811" cy="302417"/>
          </a:xfrm>
          <a:prstGeom prst="bentConnector3">
            <a:avLst>
              <a:gd name="adj1" fmla="val -49934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5590E84-81B3-435D-B6AE-1F6A84D0C34D}"/>
              </a:ext>
            </a:extLst>
          </p:cNvPr>
          <p:cNvCxnSpPr>
            <a:stCxn id="90" idx="2"/>
            <a:endCxn id="99" idx="2"/>
          </p:cNvCxnSpPr>
          <p:nvPr/>
        </p:nvCxnSpPr>
        <p:spPr>
          <a:xfrm rot="10800000" flipV="1">
            <a:off x="5345162" y="3793366"/>
            <a:ext cx="3811" cy="302417"/>
          </a:xfrm>
          <a:prstGeom prst="bentConnector3">
            <a:avLst>
              <a:gd name="adj1" fmla="val 50934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be 115">
            <a:extLst>
              <a:ext uri="{FF2B5EF4-FFF2-40B4-BE49-F238E27FC236}">
                <a16:creationId xmlns:a16="http://schemas.microsoft.com/office/drawing/2014/main" id="{53A4E282-579F-4B46-80B1-FA9E48DFF0E0}"/>
              </a:ext>
            </a:extLst>
          </p:cNvPr>
          <p:cNvSpPr/>
          <p:nvPr/>
        </p:nvSpPr>
        <p:spPr>
          <a:xfrm>
            <a:off x="6863402" y="4749092"/>
            <a:ext cx="865327" cy="443232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6CDBDBBF-0295-47F1-9AEA-DCB85D4AB9AB}"/>
              </a:ext>
            </a:extLst>
          </p:cNvPr>
          <p:cNvCxnSpPr>
            <a:stCxn id="99" idx="3"/>
            <a:endCxn id="107" idx="3"/>
          </p:cNvCxnSpPr>
          <p:nvPr/>
        </p:nvCxnSpPr>
        <p:spPr>
          <a:xfrm rot="16200000" flipH="1">
            <a:off x="6729673" y="2871029"/>
            <a:ext cx="10573" cy="260926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535D8CE-8244-4253-82CC-EF74C2D404CB}"/>
              </a:ext>
            </a:extLst>
          </p:cNvPr>
          <p:cNvCxnSpPr>
            <a:stCxn id="81" idx="2"/>
            <a:endCxn id="90" idx="2"/>
          </p:cNvCxnSpPr>
          <p:nvPr/>
        </p:nvCxnSpPr>
        <p:spPr>
          <a:xfrm rot="10800000" flipH="1" flipV="1">
            <a:off x="5337832" y="2979907"/>
            <a:ext cx="11140" cy="813458"/>
          </a:xfrm>
          <a:prstGeom prst="bentConnector3">
            <a:avLst>
              <a:gd name="adj1" fmla="val -170839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AEA152E-02D0-4CDD-9D08-77929DF30A08}"/>
              </a:ext>
            </a:extLst>
          </p:cNvPr>
          <p:cNvCxnSpPr>
            <a:stCxn id="89" idx="5"/>
            <a:endCxn id="98" idx="5"/>
          </p:cNvCxnSpPr>
          <p:nvPr/>
        </p:nvCxnSpPr>
        <p:spPr>
          <a:xfrm>
            <a:off x="8160109" y="2926655"/>
            <a:ext cx="11140" cy="813458"/>
          </a:xfrm>
          <a:prstGeom prst="bentConnector3">
            <a:avLst>
              <a:gd name="adj1" fmla="val 180839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9C6217D-2E8B-4F2E-AB2D-B6B4DEC200BA}"/>
              </a:ext>
            </a:extLst>
          </p:cNvPr>
          <p:cNvCxnSpPr>
            <a:stCxn id="15" idx="4"/>
            <a:endCxn id="65" idx="2"/>
          </p:cNvCxnSpPr>
          <p:nvPr/>
        </p:nvCxnSpPr>
        <p:spPr>
          <a:xfrm flipV="1">
            <a:off x="2900791" y="6132911"/>
            <a:ext cx="372383" cy="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Cube 120">
            <a:extLst>
              <a:ext uri="{FF2B5EF4-FFF2-40B4-BE49-F238E27FC236}">
                <a16:creationId xmlns:a16="http://schemas.microsoft.com/office/drawing/2014/main" id="{04A9BC07-DDC1-49C5-A701-87F54B7AEE86}"/>
              </a:ext>
            </a:extLst>
          </p:cNvPr>
          <p:cNvSpPr/>
          <p:nvPr/>
        </p:nvSpPr>
        <p:spPr>
          <a:xfrm>
            <a:off x="6863402" y="5278412"/>
            <a:ext cx="865327" cy="443232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268F546-3531-406C-BD56-319C41053385}"/>
              </a:ext>
            </a:extLst>
          </p:cNvPr>
          <p:cNvCxnSpPr>
            <a:stCxn id="13" idx="2"/>
          </p:cNvCxnSpPr>
          <p:nvPr/>
        </p:nvCxnSpPr>
        <p:spPr>
          <a:xfrm rot="10800000">
            <a:off x="8249547" y="5158492"/>
            <a:ext cx="755994" cy="3176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F02B60B-EB0C-4F16-8BD2-218562AB8A37}"/>
              </a:ext>
            </a:extLst>
          </p:cNvPr>
          <p:cNvCxnSpPr/>
          <p:nvPr/>
        </p:nvCxnSpPr>
        <p:spPr>
          <a:xfrm flipH="1">
            <a:off x="9072857" y="3123796"/>
            <a:ext cx="582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E170207-608E-4389-8303-CBF497659FE1}"/>
              </a:ext>
            </a:extLst>
          </p:cNvPr>
          <p:cNvCxnSpPr>
            <a:stCxn id="109" idx="5"/>
            <a:endCxn id="13" idx="4"/>
          </p:cNvCxnSpPr>
          <p:nvPr/>
        </p:nvCxnSpPr>
        <p:spPr>
          <a:xfrm flipH="1">
            <a:off x="9644325" y="3605538"/>
            <a:ext cx="885646" cy="1870593"/>
          </a:xfrm>
          <a:prstGeom prst="bentConnector3">
            <a:avLst>
              <a:gd name="adj1" fmla="val -2149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7116C54-21CD-48C8-B3BD-D54A2886B522}"/>
              </a:ext>
            </a:extLst>
          </p:cNvPr>
          <p:cNvCxnSpPr>
            <a:endCxn id="116" idx="5"/>
          </p:cNvCxnSpPr>
          <p:nvPr/>
        </p:nvCxnSpPr>
        <p:spPr>
          <a:xfrm rot="10800000">
            <a:off x="7728730" y="4915305"/>
            <a:ext cx="520817" cy="2378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AAC3002-5BE3-447C-9240-A4C4886F23E6}"/>
              </a:ext>
            </a:extLst>
          </p:cNvPr>
          <p:cNvCxnSpPr>
            <a:endCxn id="121" idx="5"/>
          </p:cNvCxnSpPr>
          <p:nvPr/>
        </p:nvCxnSpPr>
        <p:spPr>
          <a:xfrm rot="10800000" flipV="1">
            <a:off x="7728729" y="5158490"/>
            <a:ext cx="513488" cy="2861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D693B1E-7984-4332-965F-1E06C741445D}"/>
              </a:ext>
            </a:extLst>
          </p:cNvPr>
          <p:cNvCxnSpPr>
            <a:stCxn id="14" idx="2"/>
          </p:cNvCxnSpPr>
          <p:nvPr/>
        </p:nvCxnSpPr>
        <p:spPr>
          <a:xfrm rot="10800000" flipV="1">
            <a:off x="8249547" y="4800805"/>
            <a:ext cx="746892" cy="3523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F1173E24-1F36-4949-8E15-B734E06E5412}"/>
              </a:ext>
            </a:extLst>
          </p:cNvPr>
          <p:cNvCxnSpPr>
            <a:stCxn id="108" idx="5"/>
          </p:cNvCxnSpPr>
          <p:nvPr/>
        </p:nvCxnSpPr>
        <p:spPr>
          <a:xfrm>
            <a:off x="10529824" y="3012987"/>
            <a:ext cx="179371" cy="10827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2490138-899E-4B54-8B32-FAF9A826F637}"/>
              </a:ext>
            </a:extLst>
          </p:cNvPr>
          <p:cNvCxnSpPr>
            <a:stCxn id="14" idx="4"/>
          </p:cNvCxnSpPr>
          <p:nvPr/>
        </p:nvCxnSpPr>
        <p:spPr>
          <a:xfrm flipV="1">
            <a:off x="9635222" y="4800805"/>
            <a:ext cx="10690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3938F09-C7D0-46FD-B80C-381733C3321F}"/>
              </a:ext>
            </a:extLst>
          </p:cNvPr>
          <p:cNvSpPr txBox="1"/>
          <p:nvPr/>
        </p:nvSpPr>
        <p:spPr>
          <a:xfrm>
            <a:off x="5718493" y="5695403"/>
            <a:ext cx="186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Transfer Nodes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3C7B150-CEF9-4B36-B4CF-EFD9B96FE1E4}"/>
              </a:ext>
            </a:extLst>
          </p:cNvPr>
          <p:cNvSpPr txBox="1"/>
          <p:nvPr/>
        </p:nvSpPr>
        <p:spPr>
          <a:xfrm>
            <a:off x="6077102" y="3325728"/>
            <a:ext cx="1529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Compute Nodes</a:t>
            </a:r>
          </a:p>
        </p:txBody>
      </p:sp>
      <p:sp>
        <p:nvSpPr>
          <p:cNvPr id="132" name="Cube 131">
            <a:extLst>
              <a:ext uri="{FF2B5EF4-FFF2-40B4-BE49-F238E27FC236}">
                <a16:creationId xmlns:a16="http://schemas.microsoft.com/office/drawing/2014/main" id="{A17170DC-D662-4050-996C-8192A544EE03}"/>
              </a:ext>
            </a:extLst>
          </p:cNvPr>
          <p:cNvSpPr/>
          <p:nvPr/>
        </p:nvSpPr>
        <p:spPr>
          <a:xfrm>
            <a:off x="8832111" y="2870260"/>
            <a:ext cx="317612" cy="101468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2644BA2-F3FB-4EF7-BF21-0F47ACD803DD}"/>
              </a:ext>
            </a:extLst>
          </p:cNvPr>
          <p:cNvCxnSpPr>
            <a:stCxn id="132" idx="2"/>
          </p:cNvCxnSpPr>
          <p:nvPr/>
        </p:nvCxnSpPr>
        <p:spPr>
          <a:xfrm flipH="1">
            <a:off x="8364069" y="3417305"/>
            <a:ext cx="468041" cy="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1F16003-B9E4-4D63-9781-57AA943C161F}"/>
              </a:ext>
            </a:extLst>
          </p:cNvPr>
          <p:cNvSpPr txBox="1"/>
          <p:nvPr/>
        </p:nvSpPr>
        <p:spPr>
          <a:xfrm>
            <a:off x="8703602" y="2289178"/>
            <a:ext cx="1050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Job Server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57CE2F2-D28E-4D7A-A625-A8ECDB856985}"/>
              </a:ext>
            </a:extLst>
          </p:cNvPr>
          <p:cNvCxnSpPr>
            <a:stCxn id="134" idx="2"/>
            <a:endCxn id="132" idx="0"/>
          </p:cNvCxnSpPr>
          <p:nvPr/>
        </p:nvCxnSpPr>
        <p:spPr>
          <a:xfrm flipH="1">
            <a:off x="9030619" y="2627732"/>
            <a:ext cx="198095" cy="24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0283ED12-E336-4361-9827-A6D276951A35}"/>
              </a:ext>
            </a:extLst>
          </p:cNvPr>
          <p:cNvCxnSpPr>
            <a:stCxn id="109" idx="3"/>
            <a:endCxn id="69" idx="5"/>
          </p:cNvCxnSpPr>
          <p:nvPr/>
        </p:nvCxnSpPr>
        <p:spPr>
          <a:xfrm rot="5400000">
            <a:off x="6892083" y="1289369"/>
            <a:ext cx="556632" cy="57430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0D1639D4-88DA-46A1-B6A2-672711A5C014}"/>
              </a:ext>
            </a:extLst>
          </p:cNvPr>
          <p:cNvCxnSpPr>
            <a:endCxn id="116" idx="2"/>
          </p:cNvCxnSpPr>
          <p:nvPr/>
        </p:nvCxnSpPr>
        <p:spPr>
          <a:xfrm>
            <a:off x="5343402" y="4439191"/>
            <a:ext cx="1520000" cy="5869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0C94081-DA59-47A7-A751-37099D7E00D0}"/>
              </a:ext>
            </a:extLst>
          </p:cNvPr>
          <p:cNvCxnSpPr>
            <a:stCxn id="121" idx="2"/>
          </p:cNvCxnSpPr>
          <p:nvPr/>
        </p:nvCxnSpPr>
        <p:spPr>
          <a:xfrm rot="10800000">
            <a:off x="6103983" y="4723340"/>
            <a:ext cx="759419" cy="8320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188664A-D4FC-4AFB-95B0-A92274A03C53}"/>
              </a:ext>
            </a:extLst>
          </p:cNvPr>
          <p:cNvSpPr txBox="1"/>
          <p:nvPr/>
        </p:nvSpPr>
        <p:spPr>
          <a:xfrm>
            <a:off x="3451999" y="2221796"/>
            <a:ext cx="1652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Metadata Servers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138F4F0-F1C8-4CD6-9BCE-976DFCA90395}"/>
              </a:ext>
            </a:extLst>
          </p:cNvPr>
          <p:cNvCxnSpPr>
            <a:stCxn id="139" idx="2"/>
            <a:endCxn id="68" idx="0"/>
          </p:cNvCxnSpPr>
          <p:nvPr/>
        </p:nvCxnSpPr>
        <p:spPr>
          <a:xfrm flipH="1">
            <a:off x="4182969" y="2560350"/>
            <a:ext cx="95346" cy="251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12CF9758-9FC7-404B-89C5-DFA1C2C5AE80}"/>
              </a:ext>
            </a:extLst>
          </p:cNvPr>
          <p:cNvCxnSpPr>
            <a:stCxn id="69" idx="2"/>
          </p:cNvCxnSpPr>
          <p:nvPr/>
        </p:nvCxnSpPr>
        <p:spPr>
          <a:xfrm rot="10800000">
            <a:off x="3229864" y="4252980"/>
            <a:ext cx="751419" cy="265615"/>
          </a:xfrm>
          <a:prstGeom prst="bentConnector3">
            <a:avLst>
              <a:gd name="adj1" fmla="val 302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2C43D3A6-6CAC-45E9-95FD-834679CFEBDC}"/>
              </a:ext>
            </a:extLst>
          </p:cNvPr>
          <p:cNvCxnSpPr/>
          <p:nvPr/>
        </p:nvCxnSpPr>
        <p:spPr>
          <a:xfrm rot="10800000" flipV="1">
            <a:off x="3975936" y="3010252"/>
            <a:ext cx="10573" cy="45410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D8E72B57-BDD8-44FD-86DF-6820D0505DC5}"/>
              </a:ext>
            </a:extLst>
          </p:cNvPr>
          <p:cNvCxnSpPr>
            <a:stCxn id="66" idx="2"/>
            <a:endCxn id="67" idx="2"/>
          </p:cNvCxnSpPr>
          <p:nvPr/>
        </p:nvCxnSpPr>
        <p:spPr>
          <a:xfrm rot="10800000" flipV="1">
            <a:off x="3981283" y="3464081"/>
            <a:ext cx="3178" cy="624217"/>
          </a:xfrm>
          <a:prstGeom prst="bentConnector3">
            <a:avLst>
              <a:gd name="adj1" fmla="val 608899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841DCBFB-1DA9-46BE-96BA-268FCAEB38F9}"/>
              </a:ext>
            </a:extLst>
          </p:cNvPr>
          <p:cNvCxnSpPr>
            <a:stCxn id="67" idx="2"/>
          </p:cNvCxnSpPr>
          <p:nvPr/>
        </p:nvCxnSpPr>
        <p:spPr>
          <a:xfrm rot="10800000" flipV="1">
            <a:off x="3594769" y="4088298"/>
            <a:ext cx="386514" cy="16468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CF4AD1F-B9EF-46F1-B976-6C674FC827FA}"/>
              </a:ext>
            </a:extLst>
          </p:cNvPr>
          <p:cNvCxnSpPr>
            <a:endCxn id="68" idx="5"/>
          </p:cNvCxnSpPr>
          <p:nvPr/>
        </p:nvCxnSpPr>
        <p:spPr>
          <a:xfrm rot="10800000" flipV="1">
            <a:off x="4302072" y="2776679"/>
            <a:ext cx="843164" cy="1538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B2861B3-BA85-425C-B8AC-54AEFD5E24A9}"/>
              </a:ext>
            </a:extLst>
          </p:cNvPr>
          <p:cNvCxnSpPr>
            <a:stCxn id="66" idx="5"/>
          </p:cNvCxnSpPr>
          <p:nvPr/>
        </p:nvCxnSpPr>
        <p:spPr>
          <a:xfrm>
            <a:off x="4302072" y="3384678"/>
            <a:ext cx="839399" cy="1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87001B75-86DA-4438-BA40-CD5434D6C1A3}"/>
              </a:ext>
            </a:extLst>
          </p:cNvPr>
          <p:cNvCxnSpPr>
            <a:endCxn id="67" idx="5"/>
          </p:cNvCxnSpPr>
          <p:nvPr/>
        </p:nvCxnSpPr>
        <p:spPr>
          <a:xfrm rot="10800000" flipV="1">
            <a:off x="4298895" y="3715513"/>
            <a:ext cx="842577" cy="293382"/>
          </a:xfrm>
          <a:prstGeom prst="bentConnector3">
            <a:avLst>
              <a:gd name="adj1" fmla="val -19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39A42406-45FE-4E8D-B142-FA4243E20152}"/>
              </a:ext>
            </a:extLst>
          </p:cNvPr>
          <p:cNvCxnSpPr>
            <a:endCxn id="65" idx="5"/>
          </p:cNvCxnSpPr>
          <p:nvPr/>
        </p:nvCxnSpPr>
        <p:spPr>
          <a:xfrm rot="10800000" flipV="1">
            <a:off x="4843883" y="5261960"/>
            <a:ext cx="5860431" cy="740616"/>
          </a:xfrm>
          <a:prstGeom prst="bentConnector3">
            <a:avLst>
              <a:gd name="adj1" fmla="val -17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Smiley Face 148">
            <a:extLst>
              <a:ext uri="{FF2B5EF4-FFF2-40B4-BE49-F238E27FC236}">
                <a16:creationId xmlns:a16="http://schemas.microsoft.com/office/drawing/2014/main" id="{B6106C52-BD95-4CDE-B8ED-6F17EA1C91F1}"/>
              </a:ext>
            </a:extLst>
          </p:cNvPr>
          <p:cNvSpPr/>
          <p:nvPr/>
        </p:nvSpPr>
        <p:spPr>
          <a:xfrm>
            <a:off x="8410170" y="6250909"/>
            <a:ext cx="425644" cy="425644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644BC39-FCD4-4F5B-B030-86025B2C39EF}"/>
              </a:ext>
            </a:extLst>
          </p:cNvPr>
          <p:cNvSpPr txBox="1"/>
          <p:nvPr/>
        </p:nvSpPr>
        <p:spPr>
          <a:xfrm>
            <a:off x="7841277" y="6570639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6D5301D0-E342-444B-8D8F-90352896A280}"/>
              </a:ext>
            </a:extLst>
          </p:cNvPr>
          <p:cNvCxnSpPr>
            <a:stCxn id="149" idx="0"/>
            <a:endCxn id="121" idx="4"/>
          </p:cNvCxnSpPr>
          <p:nvPr/>
        </p:nvCxnSpPr>
        <p:spPr>
          <a:xfrm rot="16200000" flipV="1">
            <a:off x="7772719" y="5400634"/>
            <a:ext cx="695477" cy="1005071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7BE62201-29EC-4EC5-9F69-C80C9FB7B050}"/>
              </a:ext>
            </a:extLst>
          </p:cNvPr>
          <p:cNvCxnSpPr>
            <a:stCxn id="149" idx="6"/>
            <a:endCxn id="109" idx="4"/>
          </p:cNvCxnSpPr>
          <p:nvPr/>
        </p:nvCxnSpPr>
        <p:spPr>
          <a:xfrm flipV="1">
            <a:off x="8835814" y="3716347"/>
            <a:ext cx="1583350" cy="2747384"/>
          </a:xfrm>
          <a:prstGeom prst="curvedConnector3">
            <a:avLst>
              <a:gd name="adj1" fmla="val 10630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7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543D-7355-4E6C-AEC7-09A49ABC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In-line Documentation with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698F-851B-4DBF-B9D9-8DE61421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Toggle cell type to markdown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r>
              <a:rPr lang="en-US" dirty="0"/>
              <a:t>Toggle cell back to </a:t>
            </a:r>
            <a:r>
              <a:rPr lang="en-US" dirty="0" err="1"/>
              <a:t>evaluatable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lang="en-US" dirty="0">
                <a:hlinkClick r:id="rId2"/>
              </a:rPr>
              <a:t>https://markdown-it.github.io/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45A77-A0B3-409A-84EF-7DC98FE9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10" y="3731952"/>
            <a:ext cx="5023539" cy="2450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4C836-2929-4873-A02E-3F4750DCC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85" y="3980597"/>
            <a:ext cx="4590686" cy="20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536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CE28-2447-4F29-AAC3-1D42CD6F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Keyboard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2A1B-4BD8-4170-B3E5-44C2C200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5490882" cy="3988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Command mode and insert mode</a:t>
            </a:r>
          </a:p>
          <a:p>
            <a:pPr lvl="1"/>
            <a:r>
              <a:rPr lang="en-US" dirty="0"/>
              <a:t>Just like VIM!</a:t>
            </a:r>
          </a:p>
          <a:p>
            <a:r>
              <a:rPr lang="en-US" dirty="0"/>
              <a:t>Adding/removing cells</a:t>
            </a:r>
          </a:p>
          <a:p>
            <a:pPr lvl="1"/>
            <a:r>
              <a:rPr lang="en-US" dirty="0"/>
              <a:t>a – insert above</a:t>
            </a:r>
          </a:p>
          <a:p>
            <a:pPr lvl="1"/>
            <a:r>
              <a:rPr lang="en-US" dirty="0"/>
              <a:t>b – insert below</a:t>
            </a:r>
          </a:p>
          <a:p>
            <a:pPr lvl="1"/>
            <a:r>
              <a:rPr lang="en-US" dirty="0"/>
              <a:t>dd – delete cell (just like VIM!)</a:t>
            </a:r>
          </a:p>
          <a:p>
            <a:r>
              <a:rPr lang="en-US" dirty="0"/>
              <a:t>Merging/Splitting Cells</a:t>
            </a:r>
          </a:p>
          <a:p>
            <a:pPr lvl="1"/>
            <a:r>
              <a:rPr lang="en-US" dirty="0"/>
              <a:t>Shift + m to merge cells</a:t>
            </a:r>
          </a:p>
          <a:p>
            <a:pPr lvl="1"/>
            <a:r>
              <a:rPr lang="en-US" dirty="0"/>
              <a:t>Ctrl + Shift + - to split cell at cursor</a:t>
            </a:r>
          </a:p>
          <a:p>
            <a:r>
              <a:rPr lang="en-US" dirty="0"/>
              <a:t>Toggle Output: Esc + o</a:t>
            </a:r>
          </a:p>
          <a:p>
            <a:r>
              <a:rPr lang="en-US" dirty="0"/>
              <a:t>Evaluate Current Cell: Ctrl + Enter</a:t>
            </a:r>
          </a:p>
        </p:txBody>
      </p:sp>
      <p:pic>
        <p:nvPicPr>
          <p:cNvPr id="2050" name="Picture 2" descr="command-palette">
            <a:extLst>
              <a:ext uri="{FF2B5EF4-FFF2-40B4-BE49-F238E27FC236}">
                <a16:creationId xmlns:a16="http://schemas.microsoft.com/office/drawing/2014/main" id="{5F8B7FDF-241F-4FCC-BB70-C87ACB850E4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2" y="2941780"/>
            <a:ext cx="5130053" cy="242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4BE775-3CC7-4028-86AD-240EB50690C7}"/>
              </a:ext>
            </a:extLst>
          </p:cNvPr>
          <p:cNvSpPr txBox="1"/>
          <p:nvPr/>
        </p:nvSpPr>
        <p:spPr>
          <a:xfrm>
            <a:off x="7197971" y="2494061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Ctrl+Shift+p</a:t>
            </a:r>
            <a:r>
              <a:rPr lang="en-US" dirty="0"/>
              <a:t> for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397107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Interacting with 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Shell commands are simply preceded by a “!”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373B5-2921-4689-8A52-0733852BF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0" y="2784420"/>
            <a:ext cx="7328027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9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4B64-8B05-4A4C-BDD0-FEAA47FB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In-line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FF03-DECA-486E-9451-1EA10AA3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2309396"/>
            <a:ext cx="4554583" cy="3988927"/>
          </a:xfrm>
        </p:spPr>
        <p:txBody>
          <a:bodyPr/>
          <a:lstStyle/>
          <a:p>
            <a:r>
              <a:rPr lang="en-US" dirty="0" err="1"/>
              <a:t>Preced</a:t>
            </a:r>
            <a:r>
              <a:rPr lang="en-US" dirty="0"/>
              <a:t> command with a “?”</a:t>
            </a:r>
          </a:p>
          <a:p>
            <a:r>
              <a:rPr lang="en-US" dirty="0"/>
              <a:t>Keyboard shortcut for showing doc string of previous word: </a:t>
            </a:r>
            <a:r>
              <a:rPr lang="en-US" dirty="0" err="1"/>
              <a:t>Shift+Tab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FED53-37C2-45D3-B23A-642893C7B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89"/>
          <a:stretch/>
        </p:blipFill>
        <p:spPr>
          <a:xfrm>
            <a:off x="1121754" y="4237624"/>
            <a:ext cx="7956931" cy="1902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A591D-11FA-40CA-B461-62279B953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78" y="2958736"/>
            <a:ext cx="6767103" cy="8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1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B4D3-B936-4AAA-A3FE-65F62383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Magic!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77FF9-A45D-4DFF-A759-E2DCDDB7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%load – Load a python file</a:t>
            </a:r>
          </a:p>
          <a:p>
            <a:r>
              <a:rPr lang="en-US" dirty="0"/>
              <a:t>%</a:t>
            </a:r>
            <a:r>
              <a:rPr lang="en-US" dirty="0" err="1"/>
              <a:t>timeit</a:t>
            </a:r>
            <a:r>
              <a:rPr lang="en-US" dirty="0"/>
              <a:t> – Time the following command</a:t>
            </a:r>
          </a:p>
          <a:p>
            <a:r>
              <a:rPr lang="en-US" dirty="0"/>
              <a:t>%%</a:t>
            </a:r>
            <a:r>
              <a:rPr lang="en-US" dirty="0" err="1"/>
              <a:t>writefile</a:t>
            </a:r>
            <a:r>
              <a:rPr lang="en-US" dirty="0"/>
              <a:t> &lt;filename&gt; – Write cell contents to a file</a:t>
            </a:r>
          </a:p>
          <a:p>
            <a:r>
              <a:rPr lang="en-US" dirty="0"/>
              <a:t>%</a:t>
            </a:r>
            <a:r>
              <a:rPr lang="en-US" dirty="0" err="1"/>
              <a:t>pycat</a:t>
            </a:r>
            <a:r>
              <a:rPr lang="en-US" dirty="0"/>
              <a:t> – cat’s a file’s contents to a popup</a:t>
            </a:r>
          </a:p>
        </p:txBody>
      </p:sp>
    </p:spTree>
    <p:extLst>
      <p:ext uri="{BB962C8B-B14F-4D97-AF65-F5344CB8AC3E}">
        <p14:creationId xmlns:p14="http://schemas.microsoft.com/office/powerpoint/2010/main" val="348975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265A-DDFC-4D48-8CA2-5336BB8A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Column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D88E-91E3-424A-8FDF-44E167B3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6411686" cy="3988927"/>
          </a:xfrm>
        </p:spPr>
        <p:txBody>
          <a:bodyPr/>
          <a:lstStyle/>
          <a:p>
            <a:r>
              <a:rPr lang="en-US" dirty="0"/>
              <a:t>Similar to Sublime Text</a:t>
            </a:r>
          </a:p>
          <a:p>
            <a:r>
              <a:rPr lang="en-US" dirty="0"/>
              <a:t>Hold down Alt key and select with mouse</a:t>
            </a:r>
          </a:p>
        </p:txBody>
      </p:sp>
      <p:pic>
        <p:nvPicPr>
          <p:cNvPr id="4098" name="Picture 2" descr="multiline">
            <a:extLst>
              <a:ext uri="{FF2B5EF4-FFF2-40B4-BE49-F238E27FC236}">
                <a16:creationId xmlns:a16="http://schemas.microsoft.com/office/drawing/2014/main" id="{A7CE2176-1579-440A-81E8-39EC3E93C2D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79" y="3868519"/>
            <a:ext cx="53054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4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Running </a:t>
            </a:r>
            <a:r>
              <a:rPr lang="en-US" dirty="0" err="1"/>
              <a:t>Jupyter</a:t>
            </a:r>
            <a:r>
              <a:rPr lang="en-US" dirty="0"/>
              <a:t> on Great Lakes</a:t>
            </a:r>
          </a:p>
          <a:p>
            <a:endParaRPr lang="en-US" dirty="0"/>
          </a:p>
          <a:p>
            <a:r>
              <a:rPr lang="en-US" dirty="0"/>
              <a:t>Tips &amp; Tricks in </a:t>
            </a:r>
            <a:r>
              <a:rPr lang="en-US" dirty="0" err="1"/>
              <a:t>Jupyter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Hands on Demos</a:t>
            </a:r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Demos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865939" cy="1500187"/>
          </a:xfrm>
        </p:spPr>
        <p:txBody>
          <a:bodyPr/>
          <a:lstStyle/>
          <a:p>
            <a:r>
              <a:rPr lang="en-US" dirty="0"/>
              <a:t>Detailed ARC-TS Instructions: </a:t>
            </a:r>
            <a:r>
              <a:rPr lang="en-US" dirty="0">
                <a:hlinkClick r:id="rId2"/>
              </a:rPr>
              <a:t>https://arc-ts.umich.edu/greatlakes/user-guide/#document-3</a:t>
            </a:r>
            <a:r>
              <a:rPr lang="en-US" dirty="0"/>
              <a:t> </a:t>
            </a:r>
          </a:p>
          <a:p>
            <a:r>
              <a:rPr lang="en-US" dirty="0"/>
              <a:t>Basically open a browser to: </a:t>
            </a:r>
            <a:r>
              <a:rPr lang="en-US" dirty="0">
                <a:hlinkClick r:id="rId3"/>
              </a:rPr>
              <a:t>https://greatlakes.arc-ts.umich.edu/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0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A7F70A-7D66-4B80-8250-8FE3E56F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ARC-TS 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BDF751-FE3D-40FD-B527-A95E851E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https://arc-ts.umich.edu/greatlakes/user-guide/#document-3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Basically open a browser to: </a:t>
            </a:r>
            <a:r>
              <a:rPr lang="en-US" dirty="0">
                <a:hlinkClick r:id="rId3"/>
              </a:rPr>
              <a:t>https://greatlakes.arc-ts.umich.edu/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how to run a </a:t>
            </a:r>
            <a:r>
              <a:rPr lang="en-US" dirty="0" err="1"/>
              <a:t>jupyter</a:t>
            </a:r>
            <a:r>
              <a:rPr lang="en-US" dirty="0"/>
              <a:t> notebook on Great Lakes</a:t>
            </a:r>
          </a:p>
          <a:p>
            <a:r>
              <a:rPr lang="en-US" dirty="0"/>
              <a:t>Know how to get other code into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Know how to interact with Great Lakes from inside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should I care about </a:t>
            </a:r>
            <a:r>
              <a:rPr lang="en-US" sz="3600" dirty="0" err="1"/>
              <a:t>Jupyter</a:t>
            </a:r>
            <a:r>
              <a:rPr lang="en-US" sz="3600" dirty="0"/>
              <a:t> Notebooks and HPC?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37555"/>
            <a:ext cx="10833463" cy="4163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we’ve learned throughout the semester HPC is challenging to use</a:t>
            </a:r>
          </a:p>
          <a:p>
            <a:pPr lvl="1"/>
            <a:r>
              <a:rPr lang="en-US" dirty="0"/>
              <a:t>This is somewhat inherent in the design</a:t>
            </a:r>
          </a:p>
          <a:p>
            <a:r>
              <a:rPr lang="en-US" dirty="0"/>
              <a:t>But—does it have to be difficult?</a:t>
            </a:r>
          </a:p>
          <a:p>
            <a:r>
              <a:rPr lang="en-US" dirty="0"/>
              <a:t>Other languages (e.g. Python or MATLAB) are much better for </a:t>
            </a:r>
            <a:r>
              <a:rPr lang="en-US" i="1" dirty="0"/>
              <a:t>productivity</a:t>
            </a:r>
            <a:endParaRPr lang="en-US" dirty="0"/>
          </a:p>
          <a:p>
            <a:r>
              <a:rPr lang="en-US" dirty="0"/>
              <a:t>From Lecture 2</a:t>
            </a:r>
          </a:p>
          <a:p>
            <a:pPr lvl="1"/>
            <a:r>
              <a:rPr lang="en-US" dirty="0"/>
              <a:t>“</a:t>
            </a:r>
            <a:r>
              <a:rPr lang="en-US" b="1" i="1" u="sng" dirty="0"/>
              <a:t>Simulation</a:t>
            </a:r>
            <a:r>
              <a:rPr lang="en-US" i="1" dirty="0"/>
              <a:t> in the climate community </a:t>
            </a:r>
            <a:r>
              <a:rPr lang="en-US" b="1" i="1" u="sng" dirty="0"/>
              <a:t>is dominated by the nexus of the Fortran/C/C++ languages</a:t>
            </a:r>
            <a:r>
              <a:rPr lang="en-US" i="1" dirty="0"/>
              <a:t> and the OpenMP/</a:t>
            </a:r>
            <a:r>
              <a:rPr lang="en-US" i="1" dirty="0" err="1"/>
              <a:t>OpenACC</a:t>
            </a:r>
            <a:r>
              <a:rPr lang="en-US" i="1" dirty="0"/>
              <a:t> programming models. While both </a:t>
            </a:r>
            <a:r>
              <a:rPr lang="en-US" b="1" i="1" u="sng" dirty="0"/>
              <a:t>Fortran and C/C++ are interoperable</a:t>
            </a:r>
            <a:r>
              <a:rPr lang="en-US" b="1" i="1" dirty="0"/>
              <a:t> </a:t>
            </a:r>
            <a:r>
              <a:rPr lang="en-US" i="1" dirty="0"/>
              <a:t>on almost all computing platforms available today, there is a </a:t>
            </a:r>
            <a:r>
              <a:rPr lang="en-US" b="1" i="1" u="sng" dirty="0"/>
              <a:t>strong desire for other productivity oriented scripting</a:t>
            </a:r>
            <a:r>
              <a:rPr lang="en-US" b="1" i="1" dirty="0"/>
              <a:t> </a:t>
            </a:r>
            <a:r>
              <a:rPr lang="en-US" b="1" i="1" u="sng" dirty="0"/>
              <a:t>languages</a:t>
            </a:r>
            <a:r>
              <a:rPr lang="en-US" b="1" i="1" dirty="0"/>
              <a:t> </a:t>
            </a:r>
            <a:r>
              <a:rPr lang="en-US" i="1" dirty="0"/>
              <a:t>in a distributed environment (e.g., Python/</a:t>
            </a:r>
            <a:r>
              <a:rPr lang="en-US" i="1" dirty="0" err="1"/>
              <a:t>pyMPI</a:t>
            </a:r>
            <a:r>
              <a:rPr lang="en-US" i="1" dirty="0"/>
              <a:t>), as well as the desire to move away from the flat MPI model, which may be functional on the next generation of systems but will lose a factor of 10 to 50 times on </a:t>
            </a:r>
            <a:r>
              <a:rPr lang="en-US" b="1" i="1" u="sng" dirty="0"/>
              <a:t>GPU-accelerated systems</a:t>
            </a:r>
            <a:r>
              <a:rPr lang="en-US" i="1" dirty="0"/>
              <a:t>.</a:t>
            </a:r>
            <a:r>
              <a:rPr lang="en-US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B31A5-14E6-4C7D-84DE-C3284C297062}"/>
              </a:ext>
            </a:extLst>
          </p:cNvPr>
          <p:cNvSpPr txBox="1"/>
          <p:nvPr/>
        </p:nvSpPr>
        <p:spPr>
          <a:xfrm>
            <a:off x="399244" y="6270178"/>
            <a:ext cx="7938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Gerber, R., et. al, ”</a:t>
            </a:r>
            <a:r>
              <a:rPr lang="en-US" sz="1600" i="1" dirty="0"/>
              <a:t>Crosscut report: </a:t>
            </a:r>
            <a:r>
              <a:rPr lang="en-US" sz="1600" i="1" dirty="0" err="1"/>
              <a:t>Exascale</a:t>
            </a:r>
            <a:r>
              <a:rPr lang="en-US" sz="1600" i="1" dirty="0"/>
              <a:t> Requirements Reviews,” </a:t>
            </a:r>
          </a:p>
          <a:p>
            <a:r>
              <a:rPr lang="en-US" sz="1600" i="1" dirty="0"/>
              <a:t>U.S. DOE Office of Science, </a:t>
            </a:r>
            <a:r>
              <a:rPr lang="en-US" sz="1600" dirty="0"/>
              <a:t>Tysons Corner, Virginia, March 9–10, (2017)</a:t>
            </a:r>
            <a:r>
              <a:rPr lang="en-US" sz="1600" i="1" dirty="0"/>
              <a:t>. </a:t>
            </a:r>
            <a:r>
              <a:rPr lang="en-US" sz="1600" dirty="0"/>
              <a:t>doi:10.2172/1417653</a:t>
            </a:r>
          </a:p>
        </p:txBody>
      </p:sp>
    </p:spTree>
    <p:extLst>
      <p:ext uri="{BB962C8B-B14F-4D97-AF65-F5344CB8AC3E}">
        <p14:creationId xmlns:p14="http://schemas.microsoft.com/office/powerpoint/2010/main" val="27114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Modeling and Analysis Workflows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44E2B-62EF-44BD-88EE-3E9BF70EA6DD}"/>
              </a:ext>
            </a:extLst>
          </p:cNvPr>
          <p:cNvSpPr/>
          <p:nvPr/>
        </p:nvSpPr>
        <p:spPr>
          <a:xfrm>
            <a:off x="1093573" y="2591829"/>
            <a:ext cx="1532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16C36-F95F-4B72-A46E-D5172772DFC7}"/>
              </a:ext>
            </a:extLst>
          </p:cNvPr>
          <p:cNvSpPr/>
          <p:nvPr/>
        </p:nvSpPr>
        <p:spPr>
          <a:xfrm>
            <a:off x="3074773" y="2591829"/>
            <a:ext cx="1532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8577D-9108-428A-A23A-499B3A9188C2}"/>
              </a:ext>
            </a:extLst>
          </p:cNvPr>
          <p:cNvSpPr/>
          <p:nvPr/>
        </p:nvSpPr>
        <p:spPr>
          <a:xfrm>
            <a:off x="5161005" y="2591829"/>
            <a:ext cx="1532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Calculation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50C250-5684-4984-8EB6-59B2AF94176C}"/>
              </a:ext>
            </a:extLst>
          </p:cNvPr>
          <p:cNvSpPr/>
          <p:nvPr/>
        </p:nvSpPr>
        <p:spPr>
          <a:xfrm>
            <a:off x="7247237" y="2591829"/>
            <a:ext cx="1532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600A66-E787-4CDF-9BC4-D768FF65BBB0}"/>
              </a:ext>
            </a:extLst>
          </p:cNvPr>
          <p:cNvSpPr/>
          <p:nvPr/>
        </p:nvSpPr>
        <p:spPr>
          <a:xfrm>
            <a:off x="9333469" y="2591829"/>
            <a:ext cx="1532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7A8B7-803D-426C-8C4E-6DCF5D895D3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25811" y="3049029"/>
            <a:ext cx="448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DC2419-8314-4D12-A97A-63C9BE6E5A5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07011" y="3049029"/>
            <a:ext cx="553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9FE51B-88A6-4D84-8DF3-9C66A27770D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693243" y="3049029"/>
            <a:ext cx="553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C1AA3A-F97A-49DD-800A-CBFEDFA18C3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779475" y="3049029"/>
            <a:ext cx="553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92CC90A-A124-4F1C-9DE2-844A69E217C3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>
            <a:off x="4936524" y="429397"/>
            <a:ext cx="12700" cy="6153664"/>
          </a:xfrm>
          <a:prstGeom prst="bentConnector3">
            <a:avLst>
              <a:gd name="adj1" fmla="val 7443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FAE8CD9-ECD0-4322-95A2-01A16FC12704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4884008" y="2463113"/>
            <a:ext cx="12700" cy="2086232"/>
          </a:xfrm>
          <a:prstGeom prst="bentConnector3">
            <a:avLst>
              <a:gd name="adj1" fmla="val 4475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5873C4-3888-44DD-A994-FC59F3C752EB}"/>
              </a:ext>
            </a:extLst>
          </p:cNvPr>
          <p:cNvSpPr txBox="1"/>
          <p:nvPr/>
        </p:nvSpPr>
        <p:spPr>
          <a:xfrm>
            <a:off x="3601996" y="5000558"/>
            <a:ext cx="5371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the distribution of effort for these tasks?</a:t>
            </a:r>
          </a:p>
        </p:txBody>
      </p:sp>
    </p:spTree>
    <p:extLst>
      <p:ext uri="{BB962C8B-B14F-4D97-AF65-F5344CB8AC3E}">
        <p14:creationId xmlns:p14="http://schemas.microsoft.com/office/powerpoint/2010/main" val="32268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EBF324A-55BC-4CD2-B93A-08445EB416A1}"/>
              </a:ext>
            </a:extLst>
          </p:cNvPr>
          <p:cNvSpPr/>
          <p:nvPr/>
        </p:nvSpPr>
        <p:spPr>
          <a:xfrm>
            <a:off x="838200" y="2285110"/>
            <a:ext cx="10338486" cy="30839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/>
              <a:t>Notebooks can be used to integrate and automate these workflows.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Modeling and Analysis Workflows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44E2B-62EF-44BD-88EE-3E9BF70EA6DD}"/>
              </a:ext>
            </a:extLst>
          </p:cNvPr>
          <p:cNvSpPr/>
          <p:nvPr/>
        </p:nvSpPr>
        <p:spPr>
          <a:xfrm>
            <a:off x="1093573" y="2611070"/>
            <a:ext cx="1532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16C36-F95F-4B72-A46E-D5172772DFC7}"/>
              </a:ext>
            </a:extLst>
          </p:cNvPr>
          <p:cNvSpPr/>
          <p:nvPr/>
        </p:nvSpPr>
        <p:spPr>
          <a:xfrm>
            <a:off x="3344768" y="2839670"/>
            <a:ext cx="10058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8577D-9108-428A-A23A-499B3A9188C2}"/>
              </a:ext>
            </a:extLst>
          </p:cNvPr>
          <p:cNvSpPr/>
          <p:nvPr/>
        </p:nvSpPr>
        <p:spPr>
          <a:xfrm>
            <a:off x="4716368" y="2931110"/>
            <a:ext cx="7315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Run Calculation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50C250-5684-4984-8EB6-59B2AF94176C}"/>
              </a:ext>
            </a:extLst>
          </p:cNvPr>
          <p:cNvSpPr/>
          <p:nvPr/>
        </p:nvSpPr>
        <p:spPr>
          <a:xfrm>
            <a:off x="6224509" y="2382470"/>
            <a:ext cx="210312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Analyze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600A66-E787-4CDF-9BC4-D768FF65BBB0}"/>
              </a:ext>
            </a:extLst>
          </p:cNvPr>
          <p:cNvSpPr/>
          <p:nvPr/>
        </p:nvSpPr>
        <p:spPr>
          <a:xfrm>
            <a:off x="9333469" y="2611070"/>
            <a:ext cx="1532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7A8B7-803D-426C-8C4E-6DCF5D895D3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25811" y="3068270"/>
            <a:ext cx="718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DC2419-8314-4D12-A97A-63C9BE6E5A5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50608" y="3068270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9FE51B-88A6-4D84-8DF3-9C66A27770D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47888" y="3068270"/>
            <a:ext cx="77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C1AA3A-F97A-49DD-800A-CBFEDFA18C3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327629" y="3068270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92CC90A-A124-4F1C-9DE2-844A69E217C3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 flipH="1">
            <a:off x="4453581" y="931582"/>
            <a:ext cx="228600" cy="5416377"/>
          </a:xfrm>
          <a:prstGeom prst="bentConnector3">
            <a:avLst>
              <a:gd name="adj1" fmla="val -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FAE8CD9-ECD0-4322-95A2-01A16FC12704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4419188" y="2633930"/>
            <a:ext cx="91440" cy="1234440"/>
          </a:xfrm>
          <a:prstGeom prst="bentConnector3">
            <a:avLst>
              <a:gd name="adj1" fmla="val 3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3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jupyter-notebook best free data science tools">
            <a:extLst>
              <a:ext uri="{FF2B5EF4-FFF2-40B4-BE49-F238E27FC236}">
                <a16:creationId xmlns:a16="http://schemas.microsoft.com/office/drawing/2014/main" id="{328973E5-6EDA-4B6E-A3DE-A4A34FF33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94" y="1457403"/>
            <a:ext cx="4867040" cy="241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4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– </a:t>
            </a:r>
            <a:r>
              <a:rPr lang="en-US" b="1" dirty="0" err="1"/>
              <a:t>JUL</a:t>
            </a:r>
            <a:r>
              <a:rPr lang="en-US" dirty="0" err="1"/>
              <a:t>ia</a:t>
            </a:r>
            <a:r>
              <a:rPr lang="en-US" dirty="0"/>
              <a:t>, </a:t>
            </a:r>
            <a:r>
              <a:rPr lang="en-US" b="1" dirty="0" err="1"/>
              <a:t>PYT</a:t>
            </a:r>
            <a:r>
              <a:rPr lang="en-US" dirty="0" err="1"/>
              <a:t>hon</a:t>
            </a:r>
            <a:r>
              <a:rPr lang="en-US" dirty="0"/>
              <a:t>, and </a:t>
            </a:r>
            <a:r>
              <a:rPr lang="en-US" b="1" dirty="0"/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Open Source and developed by Project </a:t>
            </a:r>
            <a:r>
              <a:rPr lang="en-US" dirty="0" err="1"/>
              <a:t>Jupyter</a:t>
            </a:r>
            <a:r>
              <a:rPr lang="en-US" dirty="0"/>
              <a:t>—a nonprofit</a:t>
            </a:r>
          </a:p>
          <a:p>
            <a:r>
              <a:rPr lang="en-US" dirty="0"/>
              <a:t>Grew out of the </a:t>
            </a:r>
            <a:r>
              <a:rPr lang="en-US" dirty="0" err="1"/>
              <a:t>IPython</a:t>
            </a:r>
            <a:r>
              <a:rPr lang="en-US" dirty="0"/>
              <a:t> (Interactive Python)</a:t>
            </a:r>
          </a:p>
          <a:p>
            <a:pPr lvl="1"/>
            <a:r>
              <a:rPr lang="en-US" dirty="0"/>
              <a:t>Evolved and replaced the </a:t>
            </a:r>
            <a:r>
              <a:rPr lang="en-US" dirty="0" err="1"/>
              <a:t>IPython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 err="1"/>
              <a:t>IPython</a:t>
            </a:r>
            <a:r>
              <a:rPr lang="en-US" dirty="0"/>
              <a:t> was designed to utilize parallel computing </a:t>
            </a:r>
          </a:p>
          <a:p>
            <a:pPr lvl="1"/>
            <a:r>
              <a:rPr lang="en-US" dirty="0"/>
              <a:t>e.g. task and data parallelism, SIMD, and MIMD</a:t>
            </a:r>
          </a:p>
          <a:p>
            <a:r>
              <a:rPr lang="en-US" dirty="0"/>
              <a:t>Key concept is the Notebook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C3F9-C56C-41A6-9FE2-E3679FEC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of 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A5E0-CC38-4B7D-ACE7-630126A0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5257800" cy="3988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Notebook is composed of cells</a:t>
            </a:r>
          </a:p>
          <a:p>
            <a:r>
              <a:rPr lang="en-US" dirty="0"/>
              <a:t>Cells can be of different types</a:t>
            </a:r>
          </a:p>
          <a:p>
            <a:pPr lvl="1"/>
            <a:r>
              <a:rPr lang="en-US" dirty="0"/>
              <a:t>Functional/</a:t>
            </a:r>
            <a:r>
              <a:rPr lang="en-US" dirty="0" err="1"/>
              <a:t>Evaluatable</a:t>
            </a:r>
            <a:endParaRPr lang="en-US" dirty="0"/>
          </a:p>
          <a:p>
            <a:pPr lvl="1"/>
            <a:r>
              <a:rPr lang="en-US" dirty="0"/>
              <a:t>Text or Documentation</a:t>
            </a:r>
            <a:br>
              <a:rPr lang="en-US" dirty="0"/>
            </a:br>
            <a:r>
              <a:rPr lang="en-US" dirty="0"/>
              <a:t>(with nice formatting)</a:t>
            </a:r>
          </a:p>
          <a:p>
            <a:r>
              <a:rPr lang="en-US" dirty="0"/>
              <a:t>Can be exported to other formats</a:t>
            </a:r>
          </a:p>
          <a:p>
            <a:pPr lvl="1"/>
            <a:r>
              <a:rPr lang="en-US" dirty="0"/>
              <a:t>HTML, PDF, etc.</a:t>
            </a:r>
          </a:p>
          <a:p>
            <a:r>
              <a:rPr lang="en-US" dirty="0"/>
              <a:t>Not a new concept</a:t>
            </a:r>
          </a:p>
          <a:p>
            <a:pPr lvl="1"/>
            <a:r>
              <a:rPr lang="en-US" dirty="0"/>
              <a:t>Existed in Mathematica long before Python</a:t>
            </a:r>
          </a:p>
          <a:p>
            <a:r>
              <a:rPr lang="en-US" dirty="0"/>
              <a:t>Excellent for expositions that involve computations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F57B9C-D563-4414-BC65-62552C761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823" y="2292972"/>
            <a:ext cx="3021841" cy="28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C0D17-0107-4040-B3F9-538D5F1ED64A}"/>
              </a:ext>
            </a:extLst>
          </p:cNvPr>
          <p:cNvSpPr txBox="1"/>
          <p:nvPr/>
        </p:nvSpPr>
        <p:spPr>
          <a:xfrm>
            <a:off x="6502912" y="1940065"/>
            <a:ext cx="143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Mathematica</a:t>
            </a:r>
          </a:p>
        </p:txBody>
      </p:sp>
      <p:pic>
        <p:nvPicPr>
          <p:cNvPr id="1028" name="Picture 4" descr="Image result for jupyter notebook">
            <a:extLst>
              <a:ext uri="{FF2B5EF4-FFF2-40B4-BE49-F238E27FC236}">
                <a16:creationId xmlns:a16="http://schemas.microsoft.com/office/drawing/2014/main" id="{02021858-126D-47BA-ACD3-131069E80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3" t="13153" r="12962" b="10360"/>
          <a:stretch/>
        </p:blipFill>
        <p:spPr bwMode="auto">
          <a:xfrm>
            <a:off x="8808315" y="2309397"/>
            <a:ext cx="2942530" cy="30804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4A8F0-3CE4-4AB0-9AA7-9D64A8A96769}"/>
              </a:ext>
            </a:extLst>
          </p:cNvPr>
          <p:cNvSpPr txBox="1"/>
          <p:nvPr/>
        </p:nvSpPr>
        <p:spPr>
          <a:xfrm>
            <a:off x="9405373" y="1923640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660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5797</TotalTime>
  <Words>986</Words>
  <Application>Microsoft Office PowerPoint</Application>
  <PresentationFormat>Widescreen</PresentationFormat>
  <Paragraphs>157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Garamond</vt:lpstr>
      <vt:lpstr>Times New Roman</vt:lpstr>
      <vt:lpstr>Office Theme</vt:lpstr>
      <vt:lpstr>Lecture 25 HPC + Jupyter Notebooks + Workflows</vt:lpstr>
      <vt:lpstr>Outline</vt:lpstr>
      <vt:lpstr>Today’s Learning Objectives</vt:lpstr>
      <vt:lpstr>Why should I care about Jupyter Notebooks and HPC?</vt:lpstr>
      <vt:lpstr>Typical Modeling and Analysis Workflows</vt:lpstr>
      <vt:lpstr>Typical Modeling and Analysis Workflows</vt:lpstr>
      <vt:lpstr>Jupyter Notebooks</vt:lpstr>
      <vt:lpstr>Background</vt:lpstr>
      <vt:lpstr>Concept of a notebook</vt:lpstr>
      <vt:lpstr>Under the hood</vt:lpstr>
      <vt:lpstr>How it Works</vt:lpstr>
      <vt:lpstr>Normal HPC Interface</vt:lpstr>
      <vt:lpstr>In-line Documentation with Markdown</vt:lpstr>
      <vt:lpstr>Tips and Tricks</vt:lpstr>
      <vt:lpstr>Keyboard Shortcuts</vt:lpstr>
      <vt:lpstr>Interacting with the Shell</vt:lpstr>
      <vt:lpstr>In-line Help</vt:lpstr>
      <vt:lpstr>Python Magic!</vt:lpstr>
      <vt:lpstr>Column Selection</vt:lpstr>
      <vt:lpstr>Hands On Demos</vt:lpstr>
      <vt:lpstr>Detailed ARC-TS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Kochunas, Brendan</cp:lastModifiedBy>
  <cp:revision>304</cp:revision>
  <dcterms:created xsi:type="dcterms:W3CDTF">2017-07-31T16:39:40Z</dcterms:created>
  <dcterms:modified xsi:type="dcterms:W3CDTF">2019-12-04T20:58:37Z</dcterms:modified>
</cp:coreProperties>
</file>