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99" r:id="rId4"/>
    <p:sldId id="301" r:id="rId5"/>
    <p:sldId id="302" r:id="rId6"/>
    <p:sldId id="261" r:id="rId7"/>
    <p:sldId id="304" r:id="rId8"/>
    <p:sldId id="303" r:id="rId9"/>
    <p:sldId id="306" r:id="rId10"/>
    <p:sldId id="403" r:id="rId11"/>
    <p:sldId id="308" r:id="rId12"/>
    <p:sldId id="421" r:id="rId13"/>
    <p:sldId id="422" r:id="rId14"/>
    <p:sldId id="423" r:id="rId15"/>
    <p:sldId id="425" r:id="rId16"/>
    <p:sldId id="307" r:id="rId17"/>
    <p:sldId id="309" r:id="rId18"/>
    <p:sldId id="310" r:id="rId19"/>
    <p:sldId id="396" r:id="rId20"/>
    <p:sldId id="394" r:id="rId21"/>
    <p:sldId id="397" r:id="rId22"/>
    <p:sldId id="400" r:id="rId23"/>
    <p:sldId id="399" r:id="rId24"/>
    <p:sldId id="405" r:id="rId25"/>
    <p:sldId id="374" r:id="rId26"/>
    <p:sldId id="373" r:id="rId27"/>
    <p:sldId id="393" r:id="rId28"/>
    <p:sldId id="401" r:id="rId29"/>
    <p:sldId id="402" r:id="rId30"/>
    <p:sldId id="380" r:id="rId31"/>
    <p:sldId id="381" r:id="rId32"/>
    <p:sldId id="408" r:id="rId33"/>
    <p:sldId id="413" r:id="rId34"/>
    <p:sldId id="414" r:id="rId35"/>
    <p:sldId id="426" r:id="rId36"/>
    <p:sldId id="420" r:id="rId37"/>
    <p:sldId id="395" r:id="rId38"/>
    <p:sldId id="415" r:id="rId39"/>
    <p:sldId id="418" r:id="rId40"/>
    <p:sldId id="417" r:id="rId41"/>
    <p:sldId id="406" r:id="rId42"/>
    <p:sldId id="407" r:id="rId43"/>
    <p:sldId id="410" r:id="rId44"/>
    <p:sldId id="411" r:id="rId45"/>
    <p:sldId id="31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  <p14:sldId id="299"/>
          </p14:sldIdLst>
        </p14:section>
        <p14:section name="Introduction to OpenMP" id="{B1B35F5B-E2F9-4CC4-9E3D-4A477AA1FAFC}">
          <p14:sldIdLst>
            <p14:sldId id="301"/>
            <p14:sldId id="302"/>
            <p14:sldId id="261"/>
            <p14:sldId id="304"/>
            <p14:sldId id="303"/>
            <p14:sldId id="306"/>
          </p14:sldIdLst>
        </p14:section>
        <p14:section name="Execution Model" id="{90C6FAE0-5FA2-4CD1-B38F-B010CC23EF86}">
          <p14:sldIdLst>
            <p14:sldId id="403"/>
            <p14:sldId id="308"/>
            <p14:sldId id="421"/>
            <p14:sldId id="422"/>
            <p14:sldId id="423"/>
            <p14:sldId id="425"/>
            <p14:sldId id="307"/>
            <p14:sldId id="309"/>
            <p14:sldId id="310"/>
            <p14:sldId id="396"/>
          </p14:sldIdLst>
        </p14:section>
        <p14:section name="Data Environment" id="{10501206-900F-4F78-8C2C-BB0C95F90AEF}">
          <p14:sldIdLst>
            <p14:sldId id="394"/>
            <p14:sldId id="397"/>
            <p14:sldId id="400"/>
            <p14:sldId id="399"/>
          </p14:sldIdLst>
        </p14:section>
        <p14:section name="Loops" id="{40138F84-28DE-4D28-B4D5-CE0797EF626C}">
          <p14:sldIdLst>
            <p14:sldId id="405"/>
            <p14:sldId id="374"/>
            <p14:sldId id="373"/>
            <p14:sldId id="393"/>
            <p14:sldId id="401"/>
            <p14:sldId id="402"/>
            <p14:sldId id="380"/>
            <p14:sldId id="381"/>
            <p14:sldId id="408"/>
            <p14:sldId id="413"/>
            <p14:sldId id="414"/>
            <p14:sldId id="426"/>
            <p14:sldId id="420"/>
          </p14:sldIdLst>
        </p14:section>
        <p14:section name="Synchronization" id="{74EA7086-D73F-4B8F-A0BD-6B6F31A3DB40}">
          <p14:sldIdLst>
            <p14:sldId id="395"/>
            <p14:sldId id="415"/>
            <p14:sldId id="418"/>
            <p14:sldId id="417"/>
          </p14:sldIdLst>
        </p14:section>
        <p14:section name="Common Core and Beyond" id="{BC17BE77-257C-447B-928A-49B0733EC836}">
          <p14:sldIdLst>
            <p14:sldId id="406"/>
            <p14:sldId id="407"/>
            <p14:sldId id="410"/>
            <p14:sldId id="411"/>
          </p14:sldIdLst>
        </p14:section>
        <p14:section name="Source Material" id="{240F5E64-C52B-4F74-90CC-F4B70C652BA0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10E7"/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8" autoAdjust="0"/>
    <p:restoredTop sz="74924" autoAdjust="0"/>
  </p:normalViewPr>
  <p:slideViewPr>
    <p:cSldViewPr snapToGrid="0" snapToObjects="1">
      <p:cViewPr varScale="1">
        <p:scale>
          <a:sx n="84" d="100"/>
          <a:sy n="84" d="100"/>
        </p:scale>
        <p:origin x="110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– no binding</a:t>
            </a:r>
          </a:p>
          <a:p>
            <a:r>
              <a:rPr lang="en-US" dirty="0"/>
              <a:t>True – bind them, location is determined by OS/OpenMP runtime</a:t>
            </a:r>
          </a:p>
          <a:p>
            <a:r>
              <a:rPr lang="en-US" dirty="0"/>
              <a:t>Master – collocate threads with master thread</a:t>
            </a:r>
          </a:p>
          <a:p>
            <a:r>
              <a:rPr lang="en-US" dirty="0"/>
              <a:t>Close – place threads close to master thread</a:t>
            </a:r>
          </a:p>
          <a:p>
            <a:r>
              <a:rPr lang="en-US" dirty="0"/>
              <a:t>Spread – spread out threads as much as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7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xtremecomputingtraining.anl.gov/sessions/presentation-the-openmp-common-core-a-hands-on-explor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80812" cy="2387600"/>
          </a:xfrm>
        </p:spPr>
        <p:txBody>
          <a:bodyPr>
            <a:normAutofit/>
          </a:bodyPr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OpenMP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10/23/2019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8711C-AB33-48A9-9733-98F125A8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D4A46-B4B0-445F-A230-5C8FF9845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0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B74C-9976-4109-A81A-3D7BA77B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 of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C620-732D-4700-8EDC-B6D6D2EF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6632448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Ability for the hardware/operating system to execute multiple processes </a:t>
            </a:r>
            <a:r>
              <a:rPr lang="en-US" i="1" dirty="0"/>
              <a:t>concurrently</a:t>
            </a:r>
          </a:p>
          <a:p>
            <a:pPr lvl="1"/>
            <a:r>
              <a:rPr lang="en-US" dirty="0"/>
              <a:t>Typically process = thread</a:t>
            </a:r>
          </a:p>
          <a:p>
            <a:pPr lvl="1"/>
            <a:r>
              <a:rPr lang="en-US" dirty="0"/>
              <a:t>In multi-threading a process can have multiple threads</a:t>
            </a:r>
          </a:p>
          <a:p>
            <a:pPr lvl="1"/>
            <a:r>
              <a:rPr lang="en-US" dirty="0"/>
              <a:t>Usage of “process” and “thread” is confusing</a:t>
            </a:r>
          </a:p>
          <a:p>
            <a:r>
              <a:rPr lang="en-US" dirty="0"/>
              <a:t>In Linux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dirty="0"/>
              <a:t> command (short for table of processes) lists all processes</a:t>
            </a:r>
          </a:p>
          <a:p>
            <a:pPr lvl="1"/>
            <a:r>
              <a:rPr lang="en-US" dirty="0"/>
              <a:t>These are basically threads</a:t>
            </a:r>
          </a:p>
          <a:p>
            <a:r>
              <a:rPr lang="en-US" dirty="0"/>
              <a:t>Bottom line is that </a:t>
            </a:r>
            <a:r>
              <a:rPr lang="en-US" i="1" dirty="0"/>
              <a:t>a thread is a software entity</a:t>
            </a:r>
            <a:r>
              <a:rPr lang="en-US" dirty="0"/>
              <a:t>, not a hardware entity</a:t>
            </a:r>
          </a:p>
        </p:txBody>
      </p:sp>
      <p:pic>
        <p:nvPicPr>
          <p:cNvPr id="13314" name="Picture 2" descr="Image result for what is a cpu thread">
            <a:extLst>
              <a:ext uri="{FF2B5EF4-FFF2-40B4-BE49-F238E27FC236}">
                <a16:creationId xmlns:a16="http://schemas.microsoft.com/office/drawing/2014/main" id="{3509F861-8164-4441-81A4-A93DC273F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84" y="2589360"/>
            <a:ext cx="36314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2777-2C2A-4A3D-A5AC-D71157E4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369E-F2E3-4C5A-ADFB-C0227743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Affinity - association of thread (software) with core (hardware)</a:t>
            </a:r>
          </a:p>
          <a:p>
            <a:pPr lvl="1"/>
            <a:r>
              <a:rPr lang="en-US" dirty="0"/>
              <a:t>This is not guaranteed.</a:t>
            </a:r>
          </a:p>
          <a:p>
            <a:pPr lvl="1"/>
            <a:r>
              <a:rPr lang="en-US" dirty="0"/>
              <a:t>By default OS and OpenMP runtime library control this.</a:t>
            </a:r>
          </a:p>
          <a:p>
            <a:r>
              <a:rPr lang="en-US" dirty="0"/>
              <a:t>Threads can “drift” from core to core during execution</a:t>
            </a:r>
          </a:p>
          <a:p>
            <a:r>
              <a:rPr lang="en-US" dirty="0"/>
              <a:t>Fortunately, thread affinity can be controlled</a:t>
            </a:r>
          </a:p>
          <a:p>
            <a:pPr lvl="1"/>
            <a:r>
              <a:rPr lang="en-US" dirty="0"/>
              <a:t>OMP_PROC_BIND – </a:t>
            </a:r>
            <a:r>
              <a:rPr lang="en-US" dirty="0" err="1"/>
              <a:t>false|true|master|close|spread</a:t>
            </a:r>
            <a:endParaRPr lang="en-US" dirty="0"/>
          </a:p>
          <a:p>
            <a:pPr lvl="1"/>
            <a:r>
              <a:rPr lang="en-US" dirty="0"/>
              <a:t>OMP_PLACES – specify exactly which threads go where e.g. cores, sockets, threads or location list {</a:t>
            </a:r>
            <a:r>
              <a:rPr lang="en-US" dirty="0" err="1"/>
              <a:t>location:number:stride</a:t>
            </a:r>
            <a:r>
              <a:rPr lang="en-US" dirty="0"/>
              <a:t>}[,{</a:t>
            </a:r>
            <a:r>
              <a:rPr lang="en-US" dirty="0" err="1"/>
              <a:t>location:number:stride</a:t>
            </a:r>
            <a:r>
              <a:rPr lang="en-US" dirty="0"/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30300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9B29-5C3E-4B5A-8D72-B045C20D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Affinity Example (1 socket)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BE511-1618-43F8-86FC-CCAE9671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19" y="2463281"/>
            <a:ext cx="5496537" cy="3759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977AE-1260-41DD-B6E8-A29943E2B0A6}"/>
              </a:ext>
            </a:extLst>
          </p:cNvPr>
          <p:cNvSpPr txBox="1"/>
          <p:nvPr/>
        </p:nvSpPr>
        <p:spPr>
          <a:xfrm>
            <a:off x="995265" y="2656114"/>
            <a:ext cx="2845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threads, every other core</a:t>
            </a:r>
          </a:p>
          <a:p>
            <a:endParaRPr lang="en-US" dirty="0"/>
          </a:p>
          <a:p>
            <a:r>
              <a:rPr lang="en-US" dirty="0"/>
              <a:t>OMP_PROC_BIND=close</a:t>
            </a:r>
          </a:p>
          <a:p>
            <a:r>
              <a:rPr lang="en-US" dirty="0"/>
              <a:t>OMP_PLACES=cores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A57DBE-8520-4BD2-9DCB-29C2D67068DF}"/>
              </a:ext>
            </a:extLst>
          </p:cNvPr>
          <p:cNvSpPr/>
          <p:nvPr/>
        </p:nvSpPr>
        <p:spPr>
          <a:xfrm>
            <a:off x="6270171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52B297-57D5-4C9A-9BFA-1B95A14D3340}"/>
              </a:ext>
            </a:extLst>
          </p:cNvPr>
          <p:cNvSpPr/>
          <p:nvPr/>
        </p:nvSpPr>
        <p:spPr>
          <a:xfrm>
            <a:off x="6913983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238376-8F35-4934-AF5D-1B0049723020}"/>
              </a:ext>
            </a:extLst>
          </p:cNvPr>
          <p:cNvSpPr/>
          <p:nvPr/>
        </p:nvSpPr>
        <p:spPr>
          <a:xfrm>
            <a:off x="7616890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36BDC7-F420-4C07-88CD-0471B0085048}"/>
              </a:ext>
            </a:extLst>
          </p:cNvPr>
          <p:cNvSpPr/>
          <p:nvPr/>
        </p:nvSpPr>
        <p:spPr>
          <a:xfrm>
            <a:off x="8280183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C31E62-2B4D-4F4A-8D38-CF9128261AC5}"/>
              </a:ext>
            </a:extLst>
          </p:cNvPr>
          <p:cNvSpPr/>
          <p:nvPr/>
        </p:nvSpPr>
        <p:spPr>
          <a:xfrm>
            <a:off x="8943476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24CB36-6637-40BA-B744-10133AFDF3EB}"/>
              </a:ext>
            </a:extLst>
          </p:cNvPr>
          <p:cNvSpPr/>
          <p:nvPr/>
        </p:nvSpPr>
        <p:spPr>
          <a:xfrm>
            <a:off x="9606769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F71BEC-F4D7-4014-9CD9-B394422F514D}"/>
              </a:ext>
            </a:extLst>
          </p:cNvPr>
          <p:cNvSpPr/>
          <p:nvPr/>
        </p:nvSpPr>
        <p:spPr>
          <a:xfrm>
            <a:off x="6612294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BEAD92-9A7A-4824-8F47-A2D181D789AA}"/>
              </a:ext>
            </a:extLst>
          </p:cNvPr>
          <p:cNvSpPr/>
          <p:nvPr/>
        </p:nvSpPr>
        <p:spPr>
          <a:xfrm>
            <a:off x="7262326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BC19C-0A1E-4F6F-A00D-976F09E3B22D}"/>
              </a:ext>
            </a:extLst>
          </p:cNvPr>
          <p:cNvSpPr/>
          <p:nvPr/>
        </p:nvSpPr>
        <p:spPr>
          <a:xfrm>
            <a:off x="7959013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3AE771-6079-48ED-9094-D5FEEB6EA5C9}"/>
              </a:ext>
            </a:extLst>
          </p:cNvPr>
          <p:cNvSpPr/>
          <p:nvPr/>
        </p:nvSpPr>
        <p:spPr>
          <a:xfrm>
            <a:off x="8622306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C2D53-28A0-4216-86DA-DB90F03D827A}"/>
              </a:ext>
            </a:extLst>
          </p:cNvPr>
          <p:cNvSpPr/>
          <p:nvPr/>
        </p:nvSpPr>
        <p:spPr>
          <a:xfrm>
            <a:off x="9272338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989C85-DAC6-4B8A-8DC8-8700FC33BD9D}"/>
              </a:ext>
            </a:extLst>
          </p:cNvPr>
          <p:cNvSpPr/>
          <p:nvPr/>
        </p:nvSpPr>
        <p:spPr>
          <a:xfrm>
            <a:off x="9948892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9B29-5C3E-4B5A-8D72-B045C20D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Affinity Example (No shared L3)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BE511-1618-43F8-86FC-CCAE9671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819" y="2463281"/>
            <a:ext cx="5496537" cy="3759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964CFB-3B4A-4D7B-A14D-0586BBB7E0E7}"/>
              </a:ext>
            </a:extLst>
          </p:cNvPr>
          <p:cNvSpPr txBox="1"/>
          <p:nvPr/>
        </p:nvSpPr>
        <p:spPr>
          <a:xfrm>
            <a:off x="995265" y="2656114"/>
            <a:ext cx="2983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threads, one on each socket</a:t>
            </a:r>
          </a:p>
          <a:p>
            <a:endParaRPr lang="en-US" dirty="0"/>
          </a:p>
          <a:p>
            <a:r>
              <a:rPr lang="en-US" dirty="0"/>
              <a:t>OMP_PROC_BIND=true</a:t>
            </a:r>
          </a:p>
          <a:p>
            <a:r>
              <a:rPr lang="en-US" dirty="0"/>
              <a:t>OMP_PLACES=sockets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83094D-E29F-4ACD-BFFC-3774B25AD44D}"/>
              </a:ext>
            </a:extLst>
          </p:cNvPr>
          <p:cNvSpPr/>
          <p:nvPr/>
        </p:nvSpPr>
        <p:spPr>
          <a:xfrm>
            <a:off x="6270171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7E932A-9B68-4690-A07C-F92063A27832}"/>
              </a:ext>
            </a:extLst>
          </p:cNvPr>
          <p:cNvSpPr/>
          <p:nvPr/>
        </p:nvSpPr>
        <p:spPr>
          <a:xfrm>
            <a:off x="6270171" y="556697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9B29-5C3E-4B5A-8D72-B045C20D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Affinity Example (alternating)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BE511-1618-43F8-86FC-CCAE9671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819" y="2463281"/>
            <a:ext cx="5496537" cy="3759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E68E271-2261-4562-9D18-ED4F0B5B17DB}"/>
              </a:ext>
            </a:extLst>
          </p:cNvPr>
          <p:cNvSpPr/>
          <p:nvPr/>
        </p:nvSpPr>
        <p:spPr>
          <a:xfrm>
            <a:off x="6270171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46FE7B-60F3-4F3E-9A73-9DD84DC17F0F}"/>
              </a:ext>
            </a:extLst>
          </p:cNvPr>
          <p:cNvSpPr/>
          <p:nvPr/>
        </p:nvSpPr>
        <p:spPr>
          <a:xfrm>
            <a:off x="6913983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6F4306-AC12-4659-98A2-012A6D960FD7}"/>
              </a:ext>
            </a:extLst>
          </p:cNvPr>
          <p:cNvSpPr/>
          <p:nvPr/>
        </p:nvSpPr>
        <p:spPr>
          <a:xfrm>
            <a:off x="7616890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5DEDB9-4255-4FC8-A2D8-6E9B3DF9E1B9}"/>
              </a:ext>
            </a:extLst>
          </p:cNvPr>
          <p:cNvSpPr/>
          <p:nvPr/>
        </p:nvSpPr>
        <p:spPr>
          <a:xfrm>
            <a:off x="8280183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32E20C-B4B2-4385-A47B-E7DA0AEA4339}"/>
              </a:ext>
            </a:extLst>
          </p:cNvPr>
          <p:cNvSpPr/>
          <p:nvPr/>
        </p:nvSpPr>
        <p:spPr>
          <a:xfrm>
            <a:off x="8943476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381AC8-C206-442F-BF22-AA42D2407E50}"/>
              </a:ext>
            </a:extLst>
          </p:cNvPr>
          <p:cNvSpPr/>
          <p:nvPr/>
        </p:nvSpPr>
        <p:spPr>
          <a:xfrm>
            <a:off x="9606769" y="342900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FA2372-6FAF-4442-B0ED-D1A301B109FA}"/>
              </a:ext>
            </a:extLst>
          </p:cNvPr>
          <p:cNvSpPr/>
          <p:nvPr/>
        </p:nvSpPr>
        <p:spPr>
          <a:xfrm>
            <a:off x="6270171" y="556697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D2D904-427A-4C0D-8CF2-21299023ACF0}"/>
              </a:ext>
            </a:extLst>
          </p:cNvPr>
          <p:cNvSpPr/>
          <p:nvPr/>
        </p:nvSpPr>
        <p:spPr>
          <a:xfrm>
            <a:off x="6920203" y="556697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41E7E3-CE39-4252-B7E3-69FF8F20C8D9}"/>
              </a:ext>
            </a:extLst>
          </p:cNvPr>
          <p:cNvSpPr/>
          <p:nvPr/>
        </p:nvSpPr>
        <p:spPr>
          <a:xfrm>
            <a:off x="7616890" y="556697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B3C01-B3BF-447B-B43B-5EDB8912DBBC}"/>
              </a:ext>
            </a:extLst>
          </p:cNvPr>
          <p:cNvSpPr/>
          <p:nvPr/>
        </p:nvSpPr>
        <p:spPr>
          <a:xfrm>
            <a:off x="8280183" y="556697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54F9A9-8E21-48E8-97FB-A8734804E529}"/>
              </a:ext>
            </a:extLst>
          </p:cNvPr>
          <p:cNvSpPr/>
          <p:nvPr/>
        </p:nvSpPr>
        <p:spPr>
          <a:xfrm>
            <a:off x="8930215" y="556697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95E152-7B96-463B-952A-32A5EC6BADAC}"/>
              </a:ext>
            </a:extLst>
          </p:cNvPr>
          <p:cNvSpPr/>
          <p:nvPr/>
        </p:nvSpPr>
        <p:spPr>
          <a:xfrm>
            <a:off x="9606769" y="556697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FDBAA-FC91-43C1-9E05-156DFBCD14BC}"/>
              </a:ext>
            </a:extLst>
          </p:cNvPr>
          <p:cNvSpPr txBox="1"/>
          <p:nvPr/>
        </p:nvSpPr>
        <p:spPr>
          <a:xfrm>
            <a:off x="995265" y="2656114"/>
            <a:ext cx="2845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threads, every other core</a:t>
            </a:r>
          </a:p>
          <a:p>
            <a:endParaRPr lang="en-US" dirty="0"/>
          </a:p>
          <a:p>
            <a:r>
              <a:rPr lang="en-US" dirty="0"/>
              <a:t>OMP_PROC_BIND=spread</a:t>
            </a:r>
          </a:p>
          <a:p>
            <a:r>
              <a:rPr lang="en-US" dirty="0"/>
              <a:t>OMP_PLACES=cores</a:t>
            </a:r>
          </a:p>
        </p:txBody>
      </p:sp>
    </p:spTree>
    <p:extLst>
      <p:ext uri="{BB962C8B-B14F-4D97-AF65-F5344CB8AC3E}">
        <p14:creationId xmlns:p14="http://schemas.microsoft.com/office/powerpoint/2010/main" val="776031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24F7-B000-48F6-9DF9-FF9699A3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 Creation &amp; Destruction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9A51-C7BF-46D9-AA02-F3500C04A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C/C++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566AFB-7748-4099-AD4C-0F5DCADEBB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A[1000];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ID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pooh(ID,A);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2E1247-AD48-415A-90BB-11F709D00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Fortran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B9637A-91AE-454E-AAAA-A9AD5B80D2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REAL(8) :: A(1000)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id,nthrds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!$OMP PARALLEL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omp_get_num_threads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pooh(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!$OMP END PARALLEL</a:t>
            </a:r>
          </a:p>
        </p:txBody>
      </p:sp>
    </p:spTree>
    <p:extLst>
      <p:ext uri="{BB962C8B-B14F-4D97-AF65-F5344CB8AC3E}">
        <p14:creationId xmlns:p14="http://schemas.microsoft.com/office/powerpoint/2010/main" val="399852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DA6232-8A1A-454D-9C6B-5726F31A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the Number of Threads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B908F6-0828-4A6D-AAC8-B892A5B7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a few ways to do this...</a:t>
            </a:r>
          </a:p>
          <a:p>
            <a:pPr lvl="1"/>
            <a:endParaRPr lang="en-US" dirty="0"/>
          </a:p>
          <a:p>
            <a:r>
              <a:rPr lang="en-US" dirty="0"/>
              <a:t>Use the </a:t>
            </a:r>
            <a:r>
              <a:rPr lang="en-US" dirty="0" err="1"/>
              <a:t>omp_set_num_threads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This changes an “internal control variable” the system queries to select the default number of threads in subsequent parallel constructs</a:t>
            </a:r>
          </a:p>
          <a:p>
            <a:r>
              <a:rPr lang="en-US" dirty="0"/>
              <a:t>To change without re-compilation one can INSTEAD use environment variables associated with OpenMP</a:t>
            </a:r>
          </a:p>
          <a:p>
            <a:pPr lvl="1"/>
            <a:r>
              <a:rPr lang="en-US" dirty="0"/>
              <a:t>When an OpenMP program starts up, it queries an environment variable OMP_NUM_THREADS and sets the appropriate internal control variable to the value of OMP_NUM_THREADS</a:t>
            </a:r>
          </a:p>
          <a:p>
            <a:pPr lvl="1"/>
            <a:r>
              <a:rPr lang="en-US" dirty="0"/>
              <a:t>e.g. $ export OMP_NUM_THREADS=12</a:t>
            </a:r>
          </a:p>
        </p:txBody>
      </p:sp>
    </p:spTree>
    <p:extLst>
      <p:ext uri="{BB962C8B-B14F-4D97-AF65-F5344CB8AC3E}">
        <p14:creationId xmlns:p14="http://schemas.microsoft.com/office/powerpoint/2010/main" val="33994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DF4A5D-0061-407C-A59E-DB7E18D0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23678-7CB7-47E6-8F58-57B25CD32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EFA867-297B-4AA1-BC79-C90C5BEC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C/C++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B24671-0BA9-4013-AF59-02F91E916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DEB9-6007-44D0-8DD7-ED09A6D2B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 () 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("Hello World 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56DB6B-04B2-40C7-A7FD-B1CD85655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5DEA4-78D6-4467-A791-76F9437BD3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omp.h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dirty="0"/>
              <a:t>int main () 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err="1"/>
              <a:t>omp_set_num_threads</a:t>
            </a:r>
            <a:r>
              <a:rPr lang="en-US" b="1" dirty="0"/>
              <a:t>(4);</a:t>
            </a:r>
          </a:p>
          <a:p>
            <a:pPr marL="0" indent="0">
              <a:buNone/>
            </a:pPr>
            <a:r>
              <a:rPr lang="en-US" b="1" dirty="0"/>
              <a:t>   #pragma </a:t>
            </a:r>
            <a:r>
              <a:rPr lang="en-US" b="1" dirty="0" err="1"/>
              <a:t>omp</a:t>
            </a:r>
            <a:r>
              <a:rPr lang="en-US" b="1" dirty="0"/>
              <a:t> parallel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dirty="0"/>
              <a:t>      int id = </a:t>
            </a:r>
            <a:r>
              <a:rPr lang="en-US" b="1" dirty="0" err="1"/>
              <a:t>omp_get_thread_num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("Hello World from thread = %d", id);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 with %d threads\n",</a:t>
            </a:r>
            <a:r>
              <a:rPr lang="en-US" dirty="0" err="1"/>
              <a:t>omp_get_num_threads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 }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00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Introduction to OpenMP </a:t>
            </a:r>
          </a:p>
          <a:p>
            <a:r>
              <a:rPr lang="en-US" dirty="0"/>
              <a:t>Execution model and creating threads</a:t>
            </a:r>
          </a:p>
          <a:p>
            <a:r>
              <a:rPr lang="en-US" dirty="0"/>
              <a:t>Loop Parallelism</a:t>
            </a:r>
          </a:p>
          <a:p>
            <a:r>
              <a:rPr lang="en-US" dirty="0"/>
              <a:t>Synchronization</a:t>
            </a:r>
          </a:p>
          <a:p>
            <a:r>
              <a:rPr lang="en-US" dirty="0"/>
              <a:t>Data Environment</a:t>
            </a:r>
          </a:p>
          <a:p>
            <a:r>
              <a:rPr lang="en-US" dirty="0"/>
              <a:t>Beyond the Common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0071C6-61C2-4A89-A53A-8FABE5FA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Environment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FFD208-5622-4597-B01C-EDFF806CF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05273F-2423-4100-BF3B-3EA64ED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the following scenario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26866F-105A-4AD2-BC0C-6764F51BF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306246"/>
            <a:ext cx="6174548" cy="3992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int a;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2: a=10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omp_set_thread_num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4: #pragma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5: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6:   int id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7: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(“On thread = %d, a=%d", id, a);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8: }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B4EBD6-96AB-42CD-99A1-108D381DF9AB}"/>
              </a:ext>
            </a:extLst>
          </p:cNvPr>
          <p:cNvCxnSpPr>
            <a:cxnSpLocks/>
          </p:cNvCxnSpPr>
          <p:nvPr/>
        </p:nvCxnSpPr>
        <p:spPr>
          <a:xfrm>
            <a:off x="7899009" y="2511083"/>
            <a:ext cx="0" cy="36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3C25DD-C18E-4260-99FD-7B03BC9661B7}"/>
              </a:ext>
            </a:extLst>
          </p:cNvPr>
          <p:cNvCxnSpPr>
            <a:cxnSpLocks/>
          </p:cNvCxnSpPr>
          <p:nvPr/>
        </p:nvCxnSpPr>
        <p:spPr>
          <a:xfrm>
            <a:off x="8839201" y="4009292"/>
            <a:ext cx="0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53E9E9-A167-4270-9EE9-B068C5ADD049}"/>
              </a:ext>
            </a:extLst>
          </p:cNvPr>
          <p:cNvCxnSpPr>
            <a:cxnSpLocks/>
          </p:cNvCxnSpPr>
          <p:nvPr/>
        </p:nvCxnSpPr>
        <p:spPr>
          <a:xfrm>
            <a:off x="9725464" y="4009292"/>
            <a:ext cx="0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AA4067-F960-4BFD-9710-261B32795A07}"/>
              </a:ext>
            </a:extLst>
          </p:cNvPr>
          <p:cNvCxnSpPr>
            <a:cxnSpLocks/>
          </p:cNvCxnSpPr>
          <p:nvPr/>
        </p:nvCxnSpPr>
        <p:spPr>
          <a:xfrm>
            <a:off x="10632831" y="4009292"/>
            <a:ext cx="0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7EF53C-FC87-4764-838E-342C1857BB41}"/>
              </a:ext>
            </a:extLst>
          </p:cNvPr>
          <p:cNvSpPr txBox="1"/>
          <p:nvPr/>
        </p:nvSpPr>
        <p:spPr>
          <a:xfrm>
            <a:off x="7154032" y="2202897"/>
            <a:ext cx="21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– New Stack, a=??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DF7F3F-4D05-4280-8C11-37772B8F4EFB}"/>
              </a:ext>
            </a:extLst>
          </p:cNvPr>
          <p:cNvSpPr txBox="1"/>
          <p:nvPr/>
        </p:nvSpPr>
        <p:spPr>
          <a:xfrm>
            <a:off x="8503707" y="3114880"/>
            <a:ext cx="67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T1</a:t>
            </a:r>
          </a:p>
          <a:p>
            <a:pPr algn="ctr"/>
            <a:r>
              <a:rPr lang="en-US" dirty="0"/>
              <a:t>New</a:t>
            </a:r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78045F-06D5-4CE4-B08E-3632A30F2E3B}"/>
              </a:ext>
            </a:extLst>
          </p:cNvPr>
          <p:cNvSpPr txBox="1"/>
          <p:nvPr/>
        </p:nvSpPr>
        <p:spPr>
          <a:xfrm>
            <a:off x="9386877" y="3114880"/>
            <a:ext cx="67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T2</a:t>
            </a:r>
          </a:p>
          <a:p>
            <a:pPr algn="ctr"/>
            <a:r>
              <a:rPr lang="en-US" dirty="0"/>
              <a:t>New</a:t>
            </a:r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F9623-08AD-4BEE-B004-8BDD609BE320}"/>
              </a:ext>
            </a:extLst>
          </p:cNvPr>
          <p:cNvSpPr txBox="1"/>
          <p:nvPr/>
        </p:nvSpPr>
        <p:spPr>
          <a:xfrm>
            <a:off x="10294244" y="3131516"/>
            <a:ext cx="67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T3</a:t>
            </a:r>
          </a:p>
          <a:p>
            <a:pPr algn="ctr"/>
            <a:r>
              <a:rPr lang="en-US" dirty="0"/>
              <a:t>New</a:t>
            </a:r>
          </a:p>
          <a:p>
            <a:pPr algn="ctr"/>
            <a:r>
              <a:rPr lang="en-US" dirty="0"/>
              <a:t>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D87266-80ED-4737-AC1B-C0D1A7A7B996}"/>
              </a:ext>
            </a:extLst>
          </p:cNvPr>
          <p:cNvSpPr txBox="1"/>
          <p:nvPr/>
        </p:nvSpPr>
        <p:spPr>
          <a:xfrm>
            <a:off x="10761785" y="445588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= ???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0FF6C-03B7-4807-815B-310C3F0D1E32}"/>
              </a:ext>
            </a:extLst>
          </p:cNvPr>
          <p:cNvSpPr txBox="1"/>
          <p:nvPr/>
        </p:nvSpPr>
        <p:spPr>
          <a:xfrm>
            <a:off x="7154032" y="252589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a=10</a:t>
            </a:r>
          </a:p>
        </p:txBody>
      </p:sp>
    </p:spTree>
    <p:extLst>
      <p:ext uri="{BB962C8B-B14F-4D97-AF65-F5344CB8AC3E}">
        <p14:creationId xmlns:p14="http://schemas.microsoft.com/office/powerpoint/2010/main" val="259162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AD1-C5B8-481F-BB58-007F0775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Environment Default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D5BE-3AB9-4B74-8209-CFC29CE2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Most variables are shared</a:t>
            </a:r>
          </a:p>
          <a:p>
            <a:pPr lvl="1"/>
            <a:r>
              <a:rPr lang="en-US" dirty="0"/>
              <a:t>Actual behavior depends on how/where variable is defined</a:t>
            </a:r>
          </a:p>
          <a:p>
            <a:pPr lvl="1"/>
            <a:endParaRPr lang="en-US" dirty="0"/>
          </a:p>
          <a:p>
            <a:r>
              <a:rPr lang="en-US" dirty="0"/>
              <a:t>Global variables default to SHARED </a:t>
            </a:r>
          </a:p>
          <a:p>
            <a:pPr lvl="1"/>
            <a:r>
              <a:rPr lang="en-US" dirty="0"/>
              <a:t>In Fortran: COMMON blocks, variables with SAVE attribute, and module variables, dynamically allocated arrays</a:t>
            </a:r>
          </a:p>
          <a:p>
            <a:pPr lvl="1"/>
            <a:r>
              <a:rPr lang="en-US" dirty="0"/>
              <a:t>In C/C++: file scope variables, static variables, and dynamically allocated memory</a:t>
            </a:r>
          </a:p>
          <a:p>
            <a:r>
              <a:rPr lang="en-US" dirty="0"/>
              <a:t>Default private variables include</a:t>
            </a:r>
          </a:p>
          <a:p>
            <a:pPr lvl="1"/>
            <a:r>
              <a:rPr lang="en-US" dirty="0"/>
              <a:t>Stack variables and automatic variables</a:t>
            </a:r>
          </a:p>
          <a:p>
            <a:r>
              <a:rPr lang="en-US" dirty="0"/>
              <a:t>Default behavior can be declared explicitly with default clause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none|shared|private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2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E2EB80-7342-4622-AE11-4E0245A8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Data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DA88F-528A-47CC-999B-41425A6D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declaring new parallel sections, OpenMP provides clauses for defining the data environment.</a:t>
            </a: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en-US" dirty="0"/>
              <a:t> – variable retains one copy in memory, threads do not duplicate anything</a:t>
            </a: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– specify which variables are private amongst threads</a:t>
            </a:r>
          </a:p>
          <a:p>
            <a:pPr lvl="2"/>
            <a:r>
              <a:rPr lang="en-US" dirty="0"/>
              <a:t>Creates local copies of variables. Variables have typical automatic definitions of serial code (e.g. declared but not defined). Note fixed sized arrays are duplicated!</a:t>
            </a:r>
          </a:p>
          <a:p>
            <a:r>
              <a:rPr lang="en-US" dirty="0"/>
              <a:t>Special cases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US" dirty="0"/>
              <a:t> – create local copies and initialize all of them to their state just before the parallel construct. Note this duplicates all arrays!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lastprivate</a:t>
            </a:r>
            <a:r>
              <a:rPr lang="en-US" dirty="0"/>
              <a:t> – variable is set equal to the private version of whichever thread executes the final iteration of for-loop or last section of sections construct.</a:t>
            </a:r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2BAF90-894C-42E6-9FA5-7BD8ED96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Loops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707FA2-D0BB-47C5-8FF1-71517C961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2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For -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int main()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br>
              <a:rPr lang="is-IS" dirty="0">
                <a:latin typeface="Consolas"/>
                <a:cs typeface="Consolas"/>
              </a:rPr>
            </a:br>
            <a:r>
              <a:rPr lang="is-IS" dirty="0">
                <a:latin typeface="Consolas"/>
                <a:cs typeface="Consolas"/>
              </a:rPr>
              <a:t>  ... </a:t>
            </a:r>
            <a:r>
              <a:rPr lang="en-US" dirty="0">
                <a:latin typeface="Consolas"/>
                <a:cs typeface="Consolas"/>
              </a:rPr>
              <a:t>serial code ...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#pragma </a:t>
            </a:r>
            <a:r>
              <a:rPr lang="en-US" dirty="0" err="1">
                <a:latin typeface="Consolas"/>
                <a:cs typeface="Consolas"/>
              </a:rPr>
              <a:t>omp</a:t>
            </a:r>
            <a:r>
              <a:rPr lang="en-US" dirty="0">
                <a:latin typeface="Consolas"/>
                <a:cs typeface="Consolas"/>
              </a:rPr>
              <a:t> parallel </a:t>
            </a:r>
            <a:r>
              <a:rPr lang="en-US" b="1" dirty="0">
                <a:latin typeface="Consolas"/>
                <a:cs typeface="Consolas"/>
              </a:rPr>
              <a:t>for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= b[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+ c[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is-IS" dirty="0">
                <a:latin typeface="Consolas"/>
                <a:cs typeface="Consolas"/>
              </a:rPr>
              <a:t>... more </a:t>
            </a:r>
            <a:r>
              <a:rPr lang="en-US" dirty="0">
                <a:latin typeface="Consolas"/>
                <a:cs typeface="Consolas"/>
              </a:rPr>
              <a:t>serial code ...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}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int main()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br>
              <a:rPr lang="is-IS" dirty="0">
                <a:latin typeface="Consolas"/>
                <a:cs typeface="Consolas"/>
              </a:rPr>
            </a:br>
            <a:r>
              <a:rPr lang="is-IS" dirty="0">
                <a:latin typeface="Consolas"/>
                <a:cs typeface="Consolas"/>
              </a:rPr>
              <a:t>  ... </a:t>
            </a:r>
            <a:r>
              <a:rPr lang="en-US" dirty="0">
                <a:latin typeface="Consolas"/>
                <a:cs typeface="Consolas"/>
              </a:rPr>
              <a:t>serial code ...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#pragma </a:t>
            </a:r>
            <a:r>
              <a:rPr lang="en-US" dirty="0" err="1">
                <a:latin typeface="Consolas"/>
                <a:cs typeface="Consolas"/>
              </a:rPr>
              <a:t>omp</a:t>
            </a:r>
            <a:r>
              <a:rPr lang="en-US" dirty="0">
                <a:latin typeface="Consolas"/>
                <a:cs typeface="Consolas"/>
              </a:rPr>
              <a:t> parallel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#pragma </a:t>
            </a:r>
            <a:r>
              <a:rPr lang="en-US" b="1" dirty="0" err="1">
                <a:latin typeface="Consolas"/>
                <a:cs typeface="Consolas"/>
              </a:rPr>
              <a:t>omp</a:t>
            </a:r>
            <a:r>
              <a:rPr lang="en-US" b="1" dirty="0">
                <a:latin typeface="Consolas"/>
                <a:cs typeface="Consolas"/>
              </a:rPr>
              <a:t> for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for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&lt;n;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a[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= b[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 + c[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is-IS" dirty="0">
                <a:latin typeface="Consolas"/>
                <a:cs typeface="Consolas"/>
              </a:rPr>
              <a:t>... more </a:t>
            </a:r>
            <a:r>
              <a:rPr lang="en-US" dirty="0">
                <a:latin typeface="Consolas"/>
                <a:cs typeface="Consolas"/>
              </a:rPr>
              <a:t>serial code ...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45B67DA-CDA8-4109-8D8C-73C04DE82DB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44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For- Fortran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program</a:t>
            </a:r>
            <a:br>
              <a:rPr lang="en-US" dirty="0">
                <a:latin typeface="Consolas"/>
                <a:cs typeface="Consolas"/>
              </a:rPr>
            </a:br>
            <a:br>
              <a:rPr lang="is-IS" dirty="0">
                <a:latin typeface="Consolas"/>
                <a:cs typeface="Consolas"/>
              </a:rPr>
            </a:br>
            <a:r>
              <a:rPr lang="is-IS" dirty="0">
                <a:latin typeface="Consolas"/>
                <a:cs typeface="Consolas"/>
              </a:rPr>
              <a:t>... </a:t>
            </a:r>
            <a:r>
              <a:rPr lang="en-US" dirty="0">
                <a:latin typeface="Consolas"/>
                <a:cs typeface="Consolas"/>
              </a:rPr>
              <a:t>serial code ...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!$</a:t>
            </a:r>
            <a:r>
              <a:rPr lang="en-US" dirty="0" err="1">
                <a:latin typeface="Consolas"/>
                <a:cs typeface="Consolas"/>
              </a:rPr>
              <a:t>omp</a:t>
            </a:r>
            <a:r>
              <a:rPr lang="en-US" dirty="0">
                <a:latin typeface="Consolas"/>
                <a:cs typeface="Consolas"/>
              </a:rPr>
              <a:t> parallel</a:t>
            </a:r>
            <a:r>
              <a:rPr lang="en-US" b="1" dirty="0">
                <a:latin typeface="Consolas"/>
                <a:cs typeface="Consolas"/>
              </a:rPr>
              <a:t> do</a:t>
            </a:r>
            <a:r>
              <a:rPr lang="en-US" dirty="0">
                <a:latin typeface="Consolas"/>
                <a:cs typeface="Consolas"/>
              </a:rPr>
              <a:t>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do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1,n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a(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 = b(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 + c(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enddo</a:t>
            </a:r>
            <a:r>
              <a:rPr lang="en-US" dirty="0">
                <a:latin typeface="Consolas"/>
                <a:cs typeface="Consolas"/>
              </a:rPr>
              <a:t>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!$</a:t>
            </a:r>
            <a:r>
              <a:rPr lang="en-US" dirty="0" err="1">
                <a:latin typeface="Consolas"/>
                <a:cs typeface="Consolas"/>
              </a:rPr>
              <a:t>omp</a:t>
            </a:r>
            <a:r>
              <a:rPr lang="en-US" dirty="0">
                <a:latin typeface="Consolas"/>
                <a:cs typeface="Consolas"/>
              </a:rPr>
              <a:t> end parallel</a:t>
            </a:r>
            <a:r>
              <a:rPr lang="en-US" b="1" dirty="0">
                <a:latin typeface="Consolas"/>
                <a:cs typeface="Consolas"/>
              </a:rPr>
              <a:t> do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is-IS" dirty="0">
                <a:latin typeface="Consolas"/>
                <a:cs typeface="Consolas"/>
              </a:rPr>
              <a:t>... more </a:t>
            </a:r>
            <a:r>
              <a:rPr lang="en-US" dirty="0">
                <a:latin typeface="Consolas"/>
                <a:cs typeface="Consolas"/>
              </a:rPr>
              <a:t>serial code ...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end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58CC7-A013-4A62-9025-30847020D0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program</a:t>
            </a:r>
            <a:br>
              <a:rPr lang="en-US" dirty="0">
                <a:latin typeface="Consolas"/>
                <a:cs typeface="Consolas"/>
              </a:rPr>
            </a:br>
            <a:br>
              <a:rPr lang="is-IS" dirty="0">
                <a:latin typeface="Consolas"/>
                <a:cs typeface="Consolas"/>
              </a:rPr>
            </a:br>
            <a:r>
              <a:rPr lang="is-IS" dirty="0">
                <a:latin typeface="Consolas"/>
                <a:cs typeface="Consolas"/>
              </a:rPr>
              <a:t>... </a:t>
            </a:r>
            <a:r>
              <a:rPr lang="en-US" dirty="0">
                <a:latin typeface="Consolas"/>
                <a:cs typeface="Consolas"/>
              </a:rPr>
              <a:t>serial code ...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!$</a:t>
            </a:r>
            <a:r>
              <a:rPr lang="en-US" dirty="0" err="1">
                <a:latin typeface="Consolas"/>
                <a:cs typeface="Consolas"/>
              </a:rPr>
              <a:t>omp</a:t>
            </a:r>
            <a:r>
              <a:rPr lang="en-US" dirty="0">
                <a:latin typeface="Consolas"/>
                <a:cs typeface="Consolas"/>
              </a:rPr>
              <a:t> parallel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!$</a:t>
            </a:r>
            <a:r>
              <a:rPr lang="en-US" b="1" dirty="0" err="1">
                <a:latin typeface="Consolas"/>
                <a:cs typeface="Consolas"/>
              </a:rPr>
              <a:t>omp</a:t>
            </a:r>
            <a:r>
              <a:rPr lang="en-US" b="1" dirty="0">
                <a:latin typeface="Consolas"/>
                <a:cs typeface="Consolas"/>
              </a:rPr>
              <a:t> do 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do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1,n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a(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 = b(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 + c(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err="1">
                <a:latin typeface="Consolas"/>
                <a:cs typeface="Consolas"/>
              </a:rPr>
              <a:t>enddo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!$</a:t>
            </a:r>
            <a:r>
              <a:rPr lang="en-US" b="1" dirty="0" err="1">
                <a:latin typeface="Consolas"/>
                <a:cs typeface="Consolas"/>
              </a:rPr>
              <a:t>omp</a:t>
            </a:r>
            <a:r>
              <a:rPr lang="en-US" b="1" dirty="0">
                <a:latin typeface="Consolas"/>
                <a:cs typeface="Consolas"/>
              </a:rPr>
              <a:t> end do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!$</a:t>
            </a:r>
            <a:r>
              <a:rPr lang="en-US" dirty="0" err="1">
                <a:latin typeface="Consolas"/>
                <a:cs typeface="Consolas"/>
              </a:rPr>
              <a:t>omp</a:t>
            </a:r>
            <a:r>
              <a:rPr lang="en-US" dirty="0">
                <a:latin typeface="Consolas"/>
                <a:cs typeface="Consolas"/>
              </a:rPr>
              <a:t> end parallel </a:t>
            </a:r>
          </a:p>
          <a:p>
            <a:pPr marL="0" indent="0">
              <a:buNone/>
            </a:pPr>
            <a:r>
              <a:rPr lang="is-IS" dirty="0">
                <a:latin typeface="Consolas"/>
                <a:cs typeface="Consolas"/>
              </a:rPr>
              <a:t>... more </a:t>
            </a:r>
            <a:r>
              <a:rPr lang="en-US" dirty="0">
                <a:latin typeface="Consolas"/>
                <a:cs typeface="Consolas"/>
              </a:rPr>
              <a:t>serial code ...</a:t>
            </a:r>
            <a:br>
              <a:rPr lang="en-US" dirty="0">
                <a:latin typeface="Consolas"/>
                <a:cs typeface="Consolas"/>
              </a:rPr>
            </a:b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end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45B67DA-CDA8-4109-8D8C-73C04DE82DB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316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Loop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OpenMP lets you control how a threads are assigned iterations of a parallel loop: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dirty="0"/>
              <a:t> – equal-sized chunks of iterations are assigned to each thread.  When a thread finishes, it waits for the others.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en-US" dirty="0"/>
              <a:t> – threads obtain a new chunk when their current chunk is finished.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guided</a:t>
            </a:r>
            <a:r>
              <a:rPr lang="en-US" dirty="0"/>
              <a:t> – chunk size starts off large and decreases, for better load balancing.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– let the compiler choose.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/>
              <a:t> –the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 determines the scheduling strategy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5B67DA-CDA8-4109-8D8C-73C04DE82DB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914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7229C9-285C-4F24-A37B-A7E41655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schedule?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77206-979C-4D57-8483-289C338E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Chunk Size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5E9B4-256B-4A50-9EF5-3FA63FED53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chunk is a block of iterates</a:t>
            </a:r>
          </a:p>
          <a:p>
            <a:pPr lvl="1"/>
            <a:r>
              <a:rPr lang="en-US" dirty="0"/>
              <a:t>e.g. do </a:t>
            </a:r>
            <a:r>
              <a:rPr lang="en-US" dirty="0" err="1"/>
              <a:t>i</a:t>
            </a:r>
            <a:r>
              <a:rPr lang="en-US" dirty="0"/>
              <a:t>=1,1000</a:t>
            </a:r>
            <a:br>
              <a:rPr lang="en-US" dirty="0"/>
            </a:br>
            <a:r>
              <a:rPr lang="en-US" dirty="0"/>
              <a:t>can have chunk size of 1 or 10 or 100, etc. </a:t>
            </a:r>
          </a:p>
          <a:p>
            <a:r>
              <a:rPr lang="en-US" dirty="0"/>
              <a:t>Chunk size can often be utilized to “tune” certain loops.</a:t>
            </a:r>
          </a:p>
          <a:p>
            <a:r>
              <a:rPr lang="en-US" dirty="0"/>
              <a:t>Chunk size can be specified as a variable</a:t>
            </a:r>
          </a:p>
          <a:p>
            <a:pPr lvl="1"/>
            <a:r>
              <a:rPr lang="en-US" dirty="0"/>
              <a:t>e.g. chunk=niters/(10*</a:t>
            </a:r>
            <a:r>
              <a:rPr lang="en-US" dirty="0" err="1"/>
              <a:t>nthreads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each thread would receive about 10 chunks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56564D-2282-4485-B9EE-82A1B4225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to use what?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22A21D7-FF5F-417C-8CF8-BFBF7C9DCC3B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722563"/>
          <a:ext cx="518318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2398882975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167583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loop iteration takes about as long as any other loop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8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variability in time of each loop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5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variability in time of each loop 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0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158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07BC09-74B6-4270-853F-98DFCE98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Illustration of Different Schedules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D5623-5091-4F2F-B63E-D44CB948D68C}"/>
              </a:ext>
            </a:extLst>
          </p:cNvPr>
          <p:cNvSpPr txBox="1"/>
          <p:nvPr/>
        </p:nvSpPr>
        <p:spPr>
          <a:xfrm>
            <a:off x="1492023" y="2715399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4C81E-5EE4-46BE-8D69-1C7E2C17AF0A}"/>
              </a:ext>
            </a:extLst>
          </p:cNvPr>
          <p:cNvSpPr txBox="1"/>
          <p:nvPr/>
        </p:nvSpPr>
        <p:spPr>
          <a:xfrm>
            <a:off x="498162" y="3556062"/>
            <a:ext cx="16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(chunk=2)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B450-D2C9-45C4-84FC-7A52A3365909}"/>
              </a:ext>
            </a:extLst>
          </p:cNvPr>
          <p:cNvSpPr txBox="1"/>
          <p:nvPr/>
        </p:nvSpPr>
        <p:spPr>
          <a:xfrm>
            <a:off x="1193737" y="439099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D7B63-6AF9-4712-AA8D-0BA1F83D39CF}"/>
              </a:ext>
            </a:extLst>
          </p:cNvPr>
          <p:cNvSpPr txBox="1"/>
          <p:nvPr/>
        </p:nvSpPr>
        <p:spPr>
          <a:xfrm>
            <a:off x="1328389" y="523074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Guided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43D9956-367A-4A49-BCE9-1D908EE2BBF9}"/>
              </a:ext>
            </a:extLst>
          </p:cNvPr>
          <p:cNvGrpSpPr/>
          <p:nvPr/>
        </p:nvGrpSpPr>
        <p:grpSpPr>
          <a:xfrm>
            <a:off x="2263681" y="2580540"/>
            <a:ext cx="7692043" cy="650318"/>
            <a:chOff x="2263681" y="2580540"/>
            <a:chExt cx="7692043" cy="6503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4FA98B2-D155-4A29-805E-B46BBEF8A43A}"/>
                </a:ext>
              </a:extLst>
            </p:cNvPr>
            <p:cNvSpPr/>
            <p:nvPr/>
          </p:nvSpPr>
          <p:spPr>
            <a:xfrm>
              <a:off x="2263681" y="2580540"/>
              <a:ext cx="7692043" cy="650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DCCB9D1-1B40-43D1-92FF-AA503141F8BA}"/>
                </a:ext>
              </a:extLst>
            </p:cNvPr>
            <p:cNvGrpSpPr/>
            <p:nvPr/>
          </p:nvGrpSpPr>
          <p:grpSpPr>
            <a:xfrm>
              <a:off x="2362833" y="2753299"/>
              <a:ext cx="7493739" cy="304800"/>
              <a:chOff x="2895598" y="3573942"/>
              <a:chExt cx="7493739" cy="3048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A7B1A0D-0AFF-4026-854F-F38F53E8BF07}"/>
                  </a:ext>
                </a:extLst>
              </p:cNvPr>
              <p:cNvSpPr/>
              <p:nvPr/>
            </p:nvSpPr>
            <p:spPr>
              <a:xfrm>
                <a:off x="4955914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AF8BC3-DC09-4789-9A36-DE064E7E8287}"/>
                  </a:ext>
                </a:extLst>
              </p:cNvPr>
              <p:cNvSpPr/>
              <p:nvPr/>
            </p:nvSpPr>
            <p:spPr>
              <a:xfrm>
                <a:off x="5470993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3FEEE0-2E7C-4BA0-8013-C13106896EE0}"/>
                  </a:ext>
                </a:extLst>
              </p:cNvPr>
              <p:cNvSpPr/>
              <p:nvPr/>
            </p:nvSpPr>
            <p:spPr>
              <a:xfrm>
                <a:off x="5986072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C4EAB3-8DFC-4216-A718-606DE3BFFA87}"/>
                  </a:ext>
                </a:extLst>
              </p:cNvPr>
              <p:cNvSpPr/>
              <p:nvPr/>
            </p:nvSpPr>
            <p:spPr>
              <a:xfrm>
                <a:off x="6501151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ACB5D0-9B7D-4481-A9C0-ED7AB2B9B6B4}"/>
                  </a:ext>
                </a:extLst>
              </p:cNvPr>
              <p:cNvSpPr/>
              <p:nvPr/>
            </p:nvSpPr>
            <p:spPr>
              <a:xfrm>
                <a:off x="2895598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24E4A4-B08D-423A-9136-DF5FC35CEFFE}"/>
                  </a:ext>
                </a:extLst>
              </p:cNvPr>
              <p:cNvSpPr/>
              <p:nvPr/>
            </p:nvSpPr>
            <p:spPr>
              <a:xfrm>
                <a:off x="3410677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B88FA8-4154-48D7-83CB-29AAD8445068}"/>
                  </a:ext>
                </a:extLst>
              </p:cNvPr>
              <p:cNvSpPr/>
              <p:nvPr/>
            </p:nvSpPr>
            <p:spPr>
              <a:xfrm>
                <a:off x="3925756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06AFAB9-47D7-439C-B0AC-D6E93F4287B4}"/>
                  </a:ext>
                </a:extLst>
              </p:cNvPr>
              <p:cNvSpPr/>
              <p:nvPr/>
            </p:nvSpPr>
            <p:spPr>
              <a:xfrm>
                <a:off x="4440835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41052C-D4E6-4F0F-A2DE-9F2234733B17}"/>
                  </a:ext>
                </a:extLst>
              </p:cNvPr>
              <p:cNvSpPr/>
              <p:nvPr/>
            </p:nvSpPr>
            <p:spPr>
              <a:xfrm>
                <a:off x="7016230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4C8CF24-647F-4114-A9FA-2D98BBDA9FEF}"/>
                  </a:ext>
                </a:extLst>
              </p:cNvPr>
              <p:cNvSpPr/>
              <p:nvPr/>
            </p:nvSpPr>
            <p:spPr>
              <a:xfrm>
                <a:off x="7531309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7CB4AB1-40EE-4E82-8A06-B566412410A6}"/>
                  </a:ext>
                </a:extLst>
              </p:cNvPr>
              <p:cNvSpPr/>
              <p:nvPr/>
            </p:nvSpPr>
            <p:spPr>
              <a:xfrm>
                <a:off x="8046388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427CA7-A332-4443-B0EC-663D77709252}"/>
                  </a:ext>
                </a:extLst>
              </p:cNvPr>
              <p:cNvSpPr/>
              <p:nvPr/>
            </p:nvSpPr>
            <p:spPr>
              <a:xfrm>
                <a:off x="8561467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C061AA1-2679-4F75-A20B-B30D6D6A4B55}"/>
                  </a:ext>
                </a:extLst>
              </p:cNvPr>
              <p:cNvSpPr/>
              <p:nvPr/>
            </p:nvSpPr>
            <p:spPr>
              <a:xfrm>
                <a:off x="9076546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9EB09C8-6D98-410F-A96C-897193E4C5E7}"/>
                  </a:ext>
                </a:extLst>
              </p:cNvPr>
              <p:cNvSpPr/>
              <p:nvPr/>
            </p:nvSpPr>
            <p:spPr>
              <a:xfrm>
                <a:off x="9591625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2CB8D9-2144-43DA-890C-CD5F965CFE09}"/>
                  </a:ext>
                </a:extLst>
              </p:cNvPr>
              <p:cNvSpPr/>
              <p:nvPr/>
            </p:nvSpPr>
            <p:spPr>
              <a:xfrm>
                <a:off x="10106704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E32BC9F-C45E-4E31-92DE-437FE5B9824D}"/>
              </a:ext>
            </a:extLst>
          </p:cNvPr>
          <p:cNvGrpSpPr/>
          <p:nvPr/>
        </p:nvGrpSpPr>
        <p:grpSpPr>
          <a:xfrm>
            <a:off x="2263681" y="3417112"/>
            <a:ext cx="7692043" cy="650318"/>
            <a:chOff x="2263681" y="3464460"/>
            <a:chExt cx="7692043" cy="6503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76B1C8-4190-4A3D-819D-25171566EBB9}"/>
                </a:ext>
              </a:extLst>
            </p:cNvPr>
            <p:cNvSpPr/>
            <p:nvPr/>
          </p:nvSpPr>
          <p:spPr>
            <a:xfrm>
              <a:off x="2263681" y="3464460"/>
              <a:ext cx="7692043" cy="650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45409FE-A6BB-42E8-A400-099911B13570}"/>
                </a:ext>
              </a:extLst>
            </p:cNvPr>
            <p:cNvGrpSpPr/>
            <p:nvPr/>
          </p:nvGrpSpPr>
          <p:grpSpPr>
            <a:xfrm>
              <a:off x="2362833" y="3637219"/>
              <a:ext cx="7493739" cy="304800"/>
              <a:chOff x="2895598" y="3573942"/>
              <a:chExt cx="7493739" cy="3048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D79572-5553-44A4-A9AD-E1F9B96F0B29}"/>
                  </a:ext>
                </a:extLst>
              </p:cNvPr>
              <p:cNvSpPr/>
              <p:nvPr/>
            </p:nvSpPr>
            <p:spPr>
              <a:xfrm>
                <a:off x="4955914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91BC9A-4B67-4ED2-87AD-E0806701401F}"/>
                  </a:ext>
                </a:extLst>
              </p:cNvPr>
              <p:cNvSpPr/>
              <p:nvPr/>
            </p:nvSpPr>
            <p:spPr>
              <a:xfrm>
                <a:off x="5470993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1D18DDD-34A3-4CBF-81B4-5778D3B4FA27}"/>
                  </a:ext>
                </a:extLst>
              </p:cNvPr>
              <p:cNvSpPr/>
              <p:nvPr/>
            </p:nvSpPr>
            <p:spPr>
              <a:xfrm>
                <a:off x="5986072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C74587-2E25-4BAB-8C24-58F031529874}"/>
                  </a:ext>
                </a:extLst>
              </p:cNvPr>
              <p:cNvSpPr/>
              <p:nvPr/>
            </p:nvSpPr>
            <p:spPr>
              <a:xfrm>
                <a:off x="6501151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EB5E02-C766-4F11-A043-1FF9C4608B07}"/>
                  </a:ext>
                </a:extLst>
              </p:cNvPr>
              <p:cNvSpPr/>
              <p:nvPr/>
            </p:nvSpPr>
            <p:spPr>
              <a:xfrm>
                <a:off x="2895598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B314ED-4BC3-46F5-ACF7-4BFF273831B3}"/>
                  </a:ext>
                </a:extLst>
              </p:cNvPr>
              <p:cNvSpPr/>
              <p:nvPr/>
            </p:nvSpPr>
            <p:spPr>
              <a:xfrm>
                <a:off x="3410677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C1D26B2-6EC2-41C5-AFAF-42ED72E63A31}"/>
                  </a:ext>
                </a:extLst>
              </p:cNvPr>
              <p:cNvSpPr/>
              <p:nvPr/>
            </p:nvSpPr>
            <p:spPr>
              <a:xfrm>
                <a:off x="3925756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19776D3-8634-4013-B863-9C0B7BABB339}"/>
                  </a:ext>
                </a:extLst>
              </p:cNvPr>
              <p:cNvSpPr/>
              <p:nvPr/>
            </p:nvSpPr>
            <p:spPr>
              <a:xfrm>
                <a:off x="4440835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7C1B55D-B8DD-431C-B100-A1E39F698692}"/>
                  </a:ext>
                </a:extLst>
              </p:cNvPr>
              <p:cNvSpPr/>
              <p:nvPr/>
            </p:nvSpPr>
            <p:spPr>
              <a:xfrm>
                <a:off x="7016230" y="3573942"/>
                <a:ext cx="282633" cy="3048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232AB20-7F98-4E02-ABB8-AF8C94857A41}"/>
                  </a:ext>
                </a:extLst>
              </p:cNvPr>
              <p:cNvSpPr/>
              <p:nvPr/>
            </p:nvSpPr>
            <p:spPr>
              <a:xfrm>
                <a:off x="7531309" y="3573942"/>
                <a:ext cx="282633" cy="3048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C6FCB6E-5AA5-454C-842C-1D755E9A44FC}"/>
                  </a:ext>
                </a:extLst>
              </p:cNvPr>
              <p:cNvSpPr/>
              <p:nvPr/>
            </p:nvSpPr>
            <p:spPr>
              <a:xfrm>
                <a:off x="8046388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A90EC5-3001-4D4E-ACC1-F11F103E49B5}"/>
                  </a:ext>
                </a:extLst>
              </p:cNvPr>
              <p:cNvSpPr/>
              <p:nvPr/>
            </p:nvSpPr>
            <p:spPr>
              <a:xfrm>
                <a:off x="8561467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1D05F55-BD5C-4683-908C-85212B0E7414}"/>
                  </a:ext>
                </a:extLst>
              </p:cNvPr>
              <p:cNvSpPr/>
              <p:nvPr/>
            </p:nvSpPr>
            <p:spPr>
              <a:xfrm>
                <a:off x="9076546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B471CB-950C-4822-BBFA-1F23143967A1}"/>
                  </a:ext>
                </a:extLst>
              </p:cNvPr>
              <p:cNvSpPr/>
              <p:nvPr/>
            </p:nvSpPr>
            <p:spPr>
              <a:xfrm>
                <a:off x="9591625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00D143-7970-4349-A8B9-A41ACA5121DB}"/>
                  </a:ext>
                </a:extLst>
              </p:cNvPr>
              <p:cNvSpPr/>
              <p:nvPr/>
            </p:nvSpPr>
            <p:spPr>
              <a:xfrm>
                <a:off x="10106704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047B432-BDD2-4D8A-BFB1-D2D293E4FA46}"/>
              </a:ext>
            </a:extLst>
          </p:cNvPr>
          <p:cNvGrpSpPr/>
          <p:nvPr/>
        </p:nvGrpSpPr>
        <p:grpSpPr>
          <a:xfrm>
            <a:off x="2263681" y="4253684"/>
            <a:ext cx="7692043" cy="650318"/>
            <a:chOff x="2263681" y="4267178"/>
            <a:chExt cx="7692043" cy="65031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AD1680-3291-4C97-9FCB-F4A97CB53EA9}"/>
                </a:ext>
              </a:extLst>
            </p:cNvPr>
            <p:cNvSpPr/>
            <p:nvPr/>
          </p:nvSpPr>
          <p:spPr>
            <a:xfrm>
              <a:off x="2263681" y="4267178"/>
              <a:ext cx="7692043" cy="650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1EA2219-7984-4785-9855-9CC0BA016AF7}"/>
                </a:ext>
              </a:extLst>
            </p:cNvPr>
            <p:cNvGrpSpPr/>
            <p:nvPr/>
          </p:nvGrpSpPr>
          <p:grpSpPr>
            <a:xfrm>
              <a:off x="2362833" y="4439937"/>
              <a:ext cx="7493739" cy="304800"/>
              <a:chOff x="2895598" y="3573942"/>
              <a:chExt cx="7493739" cy="3048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F4957D2-6D99-4426-8B35-217EB8111EFA}"/>
                  </a:ext>
                </a:extLst>
              </p:cNvPr>
              <p:cNvSpPr/>
              <p:nvPr/>
            </p:nvSpPr>
            <p:spPr>
              <a:xfrm>
                <a:off x="4955914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B238C12-E03A-4E0E-9692-36AC1ACEACFA}"/>
                  </a:ext>
                </a:extLst>
              </p:cNvPr>
              <p:cNvSpPr/>
              <p:nvPr/>
            </p:nvSpPr>
            <p:spPr>
              <a:xfrm>
                <a:off x="5470993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871A8E4-FEA0-44F9-94DA-DEFE12701328}"/>
                  </a:ext>
                </a:extLst>
              </p:cNvPr>
              <p:cNvSpPr/>
              <p:nvPr/>
            </p:nvSpPr>
            <p:spPr>
              <a:xfrm>
                <a:off x="5986072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4668DD-6912-4821-95D2-D3015AF21713}"/>
                  </a:ext>
                </a:extLst>
              </p:cNvPr>
              <p:cNvSpPr/>
              <p:nvPr/>
            </p:nvSpPr>
            <p:spPr>
              <a:xfrm>
                <a:off x="6501151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BFC7B86-730A-414B-8641-0B98A3327E42}"/>
                  </a:ext>
                </a:extLst>
              </p:cNvPr>
              <p:cNvSpPr/>
              <p:nvPr/>
            </p:nvSpPr>
            <p:spPr>
              <a:xfrm>
                <a:off x="2895598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532C08D-6354-4A15-97E2-5020350A2FD5}"/>
                  </a:ext>
                </a:extLst>
              </p:cNvPr>
              <p:cNvSpPr/>
              <p:nvPr/>
            </p:nvSpPr>
            <p:spPr>
              <a:xfrm>
                <a:off x="3410677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B4D1CA-C5A2-4D08-A34B-5A59C5824791}"/>
                  </a:ext>
                </a:extLst>
              </p:cNvPr>
              <p:cNvSpPr/>
              <p:nvPr/>
            </p:nvSpPr>
            <p:spPr>
              <a:xfrm>
                <a:off x="3925756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BF82702-E72E-4251-AF80-018B812003D4}"/>
                  </a:ext>
                </a:extLst>
              </p:cNvPr>
              <p:cNvSpPr/>
              <p:nvPr/>
            </p:nvSpPr>
            <p:spPr>
              <a:xfrm>
                <a:off x="4440835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C056D0F-6C7C-4299-B76C-AB60EADA7861}"/>
                  </a:ext>
                </a:extLst>
              </p:cNvPr>
              <p:cNvSpPr/>
              <p:nvPr/>
            </p:nvSpPr>
            <p:spPr>
              <a:xfrm>
                <a:off x="7016230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2655FC6-7AD8-41E4-AB2A-53ED6AAC25C9}"/>
                  </a:ext>
                </a:extLst>
              </p:cNvPr>
              <p:cNvSpPr/>
              <p:nvPr/>
            </p:nvSpPr>
            <p:spPr>
              <a:xfrm>
                <a:off x="7531309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970852A-FF86-4A2B-ACB0-BF4D15F23F25}"/>
                  </a:ext>
                </a:extLst>
              </p:cNvPr>
              <p:cNvSpPr/>
              <p:nvPr/>
            </p:nvSpPr>
            <p:spPr>
              <a:xfrm>
                <a:off x="8046388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44DBAA5-06BB-4DFC-B581-6C78B4EEF616}"/>
                  </a:ext>
                </a:extLst>
              </p:cNvPr>
              <p:cNvSpPr/>
              <p:nvPr/>
            </p:nvSpPr>
            <p:spPr>
              <a:xfrm>
                <a:off x="8561467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3C935D9-3AF6-434D-91FB-2086F37761D2}"/>
                  </a:ext>
                </a:extLst>
              </p:cNvPr>
              <p:cNvSpPr/>
              <p:nvPr/>
            </p:nvSpPr>
            <p:spPr>
              <a:xfrm>
                <a:off x="9076546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9E32992-2DD4-45FE-8414-85CA56948CC2}"/>
                  </a:ext>
                </a:extLst>
              </p:cNvPr>
              <p:cNvSpPr/>
              <p:nvPr/>
            </p:nvSpPr>
            <p:spPr>
              <a:xfrm>
                <a:off x="9591625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4FC7279-2BD7-40E5-8907-CD5B046FBC74}"/>
                  </a:ext>
                </a:extLst>
              </p:cNvPr>
              <p:cNvSpPr/>
              <p:nvPr/>
            </p:nvSpPr>
            <p:spPr>
              <a:xfrm>
                <a:off x="10106704" y="3573942"/>
                <a:ext cx="282633" cy="3048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5B2D3A1-D12B-4D54-B5DE-287E6154BF58}"/>
              </a:ext>
            </a:extLst>
          </p:cNvPr>
          <p:cNvGrpSpPr/>
          <p:nvPr/>
        </p:nvGrpSpPr>
        <p:grpSpPr>
          <a:xfrm>
            <a:off x="2263681" y="5090255"/>
            <a:ext cx="7692043" cy="650318"/>
            <a:chOff x="2249978" y="5090255"/>
            <a:chExt cx="7692043" cy="65031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4D2B5A-A34D-4C71-9CE0-EAACBFAC0DC6}"/>
                </a:ext>
              </a:extLst>
            </p:cNvPr>
            <p:cNvSpPr/>
            <p:nvPr/>
          </p:nvSpPr>
          <p:spPr>
            <a:xfrm>
              <a:off x="2249978" y="5090255"/>
              <a:ext cx="7692043" cy="6503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C79790A-FDB4-4F2F-B856-19C13707B187}"/>
                </a:ext>
              </a:extLst>
            </p:cNvPr>
            <p:cNvGrpSpPr/>
            <p:nvPr/>
          </p:nvGrpSpPr>
          <p:grpSpPr>
            <a:xfrm>
              <a:off x="2349130" y="5263014"/>
              <a:ext cx="7493739" cy="304800"/>
              <a:chOff x="2895598" y="3573942"/>
              <a:chExt cx="7493739" cy="3048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89338B-5484-4C66-8F49-7A6692E65DEE}"/>
                  </a:ext>
                </a:extLst>
              </p:cNvPr>
              <p:cNvSpPr/>
              <p:nvPr/>
            </p:nvSpPr>
            <p:spPr>
              <a:xfrm>
                <a:off x="4955914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EF89A55-1A80-424D-86FA-0849276E5587}"/>
                  </a:ext>
                </a:extLst>
              </p:cNvPr>
              <p:cNvSpPr/>
              <p:nvPr/>
            </p:nvSpPr>
            <p:spPr>
              <a:xfrm>
                <a:off x="5470993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7B553AF-4BC3-4A86-82B5-FAF7CF7A9CA5}"/>
                  </a:ext>
                </a:extLst>
              </p:cNvPr>
              <p:cNvSpPr/>
              <p:nvPr/>
            </p:nvSpPr>
            <p:spPr>
              <a:xfrm>
                <a:off x="5986072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0D1FCE2-C72A-48D6-BBB1-69A2B546036C}"/>
                  </a:ext>
                </a:extLst>
              </p:cNvPr>
              <p:cNvSpPr/>
              <p:nvPr/>
            </p:nvSpPr>
            <p:spPr>
              <a:xfrm>
                <a:off x="6501151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1AA2FED-C585-430F-A545-127998BF19A0}"/>
                  </a:ext>
                </a:extLst>
              </p:cNvPr>
              <p:cNvSpPr/>
              <p:nvPr/>
            </p:nvSpPr>
            <p:spPr>
              <a:xfrm>
                <a:off x="2895598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1FAD2BF-3653-455D-AE4F-E61BECEC7393}"/>
                  </a:ext>
                </a:extLst>
              </p:cNvPr>
              <p:cNvSpPr/>
              <p:nvPr/>
            </p:nvSpPr>
            <p:spPr>
              <a:xfrm>
                <a:off x="3410677" y="3573942"/>
                <a:ext cx="282633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C0F5758-0795-475D-9BC2-3D2BF4ACCA80}"/>
                  </a:ext>
                </a:extLst>
              </p:cNvPr>
              <p:cNvSpPr/>
              <p:nvPr/>
            </p:nvSpPr>
            <p:spPr>
              <a:xfrm>
                <a:off x="3925756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6F3DF38-8E2A-4A17-BCD3-5DD0F7DAE38C}"/>
                  </a:ext>
                </a:extLst>
              </p:cNvPr>
              <p:cNvSpPr/>
              <p:nvPr/>
            </p:nvSpPr>
            <p:spPr>
              <a:xfrm>
                <a:off x="4440835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9B375EF-9AB4-4F65-958C-CC8196F7F3D2}"/>
                  </a:ext>
                </a:extLst>
              </p:cNvPr>
              <p:cNvSpPr/>
              <p:nvPr/>
            </p:nvSpPr>
            <p:spPr>
              <a:xfrm>
                <a:off x="7016230" y="3573942"/>
                <a:ext cx="282633" cy="3048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BE3CF39-806C-4B29-988B-76BFB093D732}"/>
                  </a:ext>
                </a:extLst>
              </p:cNvPr>
              <p:cNvSpPr/>
              <p:nvPr/>
            </p:nvSpPr>
            <p:spPr>
              <a:xfrm>
                <a:off x="7531309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4B4EE0F-1DEB-4A61-A6C1-34618ABD437F}"/>
                  </a:ext>
                </a:extLst>
              </p:cNvPr>
              <p:cNvSpPr/>
              <p:nvPr/>
            </p:nvSpPr>
            <p:spPr>
              <a:xfrm>
                <a:off x="8046388" y="3573942"/>
                <a:ext cx="282633" cy="3048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0D24FD5-4872-4500-8127-C4D665479192}"/>
                  </a:ext>
                </a:extLst>
              </p:cNvPr>
              <p:cNvSpPr/>
              <p:nvPr/>
            </p:nvSpPr>
            <p:spPr>
              <a:xfrm>
                <a:off x="8561467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3C1CDEA-B0DA-4D91-97C7-551F280C8BAE}"/>
                  </a:ext>
                </a:extLst>
              </p:cNvPr>
              <p:cNvSpPr/>
              <p:nvPr/>
            </p:nvSpPr>
            <p:spPr>
              <a:xfrm>
                <a:off x="9076546" y="3573942"/>
                <a:ext cx="282633" cy="3048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F47BA6-AC1D-49C7-BDB9-E50704EE7BB3}"/>
                  </a:ext>
                </a:extLst>
              </p:cNvPr>
              <p:cNvSpPr/>
              <p:nvPr/>
            </p:nvSpPr>
            <p:spPr>
              <a:xfrm>
                <a:off x="9591625" y="3573942"/>
                <a:ext cx="282633" cy="3048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322D0A-41FC-448F-AA98-A99FD82EA52A}"/>
                  </a:ext>
                </a:extLst>
              </p:cNvPr>
              <p:cNvSpPr/>
              <p:nvPr/>
            </p:nvSpPr>
            <p:spPr>
              <a:xfrm>
                <a:off x="10106704" y="3573942"/>
                <a:ext cx="282633" cy="30480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24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you should take away from today’s lecture</a:t>
            </a:r>
          </a:p>
          <a:p>
            <a:pPr lvl="1"/>
            <a:r>
              <a:rPr lang="en-US" dirty="0"/>
              <a:t>Understand the execution model of OpenMP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 the “core” constructs of OpenMP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Understand the details of the OpenMP data environment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 how to modify code to make use of OpenMP and run this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aware of what else OpenMP has to offer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32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477B7A-2A1B-4C86-8C17-5D924199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Loop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EBDF5-4CF6-4A43-B0DB-6D2D178C1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65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7A0DA-5C08-4E00-BD04-AAB47CE8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Integration of 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B8741-673D-4107-A49C-9AB1AEFE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323"/>
            <a:ext cx="2760603" cy="3557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747AD-7BB8-4276-9E83-8E5693DCCF58}"/>
                  </a:ext>
                </a:extLst>
              </p:cNvPr>
              <p:cNvSpPr txBox="1"/>
              <p:nvPr/>
            </p:nvSpPr>
            <p:spPr>
              <a:xfrm>
                <a:off x="4762879" y="2291630"/>
                <a:ext cx="3830320" cy="1297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4.0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747AD-7BB8-4276-9E83-8E5693DCC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79" y="2291630"/>
                <a:ext cx="3830320" cy="1297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A72DA8-26FF-4514-B289-0B3BCA538637}"/>
                  </a:ext>
                </a:extLst>
              </p:cNvPr>
              <p:cNvSpPr txBox="1"/>
              <p:nvPr/>
            </p:nvSpPr>
            <p:spPr>
              <a:xfrm>
                <a:off x="4762879" y="4284770"/>
                <a:ext cx="3830320" cy="1211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A72DA8-26FF-4514-B289-0B3BCA538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79" y="4284770"/>
                <a:ext cx="3830320" cy="121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2B81C48-1754-43D4-852F-918DDA8C1115}"/>
              </a:ext>
            </a:extLst>
          </p:cNvPr>
          <p:cNvSpPr txBox="1"/>
          <p:nvPr/>
        </p:nvSpPr>
        <p:spPr>
          <a:xfrm>
            <a:off x="4762879" y="3921760"/>
            <a:ext cx="565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Approximate as a summation of rectangles (midpoint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527F7-8A45-4EBE-8EBD-53D27720657A}"/>
                  </a:ext>
                </a:extLst>
              </p:cNvPr>
              <p:cNvSpPr txBox="1"/>
              <p:nvPr/>
            </p:nvSpPr>
            <p:spPr>
              <a:xfrm>
                <a:off x="4214239" y="5660486"/>
                <a:ext cx="7329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Each rectangle has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at the middle of the interval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527F7-8A45-4EBE-8EBD-53D277206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239" y="5660486"/>
                <a:ext cx="7329763" cy="369332"/>
              </a:xfrm>
              <a:prstGeom prst="rect">
                <a:avLst/>
              </a:prstGeom>
              <a:blipFill>
                <a:blip r:embed="rId5"/>
                <a:stretch>
                  <a:fillRect l="-6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842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E87A-5462-4998-8106-0DD6618F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F10A-183D-4EE0-BFBB-133DBF590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100000000;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step;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x, pi, sum = 0.0;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step = 1.0/(double)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5473A-C46E-496C-9C24-C739559D7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306247"/>
            <a:ext cx="5509953" cy="39920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omp_get_wtime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(i-0.5)*step;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sum + 4.0/(1.0+x*x);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pi = step * sum;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omp_get_wtime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(“\n pi with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steps is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seconds\n 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num_steps,pi,run_time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956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E87A-5462-4998-8106-0DD6618F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F10A-183D-4EE0-BFBB-133DBF590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MAX_THREADS 4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long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100000000;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 step;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x, pi,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double sum[MAX_THREADS];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step = 1.0/(double)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5473A-C46E-496C-9C24-C739559D7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367" y="1296785"/>
            <a:ext cx="5509953" cy="50015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(MAX_THREADS)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sum[id] = 0.0;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#pragma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= (i-0.5)*step;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+ 4.0/(1.0+x*x);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MAX_THREADS;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sum[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 = step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506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0FA2-35CB-4333-9C04-857A92D8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8A4E-6876-4C69-8A44-E90562FD69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 is with computing sum across threads.</a:t>
            </a:r>
          </a:p>
          <a:p>
            <a:pPr lvl="1"/>
            <a:r>
              <a:rPr lang="en-US" dirty="0"/>
              <a:t>Threads should compute partial sums and then we sum across threads.</a:t>
            </a:r>
          </a:p>
          <a:p>
            <a:pPr lvl="1"/>
            <a:r>
              <a:rPr lang="en-US" dirty="0"/>
              <a:t>Recall from Lecture 12 this is a </a:t>
            </a:r>
            <a:r>
              <a:rPr lang="en-US" i="1" u="sng" dirty="0"/>
              <a:t>reduction operation</a:t>
            </a:r>
          </a:p>
          <a:p>
            <a:r>
              <a:rPr lang="en-US" dirty="0"/>
              <a:t>Alternatively, we can enforce each thread to access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one at a time.</a:t>
            </a:r>
          </a:p>
          <a:p>
            <a:pPr lvl="1"/>
            <a:r>
              <a:rPr lang="en-US" dirty="0"/>
              <a:t>This involves </a:t>
            </a:r>
            <a:r>
              <a:rPr lang="en-US" i="1" dirty="0"/>
              <a:t>synchronization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2A1CC-79D8-4E76-90EF-4B5DEA372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(i-0.5)*step;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+ 4.0/(1.0+x*x);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4420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5C21-CB8F-4C50-9024-CDB4FA4A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False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A50-CB8B-431B-9B2C-0EB97B2F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9396"/>
            <a:ext cx="10874829" cy="39889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you promote scalars to arrays to avoid race conditions and compute a partial sum, the cache may “slosh” back and forth between threads.</a:t>
            </a:r>
          </a:p>
          <a:p>
            <a:r>
              <a:rPr lang="en-US" dirty="0"/>
              <a:t>The reason for this is the array elements are contiguous in memory and hence share a cache lines. This sharing of elements causes cache misses due to conflicts (also sometimes called collisions or interference) which is due to organization.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is the observation of poor scalability.</a:t>
            </a:r>
          </a:p>
          <a:p>
            <a:pPr lvl="1"/>
            <a:r>
              <a:rPr lang="en-US" dirty="0"/>
              <a:t>One solution is to pad the array so elements that need to be accessed by each thread appear on different cache 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9721-7C89-419C-9C4D-22C32B6F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36" y="3424264"/>
            <a:ext cx="6909999" cy="23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6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0D0-50E9-4BDF-9160-7D053A0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OpenMP clauses for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FB32-C140-46CD-A05A-42856082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306246"/>
            <a:ext cx="6321829" cy="399207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reduction(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op:var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[,var2,…])</a:t>
            </a:r>
          </a:p>
          <a:p>
            <a:r>
              <a:rPr lang="en-US" dirty="0"/>
              <a:t>Added for convenience since reductions are very common (e.g. any integral)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reduce(+:sum)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(i-0.5)*step;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sum + 4.0/(1.0+x*x);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411734-B1AA-493F-94EC-0EEA14B64AB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21236" y="2306638"/>
          <a:ext cx="42325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282">
                  <a:extLst>
                    <a:ext uri="{9D8B030D-6E8A-4147-A177-3AD203B41FA5}">
                      <a16:colId xmlns:a16="http://schemas.microsoft.com/office/drawing/2014/main" val="1609827066"/>
                    </a:ext>
                  </a:extLst>
                </a:gridCol>
                <a:gridCol w="2116282">
                  <a:extLst>
                    <a:ext uri="{9D8B030D-6E8A-4147-A177-3AD203B41FA5}">
                      <a16:colId xmlns:a16="http://schemas.microsoft.com/office/drawing/2014/main" val="35662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2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7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4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4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Largest pos.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neg.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0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05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D01EF6-3F1B-4F23-BC52-3DCB60B12753}"/>
              </a:ext>
            </a:extLst>
          </p:cNvPr>
          <p:cNvSpPr txBox="1"/>
          <p:nvPr/>
        </p:nvSpPr>
        <p:spPr>
          <a:xfrm>
            <a:off x="7819597" y="5412570"/>
            <a:ext cx="287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there are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109355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B77D06-7002-4A8F-9D9B-F2FA6553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84D99-0E4C-4B71-AAD4-C02E623A5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3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D483DA-568A-43BA-BA9F-0DF1F306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Synchronization Constructs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C266CA-136E-4559-8EE9-2E1AB550A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Critical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97F3FC-F907-45B1-9B49-CD685CA3B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Atomic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CAC25-9C9C-4D20-89F7-9A947A59D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8" y="2723020"/>
            <a:ext cx="5532120" cy="3566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thread executes </a:t>
            </a:r>
            <a:r>
              <a:rPr lang="en-US" i="1" u="sng" dirty="0"/>
              <a:t>structured block</a:t>
            </a:r>
            <a:r>
              <a:rPr lang="en-US" dirty="0"/>
              <a:t> of code at a time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(i-0.5)*step;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sum[id] = sum[id] + 4.0/(1.0+x*x);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critical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MAX_THREADS;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sum[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pi = step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A582CC-41C8-46D4-866B-3F2ECDA6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386" y="2729171"/>
            <a:ext cx="5157787" cy="3566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thread executes </a:t>
            </a:r>
            <a:r>
              <a:rPr lang="en-US" i="1" u="sng" dirty="0"/>
              <a:t>statement</a:t>
            </a:r>
            <a:r>
              <a:rPr lang="en-US" dirty="0"/>
              <a:t> one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(i-0.5)*step;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#pragma atomic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+ 4.0/(1.0+x*x);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7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537016-86AD-47B9-A3E0-FB7EDB57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Fundamental synchronization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0CE78C-204B-47C5-8234-35E7F567D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Barrier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953C88-012F-486C-80EC-304855404D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Threads are held at barrier until all threads all threads are at barrier.</a:t>
            </a:r>
          </a:p>
          <a:p>
            <a:r>
              <a:rPr lang="en-US" dirty="0"/>
              <a:t>Primarily should be used to </a:t>
            </a:r>
            <a:r>
              <a:rPr lang="en-US" i="1" dirty="0"/>
              <a:t>enforce concurrency</a:t>
            </a:r>
          </a:p>
          <a:p>
            <a:pPr lvl="1"/>
            <a:r>
              <a:rPr lang="en-US" dirty="0"/>
              <a:t>Meaning you as programmer know that all threads have completed statements prior to barrier</a:t>
            </a:r>
          </a:p>
          <a:p>
            <a:pPr lvl="1"/>
            <a:r>
              <a:rPr lang="en-US" dirty="0"/>
              <a:t>This is sometimes a necessary condition for correctness of statements following barrier</a:t>
            </a:r>
          </a:p>
          <a:p>
            <a:r>
              <a:rPr lang="en-US" dirty="0"/>
              <a:t>Also useful for debugging</a:t>
            </a:r>
          </a:p>
          <a:p>
            <a:r>
              <a:rPr lang="en-US" dirty="0"/>
              <a:t>Practically, you should not ever need to use these.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D29F243-B4A2-4F69-8E07-3CDEDA1CF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06B6FB9-9DED-4C16-B7F9-80769501CA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parallel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//threaded operations on big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#pragma </a:t>
            </a:r>
            <a:r>
              <a:rPr lang="en-US" b="1" dirty="0" err="1"/>
              <a:t>omp</a:t>
            </a:r>
            <a:r>
              <a:rPr lang="en-US" b="1" dirty="0"/>
              <a:t> barrier</a:t>
            </a:r>
          </a:p>
          <a:p>
            <a:pPr marL="0" indent="0">
              <a:buNone/>
            </a:pPr>
            <a:r>
              <a:rPr lang="en-US" dirty="0"/>
              <a:t>  //write matrix to file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855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DC40-07C2-4028-93A7-09FBCCF9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B0AE-2F15-4EE5-B02F-BB9FB683D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096256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OpenMP is an Application Programming Interface (API) for writing multithreaded applications</a:t>
            </a:r>
          </a:p>
          <a:p>
            <a:pPr lvl="1"/>
            <a:r>
              <a:rPr lang="en-US" dirty="0"/>
              <a:t>A set of compiler directives and library routines</a:t>
            </a:r>
          </a:p>
          <a:p>
            <a:pPr lvl="1"/>
            <a:r>
              <a:rPr lang="en-US" dirty="0"/>
              <a:t>Greatly simplifies writing multi-threaded applications in C/C++ and Fortran</a:t>
            </a:r>
          </a:p>
          <a:p>
            <a:pPr lvl="1"/>
            <a:r>
              <a:rPr lang="en-US" dirty="0"/>
              <a:t>Standardizes established symmetric multi-processing with vectorization and heterogeneous device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9528A-0ED3-4800-9CA8-1A8E6F50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886" y="2583717"/>
            <a:ext cx="5199016" cy="2604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F323A-34A7-4F7E-A7EC-D36872274270}"/>
              </a:ext>
            </a:extLst>
          </p:cNvPr>
          <p:cNvSpPr txBox="1"/>
          <p:nvPr/>
        </p:nvSpPr>
        <p:spPr>
          <a:xfrm>
            <a:off x="5812739" y="1800226"/>
            <a:ext cx="573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OpenMP started in 1997 as a simple interface for scientists.</a:t>
            </a:r>
          </a:p>
          <a:p>
            <a:r>
              <a:rPr lang="en-US" dirty="0"/>
              <a:t>Complexity has grown substantially over the years!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6031E-5F38-48F1-9F75-E4640DBDBB80}"/>
              </a:ext>
            </a:extLst>
          </p:cNvPr>
          <p:cNvSpPr txBox="1"/>
          <p:nvPr/>
        </p:nvSpPr>
        <p:spPr>
          <a:xfrm>
            <a:off x="6061506" y="5361277"/>
            <a:ext cx="5739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 full spec is overwhelming, so we’re going to focus on the essential constructs used by nearly all OpenMP programmers.</a:t>
            </a:r>
          </a:p>
        </p:txBody>
      </p:sp>
    </p:spTree>
    <p:extLst>
      <p:ext uri="{BB962C8B-B14F-4D97-AF65-F5344CB8AC3E}">
        <p14:creationId xmlns:p14="http://schemas.microsoft.com/office/powerpoint/2010/main" val="200715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3170-AB7C-40E6-B603-72B5A370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Implied Barriers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554BD-7850-47CA-B102-E14BB08279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</a:t>
            </a:r>
            <a:r>
              <a:rPr lang="en-US" dirty="0" err="1"/>
              <a:t>contstructs</a:t>
            </a:r>
            <a:r>
              <a:rPr lang="en-US" dirty="0"/>
              <a:t> in OpenMP have implied barriers</a:t>
            </a:r>
          </a:p>
          <a:p>
            <a:pPr lvl="1"/>
            <a:r>
              <a:rPr lang="en-US" dirty="0"/>
              <a:t>Implied barriers can be overridden with a NOWAIT clause.</a:t>
            </a:r>
          </a:p>
          <a:p>
            <a:r>
              <a:rPr lang="en-US" dirty="0"/>
              <a:t>Constructs with implied barriers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  <a:r>
              <a:rPr lang="en-US" dirty="0"/>
              <a:t>(at the end, cannot override)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dirty="0"/>
              <a:t>(end of loop)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single </a:t>
            </a:r>
            <a:r>
              <a:rPr lang="en-US" dirty="0"/>
              <a:t>(end of construct)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section </a:t>
            </a:r>
            <a:r>
              <a:rPr lang="en-US" dirty="0"/>
              <a:t>(end of construct)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27E54BB-7611-4FAB-902B-44366829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367" y="1296785"/>
            <a:ext cx="5509953" cy="50015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#pragma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sum[id] = 0.0;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#pragma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num_steps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= (i-0.5)*step;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+ 4.0/(1.0+x*x);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MAX_THREADS;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sum[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pi = step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62C3C9-4BF5-4273-95DF-D5E12386ABE2}"/>
              </a:ext>
            </a:extLst>
          </p:cNvPr>
          <p:cNvCxnSpPr>
            <a:cxnSpLocks/>
          </p:cNvCxnSpPr>
          <p:nvPr/>
        </p:nvCxnSpPr>
        <p:spPr>
          <a:xfrm flipH="1">
            <a:off x="6639099" y="4655127"/>
            <a:ext cx="15350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21BD08-0C44-4745-B983-0FF73A53C475}"/>
              </a:ext>
            </a:extLst>
          </p:cNvPr>
          <p:cNvCxnSpPr/>
          <p:nvPr/>
        </p:nvCxnSpPr>
        <p:spPr>
          <a:xfrm flipH="1">
            <a:off x="6938356" y="4311535"/>
            <a:ext cx="12358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95BE60-6143-4F49-982B-CEFC92A894D3}"/>
              </a:ext>
            </a:extLst>
          </p:cNvPr>
          <p:cNvSpPr txBox="1"/>
          <p:nvPr/>
        </p:nvSpPr>
        <p:spPr>
          <a:xfrm>
            <a:off x="8174182" y="4289368"/>
            <a:ext cx="166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Implicit barriers</a:t>
            </a:r>
          </a:p>
        </p:txBody>
      </p:sp>
    </p:spTree>
    <p:extLst>
      <p:ext uri="{BB962C8B-B14F-4D97-AF65-F5344CB8AC3E}">
        <p14:creationId xmlns:p14="http://schemas.microsoft.com/office/powerpoint/2010/main" val="3223309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344-0298-4F84-A782-D36CBD68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Common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D947-F3EA-4B90-A2C9-8C88222BD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1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ED9BC3-3CA2-44B9-B718-E2AD7724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08" y="1395545"/>
            <a:ext cx="7019995" cy="4881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B62116-FBDE-4DE5-9238-69AC5A052BE0}"/>
              </a:ext>
            </a:extLst>
          </p:cNvPr>
          <p:cNvSpPr txBox="1"/>
          <p:nvPr/>
        </p:nvSpPr>
        <p:spPr>
          <a:xfrm>
            <a:off x="9193236" y="2975317"/>
            <a:ext cx="2342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OpenMP programs use just these functions, constructs and clauses</a:t>
            </a:r>
          </a:p>
        </p:txBody>
      </p:sp>
    </p:spTree>
    <p:extLst>
      <p:ext uri="{BB962C8B-B14F-4D97-AF65-F5344CB8AC3E}">
        <p14:creationId xmlns:p14="http://schemas.microsoft.com/office/powerpoint/2010/main" val="3138643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CE0F-511C-4A14-A0D0-25DDE6EE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Common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3D74F-CC57-4548-81D6-7D3344858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63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7DB3F-D2BD-49E7-A644-93FB8075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Newer, Gee-wiz-wow OpenMP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685D62-40AF-4A95-B0A3-EA2AE3A1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 grained task control</a:t>
            </a:r>
          </a:p>
          <a:p>
            <a:pPr lvl="1"/>
            <a:r>
              <a:rPr lang="en-US" dirty="0"/>
              <a:t>Task dependencies, tied vs. untied tasks, task groups, and task loops</a:t>
            </a:r>
          </a:p>
          <a:p>
            <a:r>
              <a:rPr lang="en-US" dirty="0"/>
              <a:t>Vectorization constructs</a:t>
            </a:r>
          </a:p>
          <a:p>
            <a:pPr lvl="1"/>
            <a:r>
              <a:rPr lang="en-US" dirty="0" err="1"/>
              <a:t>Simd</a:t>
            </a:r>
            <a:r>
              <a:rPr lang="en-US" dirty="0"/>
              <a:t>, </a:t>
            </a:r>
            <a:r>
              <a:rPr lang="en-US" dirty="0" err="1"/>
              <a:t>simdlen</a:t>
            </a:r>
            <a:r>
              <a:rPr lang="en-US" dirty="0"/>
              <a:t>, uniform, </a:t>
            </a:r>
            <a:r>
              <a:rPr lang="en-US" dirty="0" err="1"/>
              <a:t>inbranch</a:t>
            </a:r>
            <a:r>
              <a:rPr lang="en-US" dirty="0"/>
              <a:t> vs. </a:t>
            </a:r>
            <a:r>
              <a:rPr lang="en-US" dirty="0" err="1"/>
              <a:t>nobranch</a:t>
            </a:r>
            <a:endParaRPr lang="en-US" dirty="0"/>
          </a:p>
          <a:p>
            <a:r>
              <a:rPr lang="en-US" dirty="0"/>
              <a:t>Heterogeneous computing</a:t>
            </a:r>
          </a:p>
          <a:p>
            <a:pPr lvl="1"/>
            <a:r>
              <a:rPr lang="en-US" dirty="0"/>
              <a:t>Target, </a:t>
            </a:r>
            <a:r>
              <a:rPr lang="en-US" dirty="0" err="1"/>
              <a:t>copyin</a:t>
            </a:r>
            <a:r>
              <a:rPr lang="en-US" dirty="0"/>
              <a:t>, declare target, map, teams distribute parallel for</a:t>
            </a:r>
          </a:p>
          <a:p>
            <a:r>
              <a:rPr lang="en-US" dirty="0"/>
              <a:t>Other synchronizations</a:t>
            </a:r>
          </a:p>
          <a:p>
            <a:pPr lvl="1"/>
            <a:r>
              <a:rPr lang="en-US" dirty="0"/>
              <a:t>Locks, flush, other atomics: read, write, capture, update</a:t>
            </a:r>
          </a:p>
        </p:txBody>
      </p:sp>
    </p:spTree>
    <p:extLst>
      <p:ext uri="{BB962C8B-B14F-4D97-AF65-F5344CB8AC3E}">
        <p14:creationId xmlns:p14="http://schemas.microsoft.com/office/powerpoint/2010/main" val="4091678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5D1C6-3059-4B57-872C-B301E400C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5740A4-FF53-4739-99E4-C7EB1B075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This material is based on material developed by Tim Mattson for the ATPESC workshop.</a:t>
            </a:r>
          </a:p>
          <a:p>
            <a:pPr algn="l"/>
            <a:r>
              <a:rPr lang="en-US" dirty="0"/>
              <a:t>See: </a:t>
            </a:r>
            <a:r>
              <a:rPr lang="en-US" dirty="0">
                <a:hlinkClick r:id="rId2"/>
              </a:rPr>
              <a:t>https://extremecomputingtraining.anl.gov/sessions/presentation-the-openmp-common-core-a-hands-on-exploration/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967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87BA-59F8-4C5B-9323-2D722FDC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OpenMP Software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2D8EE-A54C-4596-B1D2-AB85CBBA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68" y="2285110"/>
            <a:ext cx="6423420" cy="3918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7B636-12C0-473F-BD04-B6D77DBEC302}"/>
              </a:ext>
            </a:extLst>
          </p:cNvPr>
          <p:cNvSpPr txBox="1"/>
          <p:nvPr/>
        </p:nvSpPr>
        <p:spPr>
          <a:xfrm>
            <a:off x="9509760" y="3026664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showing most common usage.</a:t>
            </a:r>
          </a:p>
          <a:p>
            <a:endParaRPr lang="en-US" dirty="0"/>
          </a:p>
          <a:p>
            <a:r>
              <a:rPr lang="en-US" dirty="0"/>
              <a:t>NUMA and GPU support were added later.</a:t>
            </a:r>
          </a:p>
        </p:txBody>
      </p:sp>
    </p:spTree>
    <p:extLst>
      <p:ext uri="{BB962C8B-B14F-4D97-AF65-F5344CB8AC3E}">
        <p14:creationId xmlns:p14="http://schemas.microsoft.com/office/powerpoint/2010/main" val="129385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F75427-AB90-4871-A5BB-B517E201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295" y="1309404"/>
            <a:ext cx="7272997" cy="4974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B1A80-9899-4099-BDBC-F985DFB00DF8}"/>
              </a:ext>
            </a:extLst>
          </p:cNvPr>
          <p:cNvSpPr txBox="1"/>
          <p:nvPr/>
        </p:nvSpPr>
        <p:spPr>
          <a:xfrm>
            <a:off x="635759" y="3147647"/>
            <a:ext cx="2651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Flux node</a:t>
            </a:r>
          </a:p>
          <a:p>
            <a:pPr algn="ctr"/>
            <a:r>
              <a:rPr lang="en-US" sz="2800" dirty="0"/>
              <a:t>Architecture</a:t>
            </a:r>
          </a:p>
          <a:p>
            <a:pPr algn="ctr"/>
            <a:r>
              <a:rPr lang="en-US" sz="2000" dirty="0"/>
              <a:t>(Extent of hardware to</a:t>
            </a:r>
          </a:p>
          <a:p>
            <a:pPr algn="ctr"/>
            <a:r>
              <a:rPr lang="en-US" sz="2000" dirty="0"/>
              <a:t>consider with OpenMP)</a:t>
            </a:r>
          </a:p>
        </p:txBody>
      </p:sp>
    </p:spTree>
    <p:extLst>
      <p:ext uri="{BB962C8B-B14F-4D97-AF65-F5344CB8AC3E}">
        <p14:creationId xmlns:p14="http://schemas.microsoft.com/office/powerpoint/2010/main" val="35651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models of Programming in OpenMP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Fork/Join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Simple loop parallelization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Pool of Tasks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69941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Tasks are independent units of work composed of</a:t>
            </a:r>
          </a:p>
          <a:p>
            <a:pPr lvl="1"/>
            <a:r>
              <a:rPr lang="en-US" dirty="0"/>
              <a:t>Code to execute</a:t>
            </a:r>
          </a:p>
          <a:p>
            <a:pPr lvl="1"/>
            <a:r>
              <a:rPr lang="en-US" dirty="0"/>
              <a:t>Data to compute with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54FBEA-0C53-4A43-90D3-897C414C5ACC}"/>
              </a:ext>
            </a:extLst>
          </p:cNvPr>
          <p:cNvGrpSpPr/>
          <p:nvPr/>
        </p:nvGrpSpPr>
        <p:grpSpPr>
          <a:xfrm>
            <a:off x="6194427" y="3668078"/>
            <a:ext cx="3477750" cy="2141387"/>
            <a:chOff x="5678204" y="3415757"/>
            <a:chExt cx="4673504" cy="2877659"/>
          </a:xfrm>
        </p:grpSpPr>
        <p:sp>
          <p:nvSpPr>
            <p:cNvPr id="24" name="Rectangle: Rounded Corners 23"/>
            <p:cNvSpPr/>
            <p:nvPr/>
          </p:nvSpPr>
          <p:spPr>
            <a:xfrm>
              <a:off x="7291056" y="4333701"/>
              <a:ext cx="1793631" cy="9026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Scheduler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081414" y="3730556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7543102" y="3415757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9155954" y="3458074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725836" y="5361699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678204" y="4343201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Thread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7543102" y="5840733"/>
              <a:ext cx="1195754" cy="4526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Thread</a:t>
              </a:r>
            </a:p>
          </p:txBody>
        </p:sp>
        <p:cxnSp>
          <p:nvCxnSpPr>
            <p:cNvPr id="36" name="Straight Arrow Connector 35"/>
            <p:cNvCxnSpPr>
              <a:endCxn id="27" idx="3"/>
            </p:cNvCxnSpPr>
            <p:nvPr/>
          </p:nvCxnSpPr>
          <p:spPr>
            <a:xfrm flipV="1">
              <a:off x="8955733" y="3844463"/>
              <a:ext cx="375335" cy="48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" idx="0"/>
              <a:endCxn id="26" idx="4"/>
            </p:cNvCxnSpPr>
            <p:nvPr/>
          </p:nvCxnSpPr>
          <p:spPr>
            <a:xfrm flipH="1" flipV="1">
              <a:off x="8140979" y="3868440"/>
              <a:ext cx="46893" cy="465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25" idx="5"/>
            </p:cNvCxnSpPr>
            <p:nvPr/>
          </p:nvCxnSpPr>
          <p:spPr>
            <a:xfrm flipH="1" flipV="1">
              <a:off x="7102054" y="4116945"/>
              <a:ext cx="560029" cy="2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4" idx="1"/>
              <a:endCxn id="29" idx="6"/>
            </p:cNvCxnSpPr>
            <p:nvPr/>
          </p:nvCxnSpPr>
          <p:spPr>
            <a:xfrm flipH="1" flipV="1">
              <a:off x="6873958" y="4569543"/>
              <a:ext cx="417098" cy="2154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8" idx="7"/>
            </p:cNvCxnSpPr>
            <p:nvPr/>
          </p:nvCxnSpPr>
          <p:spPr>
            <a:xfrm flipH="1">
              <a:off x="6746476" y="5157168"/>
              <a:ext cx="511798" cy="270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4" idx="2"/>
              <a:endCxn id="30" idx="0"/>
            </p:cNvCxnSpPr>
            <p:nvPr/>
          </p:nvCxnSpPr>
          <p:spPr>
            <a:xfrm flipH="1">
              <a:off x="8140979" y="5236379"/>
              <a:ext cx="46893" cy="60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9084687" y="4755734"/>
              <a:ext cx="1043354" cy="15286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Tasks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B6F72C-0543-46AB-AC5D-9D6DB0D0D3BC}"/>
              </a:ext>
            </a:extLst>
          </p:cNvPr>
          <p:cNvGrpSpPr/>
          <p:nvPr/>
        </p:nvGrpSpPr>
        <p:grpSpPr>
          <a:xfrm>
            <a:off x="684855" y="3418046"/>
            <a:ext cx="2862684" cy="1198865"/>
            <a:chOff x="692372" y="3556869"/>
            <a:chExt cx="4498428" cy="1883899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C713F49-E751-4B26-BED5-9D2388C4A276}"/>
                </a:ext>
              </a:extLst>
            </p:cNvPr>
            <p:cNvCxnSpPr/>
            <p:nvPr/>
          </p:nvCxnSpPr>
          <p:spPr>
            <a:xfrm>
              <a:off x="692372" y="4176979"/>
              <a:ext cx="1334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2BFAEF-4EE6-4D5D-B879-5BBFCC2B80DC}"/>
                </a:ext>
              </a:extLst>
            </p:cNvPr>
            <p:cNvCxnSpPr/>
            <p:nvPr/>
          </p:nvCxnSpPr>
          <p:spPr>
            <a:xfrm flipV="1">
              <a:off x="2048207" y="3556869"/>
              <a:ext cx="357351" cy="62011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B33E55-649F-48B2-A7E2-89EBF056AEB4}"/>
                </a:ext>
              </a:extLst>
            </p:cNvPr>
            <p:cNvCxnSpPr/>
            <p:nvPr/>
          </p:nvCxnSpPr>
          <p:spPr>
            <a:xfrm flipV="1">
              <a:off x="2027186" y="3998303"/>
              <a:ext cx="378372" cy="17867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658BD27-E62A-45D9-BD47-EEBBC93DD061}"/>
                </a:ext>
              </a:extLst>
            </p:cNvPr>
            <p:cNvCxnSpPr/>
            <p:nvPr/>
          </p:nvCxnSpPr>
          <p:spPr>
            <a:xfrm>
              <a:off x="2048207" y="4184863"/>
              <a:ext cx="357351" cy="62011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CF4565-4175-4223-B3F8-C73AFAF7E17B}"/>
                </a:ext>
              </a:extLst>
            </p:cNvPr>
            <p:cNvCxnSpPr/>
            <p:nvPr/>
          </p:nvCxnSpPr>
          <p:spPr>
            <a:xfrm>
              <a:off x="2037696" y="4163841"/>
              <a:ext cx="378372" cy="17867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C74168-C53E-4EA0-9C94-D3BB0D5B4054}"/>
                </a:ext>
              </a:extLst>
            </p:cNvPr>
            <p:cNvCxnSpPr/>
            <p:nvPr/>
          </p:nvCxnSpPr>
          <p:spPr>
            <a:xfrm>
              <a:off x="2405558" y="3556869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B631A4A-1041-4C39-A1CA-93B55B49ED27}"/>
                </a:ext>
              </a:extLst>
            </p:cNvPr>
            <p:cNvCxnSpPr/>
            <p:nvPr/>
          </p:nvCxnSpPr>
          <p:spPr>
            <a:xfrm>
              <a:off x="2416068" y="3998303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E0E5610-6C7E-485F-A475-B5706162C470}"/>
                </a:ext>
              </a:extLst>
            </p:cNvPr>
            <p:cNvCxnSpPr/>
            <p:nvPr/>
          </p:nvCxnSpPr>
          <p:spPr>
            <a:xfrm>
              <a:off x="2416068" y="4342517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97227F9-65A7-466B-813A-B5AA4D0D770B}"/>
                </a:ext>
              </a:extLst>
            </p:cNvPr>
            <p:cNvCxnSpPr/>
            <p:nvPr/>
          </p:nvCxnSpPr>
          <p:spPr>
            <a:xfrm>
              <a:off x="2410813" y="4789208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9FB69EE-E0AB-4762-BBD2-3ED868D1A5D6}"/>
                </a:ext>
              </a:extLst>
            </p:cNvPr>
            <p:cNvCxnSpPr/>
            <p:nvPr/>
          </p:nvCxnSpPr>
          <p:spPr>
            <a:xfrm flipH="1" flipV="1">
              <a:off x="3593227" y="3556869"/>
              <a:ext cx="388883" cy="6201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835F16-1103-4399-94E3-6911C3064385}"/>
                </a:ext>
              </a:extLst>
            </p:cNvPr>
            <p:cNvCxnSpPr/>
            <p:nvPr/>
          </p:nvCxnSpPr>
          <p:spPr>
            <a:xfrm flipH="1" flipV="1">
              <a:off x="3603737" y="3998303"/>
              <a:ext cx="378372" cy="1786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DD104A6-5410-44B7-815F-CD2CD3A46B0E}"/>
                </a:ext>
              </a:extLst>
            </p:cNvPr>
            <p:cNvCxnSpPr/>
            <p:nvPr/>
          </p:nvCxnSpPr>
          <p:spPr>
            <a:xfrm flipH="1">
              <a:off x="3603737" y="4184863"/>
              <a:ext cx="378373" cy="60434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860237-7ACE-4B76-9D85-091CDBC07D8C}"/>
                </a:ext>
              </a:extLst>
            </p:cNvPr>
            <p:cNvCxnSpPr/>
            <p:nvPr/>
          </p:nvCxnSpPr>
          <p:spPr>
            <a:xfrm flipH="1">
              <a:off x="3614247" y="4163841"/>
              <a:ext cx="378372" cy="1786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2637416-C3D7-49F3-8ADB-854126BC0E27}"/>
                </a:ext>
              </a:extLst>
            </p:cNvPr>
            <p:cNvCxnSpPr/>
            <p:nvPr/>
          </p:nvCxnSpPr>
          <p:spPr>
            <a:xfrm>
              <a:off x="3982109" y="4163841"/>
              <a:ext cx="1208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AE3BEB00-6BE2-4586-93B3-8BBCF7EB8D47}"/>
                </a:ext>
              </a:extLst>
            </p:cNvPr>
            <p:cNvSpPr/>
            <p:nvPr/>
          </p:nvSpPr>
          <p:spPr>
            <a:xfrm rot="16200000">
              <a:off x="2109470" y="4716796"/>
              <a:ext cx="213804" cy="44143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DCD6C3-964A-4D0E-B013-FD1BCDE77647}"/>
                </a:ext>
              </a:extLst>
            </p:cNvPr>
            <p:cNvSpPr txBox="1"/>
            <p:nvPr/>
          </p:nvSpPr>
          <p:spPr>
            <a:xfrm>
              <a:off x="1910190" y="5071436"/>
              <a:ext cx="608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Fork</a:t>
              </a:r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1FCA9C48-D960-44C9-8B06-B7597DB89F1D}"/>
                </a:ext>
              </a:extLst>
            </p:cNvPr>
            <p:cNvSpPr/>
            <p:nvPr/>
          </p:nvSpPr>
          <p:spPr>
            <a:xfrm rot="16200000">
              <a:off x="3728062" y="4749793"/>
              <a:ext cx="213804" cy="44143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094016-33B0-4384-B283-C7D0B36B8853}"/>
                </a:ext>
              </a:extLst>
            </p:cNvPr>
            <p:cNvSpPr txBox="1"/>
            <p:nvPr/>
          </p:nvSpPr>
          <p:spPr>
            <a:xfrm>
              <a:off x="3564249" y="5068251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1DA8E49-1BCA-494B-8F15-7FBB1ADAB4F4}"/>
              </a:ext>
            </a:extLst>
          </p:cNvPr>
          <p:cNvGrpSpPr/>
          <p:nvPr/>
        </p:nvGrpSpPr>
        <p:grpSpPr>
          <a:xfrm>
            <a:off x="2703641" y="3403959"/>
            <a:ext cx="2862684" cy="794261"/>
            <a:chOff x="692372" y="3556869"/>
            <a:chExt cx="4498428" cy="1248104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339C674-9CB3-42B4-987A-104A58EDCAFB}"/>
                </a:ext>
              </a:extLst>
            </p:cNvPr>
            <p:cNvCxnSpPr/>
            <p:nvPr/>
          </p:nvCxnSpPr>
          <p:spPr>
            <a:xfrm>
              <a:off x="692372" y="4176979"/>
              <a:ext cx="1334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598DDA3-36AF-4344-A530-D014AF6FDFB1}"/>
                </a:ext>
              </a:extLst>
            </p:cNvPr>
            <p:cNvCxnSpPr/>
            <p:nvPr/>
          </p:nvCxnSpPr>
          <p:spPr>
            <a:xfrm flipV="1">
              <a:off x="2048207" y="3556869"/>
              <a:ext cx="357351" cy="62011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F7E7D3F-B9AA-4B23-A6FA-EE4CFB922432}"/>
                </a:ext>
              </a:extLst>
            </p:cNvPr>
            <p:cNvCxnSpPr/>
            <p:nvPr/>
          </p:nvCxnSpPr>
          <p:spPr>
            <a:xfrm flipV="1">
              <a:off x="2027186" y="3998303"/>
              <a:ext cx="378372" cy="17867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AA2E6D-ADA2-4C92-A25D-7E7679846DDD}"/>
                </a:ext>
              </a:extLst>
            </p:cNvPr>
            <p:cNvCxnSpPr/>
            <p:nvPr/>
          </p:nvCxnSpPr>
          <p:spPr>
            <a:xfrm>
              <a:off x="2048207" y="4184863"/>
              <a:ext cx="357351" cy="62011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083072-13A4-4A9B-82F2-BE0DE96F51B5}"/>
                </a:ext>
              </a:extLst>
            </p:cNvPr>
            <p:cNvCxnSpPr/>
            <p:nvPr/>
          </p:nvCxnSpPr>
          <p:spPr>
            <a:xfrm>
              <a:off x="2037696" y="4163841"/>
              <a:ext cx="378372" cy="17867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8556924-CDF6-47FC-A5D7-C62EDC9C3845}"/>
                </a:ext>
              </a:extLst>
            </p:cNvPr>
            <p:cNvCxnSpPr/>
            <p:nvPr/>
          </p:nvCxnSpPr>
          <p:spPr>
            <a:xfrm>
              <a:off x="2405558" y="3556869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06993E9-CF22-4F58-9EA4-4177BB74FE01}"/>
                </a:ext>
              </a:extLst>
            </p:cNvPr>
            <p:cNvCxnSpPr/>
            <p:nvPr/>
          </p:nvCxnSpPr>
          <p:spPr>
            <a:xfrm>
              <a:off x="2416068" y="3998303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5D6F585-011A-4E56-9BB1-0AD0AAA96087}"/>
                </a:ext>
              </a:extLst>
            </p:cNvPr>
            <p:cNvCxnSpPr/>
            <p:nvPr/>
          </p:nvCxnSpPr>
          <p:spPr>
            <a:xfrm>
              <a:off x="2416068" y="4342517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ABAC227-7266-4657-B357-D3F3837CD52D}"/>
                </a:ext>
              </a:extLst>
            </p:cNvPr>
            <p:cNvCxnSpPr/>
            <p:nvPr/>
          </p:nvCxnSpPr>
          <p:spPr>
            <a:xfrm>
              <a:off x="2410813" y="4789208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4703CD7-3FBE-410D-9CFA-CDF7DCC9D11A}"/>
                </a:ext>
              </a:extLst>
            </p:cNvPr>
            <p:cNvCxnSpPr/>
            <p:nvPr/>
          </p:nvCxnSpPr>
          <p:spPr>
            <a:xfrm flipH="1" flipV="1">
              <a:off x="3593227" y="3556869"/>
              <a:ext cx="388883" cy="6201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FA2329B-90A0-4912-9703-A6A97DC59122}"/>
                </a:ext>
              </a:extLst>
            </p:cNvPr>
            <p:cNvCxnSpPr/>
            <p:nvPr/>
          </p:nvCxnSpPr>
          <p:spPr>
            <a:xfrm flipH="1" flipV="1">
              <a:off x="3603737" y="3998303"/>
              <a:ext cx="378372" cy="1786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DB65DDA-1D3F-466F-AE26-F28F46545596}"/>
                </a:ext>
              </a:extLst>
            </p:cNvPr>
            <p:cNvCxnSpPr/>
            <p:nvPr/>
          </p:nvCxnSpPr>
          <p:spPr>
            <a:xfrm flipH="1">
              <a:off x="3603737" y="4184863"/>
              <a:ext cx="378373" cy="60434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BA8E1AF-C0E4-4DB4-B908-EDC6359B8E5C}"/>
                </a:ext>
              </a:extLst>
            </p:cNvPr>
            <p:cNvCxnSpPr/>
            <p:nvPr/>
          </p:nvCxnSpPr>
          <p:spPr>
            <a:xfrm flipH="1">
              <a:off x="3614247" y="4163841"/>
              <a:ext cx="378372" cy="1786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8455A04-D054-4C5F-B935-3AA7C5EA7C6B}"/>
                </a:ext>
              </a:extLst>
            </p:cNvPr>
            <p:cNvCxnSpPr/>
            <p:nvPr/>
          </p:nvCxnSpPr>
          <p:spPr>
            <a:xfrm>
              <a:off x="3982109" y="4163841"/>
              <a:ext cx="1208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CBE7D30-13C4-45AA-9E1B-06EBAF64F3B7}"/>
              </a:ext>
            </a:extLst>
          </p:cNvPr>
          <p:cNvGrpSpPr/>
          <p:nvPr/>
        </p:nvGrpSpPr>
        <p:grpSpPr>
          <a:xfrm>
            <a:off x="3640831" y="4566911"/>
            <a:ext cx="1110293" cy="308054"/>
            <a:chOff x="692372" y="3556869"/>
            <a:chExt cx="4498428" cy="1248104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4610412-95DB-4AC4-A591-4B5131B66DF7}"/>
                </a:ext>
              </a:extLst>
            </p:cNvPr>
            <p:cNvCxnSpPr/>
            <p:nvPr/>
          </p:nvCxnSpPr>
          <p:spPr>
            <a:xfrm>
              <a:off x="692372" y="4176979"/>
              <a:ext cx="1334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5F6DBD7-0F20-4FDA-A6DE-9C0DB8302043}"/>
                </a:ext>
              </a:extLst>
            </p:cNvPr>
            <p:cNvCxnSpPr/>
            <p:nvPr/>
          </p:nvCxnSpPr>
          <p:spPr>
            <a:xfrm flipV="1">
              <a:off x="2048207" y="3556869"/>
              <a:ext cx="357351" cy="62011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7C6FFD-3F5C-404A-9D33-5D365D63EC57}"/>
                </a:ext>
              </a:extLst>
            </p:cNvPr>
            <p:cNvCxnSpPr/>
            <p:nvPr/>
          </p:nvCxnSpPr>
          <p:spPr>
            <a:xfrm flipV="1">
              <a:off x="2027186" y="3998303"/>
              <a:ext cx="378372" cy="17867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C32FA14-BFAE-45EB-B3CD-004EB2AEA6E6}"/>
                </a:ext>
              </a:extLst>
            </p:cNvPr>
            <p:cNvCxnSpPr/>
            <p:nvPr/>
          </p:nvCxnSpPr>
          <p:spPr>
            <a:xfrm>
              <a:off x="2048207" y="4184863"/>
              <a:ext cx="357351" cy="62011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345343-0778-4AC5-8596-7086F62A7023}"/>
                </a:ext>
              </a:extLst>
            </p:cNvPr>
            <p:cNvCxnSpPr/>
            <p:nvPr/>
          </p:nvCxnSpPr>
          <p:spPr>
            <a:xfrm>
              <a:off x="2037696" y="4163841"/>
              <a:ext cx="378372" cy="178676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424AB6D-8C73-4AA4-B634-CDAF22986F1C}"/>
                </a:ext>
              </a:extLst>
            </p:cNvPr>
            <p:cNvCxnSpPr/>
            <p:nvPr/>
          </p:nvCxnSpPr>
          <p:spPr>
            <a:xfrm>
              <a:off x="2405558" y="3556869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46372E2-B7DD-46F1-8501-203F73B86CC5}"/>
                </a:ext>
              </a:extLst>
            </p:cNvPr>
            <p:cNvCxnSpPr/>
            <p:nvPr/>
          </p:nvCxnSpPr>
          <p:spPr>
            <a:xfrm>
              <a:off x="2416068" y="3998303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6134B3D-FB11-44C2-B659-F3B296026E60}"/>
                </a:ext>
              </a:extLst>
            </p:cNvPr>
            <p:cNvCxnSpPr/>
            <p:nvPr/>
          </p:nvCxnSpPr>
          <p:spPr>
            <a:xfrm>
              <a:off x="2416068" y="4342517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C3796DE-1EE8-4F4B-82FD-E80998310F8C}"/>
                </a:ext>
              </a:extLst>
            </p:cNvPr>
            <p:cNvCxnSpPr/>
            <p:nvPr/>
          </p:nvCxnSpPr>
          <p:spPr>
            <a:xfrm>
              <a:off x="2410813" y="4789208"/>
              <a:ext cx="1198180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2C84178-09E6-4542-9A84-D597B940E606}"/>
                </a:ext>
              </a:extLst>
            </p:cNvPr>
            <p:cNvCxnSpPr/>
            <p:nvPr/>
          </p:nvCxnSpPr>
          <p:spPr>
            <a:xfrm flipH="1" flipV="1">
              <a:off x="3593227" y="3556869"/>
              <a:ext cx="388883" cy="62011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EF95159-8DFF-4AAF-9ECE-2CF7FE9A35F8}"/>
                </a:ext>
              </a:extLst>
            </p:cNvPr>
            <p:cNvCxnSpPr/>
            <p:nvPr/>
          </p:nvCxnSpPr>
          <p:spPr>
            <a:xfrm flipH="1" flipV="1">
              <a:off x="3603737" y="3998303"/>
              <a:ext cx="378372" cy="1786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F0F197-AC1D-4BA4-8741-CF77095CD06C}"/>
                </a:ext>
              </a:extLst>
            </p:cNvPr>
            <p:cNvCxnSpPr/>
            <p:nvPr/>
          </p:nvCxnSpPr>
          <p:spPr>
            <a:xfrm flipH="1">
              <a:off x="3603737" y="4184863"/>
              <a:ext cx="378373" cy="60434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E45B383-6E27-4BC6-B099-84087E078CA1}"/>
                </a:ext>
              </a:extLst>
            </p:cNvPr>
            <p:cNvCxnSpPr/>
            <p:nvPr/>
          </p:nvCxnSpPr>
          <p:spPr>
            <a:xfrm flipH="1">
              <a:off x="3614247" y="4163841"/>
              <a:ext cx="378372" cy="17867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CC5747D-F85D-466C-B840-58E45BCFCAAF}"/>
                </a:ext>
              </a:extLst>
            </p:cNvPr>
            <p:cNvCxnSpPr/>
            <p:nvPr/>
          </p:nvCxnSpPr>
          <p:spPr>
            <a:xfrm>
              <a:off x="3982109" y="4163841"/>
              <a:ext cx="12086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5EF75-2850-4B33-B819-A24C9EEC1918}"/>
              </a:ext>
            </a:extLst>
          </p:cNvPr>
          <p:cNvCxnSpPr/>
          <p:nvPr/>
        </p:nvCxnSpPr>
        <p:spPr>
          <a:xfrm flipH="1">
            <a:off x="3640831" y="4178157"/>
            <a:ext cx="153038" cy="538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846A68-4544-430E-81A4-FBE3E1BD7BC3}"/>
              </a:ext>
            </a:extLst>
          </p:cNvPr>
          <p:cNvCxnSpPr/>
          <p:nvPr/>
        </p:nvCxnSpPr>
        <p:spPr>
          <a:xfrm>
            <a:off x="4542572" y="4210061"/>
            <a:ext cx="190205" cy="503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30280A6-2E67-45E9-80E9-28789D5D5D60}"/>
              </a:ext>
            </a:extLst>
          </p:cNvPr>
          <p:cNvSpPr txBox="1"/>
          <p:nvPr/>
        </p:nvSpPr>
        <p:spPr>
          <a:xfrm>
            <a:off x="3211891" y="5088808"/>
            <a:ext cx="19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Parallelism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AFD5E2BA-C3E7-4732-928C-EDB1A101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383" y="3466501"/>
            <a:ext cx="1704773" cy="2544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53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705B-31E5-4BFC-A092-6EC3DE38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4750-7E3F-4127-BB15-7EA8F873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Most of the constructs in OpenMP are compiler directives.</a:t>
            </a:r>
          </a:p>
          <a:p>
            <a:pPr lvl="1"/>
            <a:r>
              <a:rPr lang="en-US" dirty="0"/>
              <a:t>C/C++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&lt;construct&gt; [&lt;clause&gt; [&lt;clause&gt;] ...]</a:t>
            </a:r>
          </a:p>
          <a:p>
            <a:pPr lvl="1"/>
            <a:r>
              <a:rPr lang="en-US" dirty="0"/>
              <a:t>Fortran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!$OMP &lt;construct&gt; [&lt;clause&gt; [&lt;clause&gt;] ...]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Examples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private(x)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!$OMP parallel private(x)</a:t>
            </a:r>
            <a:endParaRPr lang="en-US" dirty="0"/>
          </a:p>
          <a:p>
            <a:r>
              <a:rPr lang="en-US" dirty="0"/>
              <a:t>Function interface declarations and compile time constants and types in either:</a:t>
            </a:r>
          </a:p>
          <a:p>
            <a:pPr lvl="1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OMP_LIB</a:t>
            </a:r>
          </a:p>
          <a:p>
            <a:r>
              <a:rPr lang="en-US" dirty="0"/>
              <a:t>Most OpenMP constructions apply to a “structured block”.</a:t>
            </a:r>
          </a:p>
          <a:p>
            <a:pPr lvl="1"/>
            <a:r>
              <a:rPr lang="en-US" dirty="0"/>
              <a:t>Structured block: a block of one or more statements with one point of entry at the top and one point of exit at the bottom</a:t>
            </a:r>
          </a:p>
          <a:p>
            <a:pPr lvl="1"/>
            <a:r>
              <a:rPr lang="en-US" dirty="0"/>
              <a:t>Examples: in C/C++ anything inside “{}”; in Fortran its loops, subroutines, functions,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EBEB1-3795-4DFB-918A-1E8AE5772E6E}"/>
              </a:ext>
            </a:extLst>
          </p:cNvPr>
          <p:cNvSpPr txBox="1"/>
          <p:nvPr/>
        </p:nvSpPr>
        <p:spPr>
          <a:xfrm>
            <a:off x="5888736" y="278266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53CD-8597-4B7B-A50C-69DA3B8E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Enabling OpenMP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95F1AA-05C1-4458-B4FD-5648F4EA3C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49309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33350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5461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0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GNU </a:t>
                      </a:r>
                      <a:r>
                        <a:rPr lang="en-US" dirty="0" err="1"/>
                        <a:t>gcc</a:t>
                      </a:r>
                      <a:r>
                        <a:rPr lang="en-US" dirty="0"/>
                        <a:t>/g++/</a:t>
                      </a:r>
                      <a:r>
                        <a:rPr lang="en-US" dirty="0" err="1"/>
                        <a:t>gfortran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</a:t>
                      </a:r>
                      <a:r>
                        <a:rPr lang="en-US" dirty="0" err="1"/>
                        <a:t>fopenmp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73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PGI </a:t>
                      </a:r>
                      <a:r>
                        <a:rPr lang="en-US" dirty="0" err="1"/>
                        <a:t>pgcc</a:t>
                      </a:r>
                      <a:r>
                        <a:rPr lang="en-US" dirty="0"/>
                        <a:t>/pgf90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</a:t>
                      </a:r>
                      <a:r>
                        <a:rPr lang="en-US" dirty="0" err="1"/>
                        <a:t>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 (Windows) </a:t>
                      </a:r>
                      <a:r>
                        <a:rPr lang="en-US" dirty="0" err="1"/>
                        <a:t>icl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/</a:t>
                      </a:r>
                      <a:r>
                        <a:rPr lang="en-US" dirty="0" err="1"/>
                        <a:t>Qopenmp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9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 (Linux/OSX) </a:t>
                      </a:r>
                      <a:r>
                        <a:rPr lang="en-US" dirty="0" err="1"/>
                        <a:t>icc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icpc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</a:t>
                      </a:r>
                      <a:r>
                        <a:rPr lang="en-US" dirty="0" err="1"/>
                        <a:t>fopenmp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84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 </a:t>
                      </a:r>
                      <a:r>
                        <a:rPr lang="en-US" dirty="0" err="1"/>
                        <a:t>xlc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xlcxx</a:t>
                      </a:r>
                      <a:r>
                        <a:rPr lang="en-US" dirty="0"/>
                        <a:t>/xlf77/xlf90/xlf95/xlf2003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</a:t>
                      </a:r>
                      <a:r>
                        <a:rPr lang="en-US" dirty="0" err="1"/>
                        <a:t>qsmp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8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NAG </a:t>
                      </a:r>
                      <a:r>
                        <a:rPr lang="en-US" dirty="0" err="1"/>
                        <a:t>nagfor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</a:t>
                      </a:r>
                      <a:r>
                        <a:rPr lang="en-US" dirty="0" err="1"/>
                        <a:t>openmp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3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-h </a:t>
                      </a:r>
                      <a:r>
                        <a:rPr lang="en-US" dirty="0" err="1"/>
                        <a:t>omp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28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8B28C4-AF92-4F75-907D-5BE2815CCFFB}"/>
              </a:ext>
            </a:extLst>
          </p:cNvPr>
          <p:cNvSpPr txBox="1"/>
          <p:nvPr/>
        </p:nvSpPr>
        <p:spPr>
          <a:xfrm>
            <a:off x="4412045" y="2448806"/>
            <a:ext cx="33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Switches for compiling and linking</a:t>
            </a:r>
          </a:p>
        </p:txBody>
      </p:sp>
    </p:spTree>
    <p:extLst>
      <p:ext uri="{BB962C8B-B14F-4D97-AF65-F5344CB8AC3E}">
        <p14:creationId xmlns:p14="http://schemas.microsoft.com/office/powerpoint/2010/main" val="286246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4852</TotalTime>
  <Words>2690</Words>
  <Application>Microsoft Office PowerPoint</Application>
  <PresentationFormat>Widescreen</PresentationFormat>
  <Paragraphs>449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Courier New</vt:lpstr>
      <vt:lpstr>Garamond</vt:lpstr>
      <vt:lpstr>Times New Roman</vt:lpstr>
      <vt:lpstr>Office Theme</vt:lpstr>
      <vt:lpstr>Lecture 14 OpenMP</vt:lpstr>
      <vt:lpstr>Outline</vt:lpstr>
      <vt:lpstr>Today’s Learning Objectives</vt:lpstr>
      <vt:lpstr>What is OpenMP</vt:lpstr>
      <vt:lpstr>OpenMP Software Stack</vt:lpstr>
      <vt:lpstr>PowerPoint Presentation</vt:lpstr>
      <vt:lpstr>Basic models of Programming in OpenMP</vt:lpstr>
      <vt:lpstr>Basic Syntax</vt:lpstr>
      <vt:lpstr>Enabling OpenMP</vt:lpstr>
      <vt:lpstr>Execution Model</vt:lpstr>
      <vt:lpstr>Concept of a Thread</vt:lpstr>
      <vt:lpstr>Thread Affinity</vt:lpstr>
      <vt:lpstr>Affinity Example (1 socket)</vt:lpstr>
      <vt:lpstr>Affinity Example (No shared L3)</vt:lpstr>
      <vt:lpstr>Affinity Example (alternating)</vt:lpstr>
      <vt:lpstr>Thread Creation &amp; Destruction</vt:lpstr>
      <vt:lpstr>Controlling the Number of Threads</vt:lpstr>
      <vt:lpstr>Hello World Example</vt:lpstr>
      <vt:lpstr>C/C++</vt:lpstr>
      <vt:lpstr>Data Environment</vt:lpstr>
      <vt:lpstr>Consider the following scenario</vt:lpstr>
      <vt:lpstr>Data Environment Default Behavior</vt:lpstr>
      <vt:lpstr>Controlling Data Environment</vt:lpstr>
      <vt:lpstr>Parallel Loops</vt:lpstr>
      <vt:lpstr>Parallel For - C</vt:lpstr>
      <vt:lpstr>Parallel For- Fortran</vt:lpstr>
      <vt:lpstr>Loop scheduling</vt:lpstr>
      <vt:lpstr>How to schedule?</vt:lpstr>
      <vt:lpstr>Illustration of Different Schedules</vt:lpstr>
      <vt:lpstr>Parallel Loop Example</vt:lpstr>
      <vt:lpstr>Numerical Integration of pi</vt:lpstr>
      <vt:lpstr>Serial Code</vt:lpstr>
      <vt:lpstr>Parallel Solution 1</vt:lpstr>
      <vt:lpstr>Analysis</vt:lpstr>
      <vt:lpstr>False Sharing</vt:lpstr>
      <vt:lpstr>OpenMP clauses for reduction</vt:lpstr>
      <vt:lpstr>Synchronization</vt:lpstr>
      <vt:lpstr>Synchronization Constructs</vt:lpstr>
      <vt:lpstr>Fundamental synchronization</vt:lpstr>
      <vt:lpstr>Implied Barriers</vt:lpstr>
      <vt:lpstr>Summary of Common Core</vt:lpstr>
      <vt:lpstr>PowerPoint Presentation</vt:lpstr>
      <vt:lpstr>Beyond the Common Core</vt:lpstr>
      <vt:lpstr>Newer, Gee-wiz-wow OpenMP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249</cp:revision>
  <dcterms:created xsi:type="dcterms:W3CDTF">2017-07-31T16:39:40Z</dcterms:created>
  <dcterms:modified xsi:type="dcterms:W3CDTF">2019-10-23T16:40:55Z</dcterms:modified>
</cp:coreProperties>
</file>