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311" r:id="rId4"/>
    <p:sldId id="259" r:id="rId5"/>
    <p:sldId id="299" r:id="rId6"/>
    <p:sldId id="300" r:id="rId7"/>
    <p:sldId id="312" r:id="rId8"/>
    <p:sldId id="301" r:id="rId9"/>
    <p:sldId id="304" r:id="rId10"/>
    <p:sldId id="303" r:id="rId11"/>
    <p:sldId id="305" r:id="rId12"/>
    <p:sldId id="306" r:id="rId13"/>
    <p:sldId id="307" r:id="rId14"/>
    <p:sldId id="318" r:id="rId15"/>
    <p:sldId id="320" r:id="rId16"/>
    <p:sldId id="313" r:id="rId17"/>
    <p:sldId id="317" r:id="rId18"/>
    <p:sldId id="319" r:id="rId19"/>
    <p:sldId id="302" r:id="rId20"/>
    <p:sldId id="314" r:id="rId21"/>
    <p:sldId id="309" r:id="rId22"/>
    <p:sldId id="321" r:id="rId23"/>
    <p:sldId id="323" r:id="rId24"/>
    <p:sldId id="328" r:id="rId25"/>
    <p:sldId id="327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Outline" id="{CA940945-3B79-421B-BC1B-2F2C98150F85}">
          <p14:sldIdLst>
            <p14:sldId id="257"/>
            <p14:sldId id="258"/>
          </p14:sldIdLst>
        </p14:section>
        <p14:section name="Motivation &amp; Big Picture" id="{46156D47-1E68-41E0-BFBD-A6AAAE8BA18A}">
          <p14:sldIdLst>
            <p14:sldId id="311"/>
            <p14:sldId id="259"/>
            <p14:sldId id="299"/>
            <p14:sldId id="300"/>
          </p14:sldIdLst>
        </p14:section>
        <p14:section name="MPI Basics &amp; Concepts" id="{22253A27-1258-4125-8142-7E52FF4D9B48}">
          <p14:sldIdLst>
            <p14:sldId id="312"/>
            <p14:sldId id="301"/>
            <p14:sldId id="304"/>
            <p14:sldId id="303"/>
            <p14:sldId id="305"/>
            <p14:sldId id="306"/>
            <p14:sldId id="307"/>
            <p14:sldId id="318"/>
            <p14:sldId id="320"/>
          </p14:sldIdLst>
        </p14:section>
        <p14:section name="Point-to-Point Communication" id="{0DF35714-1AC4-4EA3-9F78-8FD9C1946720}">
          <p14:sldIdLst>
            <p14:sldId id="313"/>
            <p14:sldId id="317"/>
            <p14:sldId id="319"/>
            <p14:sldId id="302"/>
          </p14:sldIdLst>
        </p14:section>
        <p14:section name="Collective Communication" id="{AD42A63A-473B-477E-B93B-656FA337267F}">
          <p14:sldIdLst>
            <p14:sldId id="314"/>
            <p14:sldId id="309"/>
            <p14:sldId id="321"/>
            <p14:sldId id="323"/>
            <p14:sldId id="328"/>
            <p14:sldId id="327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CC"/>
    <a:srgbClr val="F810E7"/>
    <a:srgbClr val="006600"/>
    <a:srgbClr val="00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8" autoAdjust="0"/>
    <p:restoredTop sz="74924" autoAdjust="0"/>
  </p:normalViewPr>
  <p:slideViewPr>
    <p:cSldViewPr snapToGrid="0" snapToObjects="1">
      <p:cViewPr varScale="1">
        <p:scale>
          <a:sx n="62" d="100"/>
          <a:sy n="62" d="100"/>
        </p:scale>
        <p:origin x="82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39A26-348B-1F49-A35B-E5B8C6CEA80C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01372-1BB6-8D46-8F85-C09B9A02F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communicators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Tag?</a:t>
            </a:r>
          </a:p>
          <a:p>
            <a:endParaRPr lang="en-US" dirty="0"/>
          </a:p>
          <a:p>
            <a:r>
              <a:rPr lang="en-US" dirty="0"/>
              <a:t>Draw many messages from one process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illustrations of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1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01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E01372-1BB6-8D46-8F85-C09B9A02F4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9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316421"/>
            <a:ext cx="6530591" cy="49897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34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178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304551" y="1864896"/>
            <a:ext cx="5438275" cy="4295147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448734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304551" y="1417639"/>
            <a:ext cx="5437717" cy="447675"/>
          </a:xfrm>
        </p:spPr>
        <p:txBody>
          <a:bodyPr/>
          <a:lstStyle>
            <a:lvl1pPr algn="ctr">
              <a:buNone/>
              <a:defRPr/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956584" y="274639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5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B060846-88EC-4CE3-B471-90305E02AD62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1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063" y="1577898"/>
            <a:ext cx="10972800" cy="4582145"/>
          </a:xfrm>
          <a:prstGeom prst="rect">
            <a:avLst/>
          </a:prstGeom>
        </p:spPr>
        <p:txBody>
          <a:bodyPr/>
          <a:lstStyle>
            <a:lvl1pPr>
              <a:defRPr>
                <a:effectLst/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effectLst/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effectLst/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effectLst/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effectLst/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973179" y="274638"/>
            <a:ext cx="97856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>
                <a:latin typeface="Garamond" pitchFamily="18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968790" y="6436896"/>
            <a:ext cx="74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3039AEA-697A-444B-9190-AC530EC7D323}" type="slidenum">
              <a:rPr lang="en-US" sz="1400">
                <a:solidFill>
                  <a:srgbClr val="002042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srgbClr val="00204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2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84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3814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7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08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66166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6246"/>
            <a:ext cx="5181600" cy="3992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181600" cy="3992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5309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311540"/>
            <a:ext cx="5157787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540"/>
            <a:ext cx="5183188" cy="4114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23020"/>
            <a:ext cx="5183188" cy="3566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8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030"/>
            <a:ext cx="10515600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7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7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63261"/>
            <a:ext cx="3932237" cy="9301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1837"/>
            <a:ext cx="6172200" cy="497436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3428"/>
            <a:ext cx="3932237" cy="37127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288110" y="6385034"/>
            <a:ext cx="4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6A0D0EA-FDF2-4F54-A784-8DFE9D0842DE}" type="slidenum">
              <a:rPr lang="en-US" sz="1200" smtClean="0">
                <a:solidFill>
                  <a:schemeClr val="tx2">
                    <a:lumMod val="75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CDCA-0159-6043-9DEB-D1DB4ABE2B8E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2A6B9-13D0-B341-AFD3-207E33A816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0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puting.llnl.gov/tutorials/parallel_com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~thakur/papers/ijhpca-coll.pdf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rlyn.lib.umich.edu/Record/013606199" TargetMode="External"/><Relationship Id="rId2" Type="http://schemas.openxmlformats.org/officeDocument/2006/relationships/hyperlink" Target="https://mirlyn.lib.umich.edu/Record/014888004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pi-forum.org/doc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80812" cy="2387600"/>
          </a:xfrm>
        </p:spPr>
        <p:txBody>
          <a:bodyPr>
            <a:normAutofit/>
          </a:bodyPr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The Message Passing Interface</a:t>
            </a:r>
            <a:endParaRPr lang="en-US" sz="36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Prof. Brendan </a:t>
            </a:r>
            <a:r>
              <a:rPr lang="en-US" dirty="0" err="1"/>
              <a:t>Kochunas</a:t>
            </a:r>
            <a:endParaRPr lang="en-US" dirty="0"/>
          </a:p>
          <a:p>
            <a:r>
              <a:rPr lang="en-US" dirty="0"/>
              <a:t>10/28/2019</a:t>
            </a:r>
          </a:p>
          <a:p>
            <a:endParaRPr lang="en-US" dirty="0"/>
          </a:p>
          <a:p>
            <a:r>
              <a:rPr lang="en-US" dirty="0"/>
              <a:t>NERS 590-004</a:t>
            </a:r>
          </a:p>
        </p:txBody>
      </p:sp>
    </p:spTree>
    <p:extLst>
      <p:ext uri="{BB962C8B-B14F-4D97-AF65-F5344CB8AC3E}">
        <p14:creationId xmlns:p14="http://schemas.microsoft.com/office/powerpoint/2010/main" val="141882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5B68-C774-468C-B15E-F133EBFA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Concepts: Communicators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DC3C-3725-490A-9ECC-4E1961EE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postal analogy this would be like some notion of the</a:t>
            </a:r>
            <a:br>
              <a:rPr lang="en-US" dirty="0"/>
            </a:br>
            <a:r>
              <a:rPr lang="en-US" dirty="0"/>
              <a:t>post office/postal system</a:t>
            </a:r>
          </a:p>
          <a:p>
            <a:pPr lvl="1"/>
            <a:r>
              <a:rPr lang="en-US" dirty="0"/>
              <a:t>There is not a “good” analogy here.</a:t>
            </a:r>
          </a:p>
          <a:p>
            <a:r>
              <a:rPr lang="en-US" dirty="0"/>
              <a:t>Suggestion: think about it like an application programmer</a:t>
            </a:r>
          </a:p>
          <a:p>
            <a:pPr lvl="1"/>
            <a:r>
              <a:rPr lang="en-US" dirty="0"/>
              <a:t>How can MPI keep track of which unique processes are a part of your execution?</a:t>
            </a:r>
          </a:p>
          <a:p>
            <a:pPr lvl="2"/>
            <a:r>
              <a:rPr lang="en-US" dirty="0"/>
              <a:t>These must be named/identified in some way</a:t>
            </a:r>
          </a:p>
          <a:p>
            <a:pPr lvl="1"/>
            <a:r>
              <a:rPr lang="en-US" dirty="0"/>
              <a:t>What if your application uses a library built on MPI?</a:t>
            </a:r>
          </a:p>
          <a:p>
            <a:pPr lvl="2"/>
            <a:r>
              <a:rPr lang="en-US" dirty="0"/>
              <a:t>There should exist a reliable way to separate messages you implement from ones that the library implements.</a:t>
            </a:r>
          </a:p>
          <a:p>
            <a:r>
              <a:rPr lang="en-US" dirty="0"/>
              <a:t>Communicators solve the problem of organizing groups and contexts</a:t>
            </a:r>
          </a:p>
          <a:p>
            <a:pPr lvl="1"/>
            <a:r>
              <a:rPr lang="en-US" dirty="0"/>
              <a:t>Groups name processes</a:t>
            </a:r>
          </a:p>
          <a:p>
            <a:pPr lvl="1"/>
            <a:r>
              <a:rPr lang="en-US" dirty="0"/>
              <a:t>Contexts are like systems of post offices (think different countries, states, zip codes)</a:t>
            </a:r>
          </a:p>
          <a:p>
            <a:pPr lvl="2"/>
            <a:r>
              <a:rPr lang="en-US" dirty="0"/>
              <a:t>These facilitate the use of software libraries</a:t>
            </a:r>
          </a:p>
        </p:txBody>
      </p:sp>
    </p:spTree>
    <p:extLst>
      <p:ext uri="{BB962C8B-B14F-4D97-AF65-F5344CB8AC3E}">
        <p14:creationId xmlns:p14="http://schemas.microsoft.com/office/powerpoint/2010/main" val="130801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B1A-849A-472E-8A2D-18AB4768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Fundamental MPI Routines: Send/</a:t>
            </a:r>
            <a:r>
              <a:rPr lang="en-US" dirty="0" err="1"/>
              <a:t>Recv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42AC5-3A4E-4B0D-A3F4-88F0708B19EE}"/>
              </a:ext>
            </a:extLst>
          </p:cNvPr>
          <p:cNvSpPr txBox="1"/>
          <p:nvPr/>
        </p:nvSpPr>
        <p:spPr>
          <a:xfrm>
            <a:off x="1004702" y="3423719"/>
            <a:ext cx="101825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datatype, destination, tag, communicator)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datatype, source, tag, communicator,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BC37C-CF2A-49DD-B0D0-CA8D690CF1C6}"/>
              </a:ext>
            </a:extLst>
          </p:cNvPr>
          <p:cNvSpPr txBox="1"/>
          <p:nvPr/>
        </p:nvSpPr>
        <p:spPr>
          <a:xfrm>
            <a:off x="768545" y="5783721"/>
            <a:ext cx="598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status: needed for knowing what happened (e.g. did it work?)</a:t>
            </a:r>
          </a:p>
        </p:txBody>
      </p:sp>
    </p:spTree>
    <p:extLst>
      <p:ext uri="{BB962C8B-B14F-4D97-AF65-F5344CB8AC3E}">
        <p14:creationId xmlns:p14="http://schemas.microsoft.com/office/powerpoint/2010/main" val="267933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7C16-45A2-4AEB-A433-ED79F8B2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Program Basics (The original 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11E44-8C49-484C-BC84-A93020974B29}"/>
              </a:ext>
            </a:extLst>
          </p:cNvPr>
          <p:cNvSpPr txBox="1"/>
          <p:nvPr/>
        </p:nvSpPr>
        <p:spPr>
          <a:xfrm>
            <a:off x="2205203" y="3491037"/>
            <a:ext cx="752161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 MPI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Find out how many processes there are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MPI_Comm_rank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Find out which process I am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Send a message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Receive a message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MPI_Finalize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Terminate MPI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FE119-831A-4470-ADF5-D22D31085C25}"/>
              </a:ext>
            </a:extLst>
          </p:cNvPr>
          <p:cNvSpPr txBox="1"/>
          <p:nvPr/>
        </p:nvSpPr>
        <p:spPr>
          <a:xfrm>
            <a:off x="2148560" y="3124667"/>
            <a:ext cx="91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D1F92-3653-4722-9909-7182CDC304BC}"/>
              </a:ext>
            </a:extLst>
          </p:cNvPr>
          <p:cNvSpPr txBox="1"/>
          <p:nvPr/>
        </p:nvSpPr>
        <p:spPr>
          <a:xfrm>
            <a:off x="4978681" y="3092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</a:t>
            </a:r>
          </a:p>
        </p:txBody>
      </p:sp>
      <p:pic>
        <p:nvPicPr>
          <p:cNvPr id="1026" name="Picture 2" descr="https://www.sportsflagsandpennants.com/scart/public/database/product/images_products/111315_big.jpg">
            <a:extLst>
              <a:ext uri="{FF2B5EF4-FFF2-40B4-BE49-F238E27FC236}">
                <a16:creationId xmlns:a16="http://schemas.microsoft.com/office/drawing/2014/main" id="{6FEABAC3-BEF8-4BEA-B58F-CBB44F3D5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8" t="6847" r="37748" b="7148"/>
          <a:stretch/>
        </p:blipFill>
        <p:spPr bwMode="auto">
          <a:xfrm>
            <a:off x="1688758" y="3206578"/>
            <a:ext cx="516446" cy="186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D1E3-87D6-4413-A053-0EF60024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MPI Library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8847-185B-477D-B47A-28AE0C7EE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Naming convention:</a:t>
            </a:r>
          </a:p>
          <a:p>
            <a:pPr lvl="1"/>
            <a:r>
              <a:rPr lang="en-US" dirty="0"/>
              <a:t>Everything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</a:p>
          <a:p>
            <a:pPr lvl="1"/>
            <a:r>
              <a:rPr lang="en-US" dirty="0"/>
              <a:t>Compile time constants appear in all caps (e.g. MPI_COMM_WORLD)</a:t>
            </a:r>
          </a:p>
          <a:p>
            <a:pPr lvl="1"/>
            <a:r>
              <a:rPr lang="en-US" dirty="0"/>
              <a:t>Routines named as: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&lt;Operation&gt;</a:t>
            </a:r>
            <a:r>
              <a:rPr lang="en-US" dirty="0"/>
              <a:t> (e.g. </a:t>
            </a:r>
            <a:r>
              <a:rPr lang="en-US" dirty="0" err="1"/>
              <a:t>MPI_Send</a:t>
            </a:r>
            <a:r>
              <a:rPr lang="en-US" dirty="0"/>
              <a:t>, </a:t>
            </a:r>
            <a:r>
              <a:rPr lang="en-US" dirty="0" err="1"/>
              <a:t>MPI_Barrier</a:t>
            </a:r>
            <a:r>
              <a:rPr lang="en-US" dirty="0"/>
              <a:t>, etc.)</a:t>
            </a:r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&lt;action&gt;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[&lt;subset&gt;]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(e.g. </a:t>
            </a:r>
            <a:r>
              <a:rPr lang="en-US" dirty="0" err="1"/>
              <a:t>MPI_Comm_size</a:t>
            </a:r>
            <a:r>
              <a:rPr lang="en-US" dirty="0"/>
              <a:t>, </a:t>
            </a:r>
            <a:r>
              <a:rPr lang="en-US" dirty="0" err="1"/>
              <a:t>MPI_Group_split</a:t>
            </a:r>
            <a:r>
              <a:rPr lang="en-US" dirty="0"/>
              <a:t>, </a:t>
            </a:r>
            <a:r>
              <a:rPr lang="en-US" dirty="0" err="1"/>
              <a:t>MPI_Comm_get_errhandler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Fortran interfaces include extra </a:t>
            </a:r>
            <a:r>
              <a:rPr lang="en-US" dirty="0" err="1"/>
              <a:t>ierr</a:t>
            </a:r>
            <a:r>
              <a:rPr lang="en-US" dirty="0"/>
              <a:t> argument</a:t>
            </a:r>
          </a:p>
          <a:p>
            <a:pPr lvl="2"/>
            <a:r>
              <a:rPr lang="en-US" dirty="0"/>
              <a:t>C Interface 	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MPI_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&lt;action&gt;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(arg1,arg2,…,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Fortran interface 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MPI_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&lt;action&gt;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(arg1,arg2,…,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argN,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ierr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0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0931-AE5A-4FA6-B896-5732EFD7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Compiling and Running MPI Programs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A8CE9-FE3E-4AFB-B538-DB03156D6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965A6C-15FF-4847-A064-698E4674C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23020"/>
            <a:ext cx="5157787" cy="22473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MPI installs with</a:t>
            </a:r>
            <a:br>
              <a:rPr lang="en-US" dirty="0"/>
            </a:br>
            <a:r>
              <a:rPr lang="en-US" dirty="0"/>
              <a:t>“compiler wrappers”</a:t>
            </a:r>
          </a:p>
          <a:p>
            <a:pPr lvl="1"/>
            <a:r>
              <a:rPr lang="en-US" dirty="0"/>
              <a:t>These are simple programs that call your normal compilers with the extra options for compiling and linking against the MPI library.</a:t>
            </a:r>
          </a:p>
          <a:p>
            <a:r>
              <a:rPr lang="en-US" dirty="0"/>
              <a:t>These are being standardized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E87448-A849-4098-B355-98CB383FD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00D9AE-5C02-4BB9-A195-F8EF3B72EF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mpiexec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&lt;executable&gt;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-np </a:t>
            </a:r>
            <a:r>
              <a:rPr lang="en-US" dirty="0"/>
              <a:t> &lt;</a:t>
            </a:r>
            <a:r>
              <a:rPr lang="en-US" dirty="0" err="1"/>
              <a:t>number_of_processors</a:t>
            </a:r>
            <a:r>
              <a:rPr lang="en-US" dirty="0"/>
              <a:t>&gt;</a:t>
            </a:r>
          </a:p>
          <a:p>
            <a:pPr lvl="1"/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dirty="0"/>
              <a:t> &lt;</a:t>
            </a:r>
            <a:r>
              <a:rPr lang="en-US" dirty="0" err="1"/>
              <a:t>machinefile</a:t>
            </a:r>
            <a:r>
              <a:rPr lang="en-US" dirty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Try to avoid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/>
              <a:t> (deprecated)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mpif77</a:t>
            </a:r>
            <a:r>
              <a:rPr lang="en-US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mpif90</a:t>
            </a:r>
            <a:r>
              <a:rPr lang="en-US" dirty="0"/>
              <a:t> (deprecated in </a:t>
            </a:r>
            <a:r>
              <a:rPr lang="en-US" dirty="0" err="1"/>
              <a:t>OpenMPI</a:t>
            </a:r>
            <a:r>
              <a:rPr lang="en-US" dirty="0"/>
              <a:t>)</a:t>
            </a:r>
          </a:p>
          <a:p>
            <a:pPr lvl="1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mpiCC</a:t>
            </a:r>
            <a:r>
              <a:rPr lang="en-US" dirty="0"/>
              <a:t> (some file systems are not case sensitive)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61195F-5EA7-4C8B-B389-109BEF35B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2893"/>
              </p:ext>
            </p:extLst>
          </p:nvPr>
        </p:nvGraphicFramePr>
        <p:xfrm>
          <a:off x="1329398" y="4738205"/>
          <a:ext cx="39670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978">
                  <a:extLst>
                    <a:ext uri="{9D8B030D-6E8A-4147-A177-3AD203B41FA5}">
                      <a16:colId xmlns:a16="http://schemas.microsoft.com/office/drawing/2014/main" val="509311575"/>
                    </a:ext>
                  </a:extLst>
                </a:gridCol>
                <a:gridCol w="1062111">
                  <a:extLst>
                    <a:ext uri="{9D8B030D-6E8A-4147-A177-3AD203B41FA5}">
                      <a16:colId xmlns:a16="http://schemas.microsoft.com/office/drawing/2014/main" val="380177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7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mpicc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1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mpicxx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mpic</a:t>
                      </a:r>
                      <a:r>
                        <a:rPr lang="en-US" dirty="0"/>
                        <a:t>++, </a:t>
                      </a:r>
                      <a:r>
                        <a:rPr lang="en-US" dirty="0" err="1"/>
                        <a:t>mpiCC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9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mpifort</a:t>
                      </a:r>
                      <a:r>
                        <a:rPr lang="en-US" dirty="0"/>
                        <a:t>, mpif77, mpif90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4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94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4E33-B3DA-44D2-8764-18FAE242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MPI Distributions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9EC86D-42D2-4070-9D0C-C04D0375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MPICH (ANL/UIUC)</a:t>
            </a:r>
          </a:p>
          <a:p>
            <a:pPr lvl="1"/>
            <a:r>
              <a:rPr lang="en-US" dirty="0"/>
              <a:t>This is </a:t>
            </a:r>
            <a:r>
              <a:rPr lang="en-US" b="1" u="sng" dirty="0"/>
              <a:t>THE</a:t>
            </a:r>
            <a:r>
              <a:rPr lang="en-US" dirty="0"/>
              <a:t> reference implementation, often supports newest features first. Very high quality.</a:t>
            </a:r>
          </a:p>
          <a:p>
            <a:pPr lvl="1"/>
            <a:r>
              <a:rPr lang="en-US" dirty="0"/>
              <a:t>Does not support </a:t>
            </a:r>
            <a:r>
              <a:rPr lang="en-US" dirty="0" err="1"/>
              <a:t>infiniband</a:t>
            </a:r>
            <a:r>
              <a:rPr lang="en-US" dirty="0"/>
              <a:t> networks</a:t>
            </a:r>
          </a:p>
          <a:p>
            <a:pPr lvl="1"/>
            <a:r>
              <a:rPr lang="en-US" dirty="0"/>
              <a:t>Basis for many other implementations</a:t>
            </a:r>
          </a:p>
          <a:p>
            <a:r>
              <a:rPr lang="en-US" dirty="0"/>
              <a:t>MVAPICH (OSU)</a:t>
            </a:r>
          </a:p>
          <a:p>
            <a:pPr lvl="1"/>
            <a:r>
              <a:rPr lang="en-US" dirty="0"/>
              <a:t>Derivative of MPICH supporting high speed networks</a:t>
            </a:r>
          </a:p>
          <a:p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Competitor with MPICH, has good process control, slower on feature support</a:t>
            </a:r>
          </a:p>
          <a:p>
            <a:pPr lvl="1"/>
            <a:r>
              <a:rPr lang="en-US" dirty="0"/>
              <a:t>Generally has more bugs than MPICH</a:t>
            </a:r>
          </a:p>
          <a:p>
            <a:r>
              <a:rPr lang="en-US" dirty="0"/>
              <a:t>Vendor implementations</a:t>
            </a:r>
          </a:p>
          <a:p>
            <a:pPr lvl="1"/>
            <a:r>
              <a:rPr lang="en-US" dirty="0"/>
              <a:t>Built on MPICH but swap routines/functions for code specific for their machines</a:t>
            </a:r>
          </a:p>
          <a:p>
            <a:pPr lvl="1"/>
            <a:r>
              <a:rPr lang="en-US" dirty="0"/>
              <a:t>Intel, HP, Cray, SGI, IBM, and probably others.</a:t>
            </a:r>
          </a:p>
        </p:txBody>
      </p:sp>
    </p:spTree>
    <p:extLst>
      <p:ext uri="{BB962C8B-B14F-4D97-AF65-F5344CB8AC3E}">
        <p14:creationId xmlns:p14="http://schemas.microsoft.com/office/powerpoint/2010/main" val="411657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9451D-266E-445C-9D4D-54DC19AF5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6EA47-5B36-4CFE-9E31-006E4722A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D5C2B-A840-44ED-92AE-FB714B56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200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MPI Point-to-Point Communication Routines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4924E-3DA3-495F-9F5E-F8BBA76FF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Point-to-Point communication involves 2 processors.</a:t>
            </a:r>
          </a:p>
          <a:p>
            <a:r>
              <a:rPr lang="en-US" dirty="0"/>
              <a:t>Basic calls: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10B1E-709B-4BF3-A2C0-E40929F34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6247"/>
            <a:ext cx="5546188" cy="39920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Many variations (communication modes):</a:t>
            </a:r>
          </a:p>
          <a:p>
            <a:pPr lvl="1"/>
            <a:r>
              <a:rPr lang="en-US" b="1" dirty="0"/>
              <a:t>Standard</a:t>
            </a:r>
            <a:r>
              <a:rPr lang="en-US" dirty="0"/>
              <a:t> mode – a send will not block even if a receive for that message has not occurred (except for lack of resources, e.g. out of buffer space at sender or receiver)</a:t>
            </a:r>
          </a:p>
          <a:p>
            <a:pPr lvl="1"/>
            <a:r>
              <a:rPr lang="en-US" b="1" dirty="0"/>
              <a:t>Buffered</a:t>
            </a:r>
            <a:r>
              <a:rPr lang="en-US" dirty="0"/>
              <a:t> mode (</a:t>
            </a:r>
            <a:r>
              <a:rPr lang="en-US" dirty="0" err="1"/>
              <a:t>MPI_Bsend</a:t>
            </a:r>
            <a:r>
              <a:rPr lang="en-US" dirty="0"/>
              <a:t>) – same as standard mode, except return is always immediate, i.e., returns an error code as opposed to waiting for resources)</a:t>
            </a:r>
          </a:p>
          <a:p>
            <a:pPr lvl="1"/>
            <a:r>
              <a:rPr lang="en-US" b="1" dirty="0"/>
              <a:t>Synchronous</a:t>
            </a:r>
            <a:r>
              <a:rPr lang="en-US" dirty="0"/>
              <a:t> mode (</a:t>
            </a:r>
            <a:r>
              <a:rPr lang="en-US" dirty="0" err="1"/>
              <a:t>MPI_Ssend</a:t>
            </a:r>
            <a:r>
              <a:rPr lang="en-US" dirty="0"/>
              <a:t>) – will only return when matching receive has started.  No extra buffer copy needed, but can't do any computation while waiting.</a:t>
            </a:r>
          </a:p>
          <a:p>
            <a:pPr lvl="1"/>
            <a:r>
              <a:rPr lang="en-US" b="1" dirty="0"/>
              <a:t>Ready</a:t>
            </a:r>
            <a:r>
              <a:rPr lang="en-US" dirty="0"/>
              <a:t> mode (</a:t>
            </a:r>
            <a:r>
              <a:rPr lang="en-US" dirty="0" err="1"/>
              <a:t>MPI_Rsend</a:t>
            </a:r>
            <a:r>
              <a:rPr lang="en-US" dirty="0"/>
              <a:t>) – will only work if matching receive is already waiting.  Best performance, but can fail badly if not synchronized.</a:t>
            </a:r>
          </a:p>
          <a:p>
            <a:pPr lvl="1"/>
            <a:r>
              <a:rPr lang="en-US" b="1" dirty="0"/>
              <a:t>Immediate</a:t>
            </a:r>
            <a:r>
              <a:rPr lang="en-US" dirty="0"/>
              <a:t> mode (</a:t>
            </a:r>
            <a:r>
              <a:rPr lang="en-US" dirty="0" err="1"/>
              <a:t>MPI_Isend</a:t>
            </a:r>
            <a:r>
              <a:rPr lang="en-US" dirty="0"/>
              <a:t>, etc.) – starts a standard-mode send but returns immediately.  No extra buffer copy needed, but the sender should not modify any part of the send buffer until the send completes.</a:t>
            </a:r>
          </a:p>
          <a:p>
            <a:pPr lvl="1"/>
            <a:r>
              <a:rPr lang="en-US" dirty="0"/>
              <a:t>Also a combined </a:t>
            </a:r>
            <a:r>
              <a:rPr lang="en-US" b="1" dirty="0" err="1"/>
              <a:t>sendrecv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CF275-197A-4C4C-9369-E8C70322BC7D}"/>
              </a:ext>
            </a:extLst>
          </p:cNvPr>
          <p:cNvSpPr txBox="1"/>
          <p:nvPr/>
        </p:nvSpPr>
        <p:spPr>
          <a:xfrm>
            <a:off x="1515041" y="3247746"/>
            <a:ext cx="450475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MPI_Send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datatype,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destination,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tag, communicator)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MPI_Recv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variable_address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datatype,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source,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tag, communicator,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270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61A8-93EB-43E9-8613-1381BFCE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Point-to-point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DE84-2691-4DBD-AA54-27F3B990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many choices, which one is best?</a:t>
            </a:r>
          </a:p>
          <a:p>
            <a:pPr lvl="1"/>
            <a:r>
              <a:rPr lang="en-US" dirty="0"/>
              <a:t>The standard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/>
              <a:t> are good for learning MPI, but are generally not used in production application codes.</a:t>
            </a:r>
          </a:p>
          <a:p>
            <a:pPr lvl="1"/>
            <a:r>
              <a:rPr lang="en-US" dirty="0"/>
              <a:t>Buffered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/>
              <a:t> require more effort on the part of the application programmer to manage the buffer.</a:t>
            </a:r>
          </a:p>
          <a:p>
            <a:pPr lvl="1"/>
            <a:r>
              <a:rPr lang="en-US" dirty="0"/>
              <a:t>Synchronous send and </a:t>
            </a:r>
            <a:r>
              <a:rPr lang="en-US" dirty="0" err="1"/>
              <a:t>recv</a:t>
            </a:r>
            <a:r>
              <a:rPr lang="en-US" dirty="0"/>
              <a:t> are often same as standard send and 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dirty="0"/>
              <a:t>Some form of non-blocking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</a:t>
            </a:r>
            <a:r>
              <a:rPr lang="en-US" dirty="0"/>
              <a:t> is often best for performance.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MPI_Isend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MPI_Irecv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Does require additional checking for completion</a:t>
            </a:r>
          </a:p>
          <a:p>
            <a:pPr lvl="1"/>
            <a:r>
              <a:rPr lang="en-US" dirty="0"/>
              <a:t>There are limits to the number of simultaneous messages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447A-768A-4FDE-B99F-EDB3771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Message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4DE-284F-4770-9040-1C2D7C835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9396"/>
            <a:ext cx="5133535" cy="398892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MPI implementation may (not the MPI standard) decide what happens to data in these types of cases.</a:t>
            </a:r>
          </a:p>
          <a:p>
            <a:pPr lvl="1"/>
            <a:r>
              <a:rPr lang="en-US" dirty="0"/>
              <a:t>Typically, a </a:t>
            </a:r>
            <a:r>
              <a:rPr lang="en-US" b="1" dirty="0"/>
              <a:t>system buffer</a:t>
            </a:r>
            <a:r>
              <a:rPr lang="en-US" dirty="0"/>
              <a:t> area is reserved to hold data in transit.</a:t>
            </a:r>
          </a:p>
          <a:p>
            <a:r>
              <a:rPr lang="en-US" dirty="0"/>
              <a:t>System buffer space is:</a:t>
            </a:r>
          </a:p>
          <a:p>
            <a:pPr lvl="1"/>
            <a:r>
              <a:rPr lang="en-US" dirty="0"/>
              <a:t>Opaque to the programmer and managed entirely by the MPI library</a:t>
            </a:r>
          </a:p>
          <a:p>
            <a:pPr lvl="1"/>
            <a:r>
              <a:rPr lang="en-US" dirty="0"/>
              <a:t>A finite resource that can be easy to exhaust</a:t>
            </a:r>
          </a:p>
          <a:p>
            <a:pPr lvl="1"/>
            <a:r>
              <a:rPr lang="en-US" dirty="0"/>
              <a:t>Often mysterious and not well documented</a:t>
            </a:r>
          </a:p>
          <a:p>
            <a:pPr lvl="1"/>
            <a:r>
              <a:rPr lang="en-US" dirty="0"/>
              <a:t>Able to exist on the sending side, the receiving side, or both</a:t>
            </a:r>
          </a:p>
          <a:p>
            <a:pPr lvl="1"/>
            <a:r>
              <a:rPr lang="en-US" dirty="0"/>
              <a:t>Something that may improve program performance because it allows send - receive operations to be asynchronous.</a:t>
            </a:r>
          </a:p>
        </p:txBody>
      </p:sp>
      <p:pic>
        <p:nvPicPr>
          <p:cNvPr id="1026" name="Picture 2" descr="System buffering example">
            <a:extLst>
              <a:ext uri="{FF2B5EF4-FFF2-40B4-BE49-F238E27FC236}">
                <a16:creationId xmlns:a16="http://schemas.microsoft.com/office/drawing/2014/main" id="{B05F540B-2447-4A4B-A00C-AA2B42CF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957" y="2475059"/>
            <a:ext cx="5791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1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Motivation and Big Picture </a:t>
            </a:r>
          </a:p>
          <a:p>
            <a:r>
              <a:rPr lang="en-US" dirty="0"/>
              <a:t>MPI Concepts</a:t>
            </a:r>
          </a:p>
          <a:p>
            <a:r>
              <a:rPr lang="en-US" dirty="0"/>
              <a:t>Point-to-Point Communication</a:t>
            </a:r>
          </a:p>
          <a:p>
            <a:endParaRPr lang="en-US" dirty="0"/>
          </a:p>
          <a:p>
            <a:r>
              <a:rPr lang="en-US" dirty="0"/>
              <a:t>Collective Communication</a:t>
            </a:r>
          </a:p>
          <a:p>
            <a:endParaRPr lang="en-US" dirty="0"/>
          </a:p>
          <a:p>
            <a:r>
              <a:rPr lang="en-US" dirty="0"/>
              <a:t>Overview of Advanced MPI features </a:t>
            </a:r>
          </a:p>
          <a:p>
            <a:r>
              <a:rPr lang="en-US" dirty="0"/>
              <a:t>One-Sided Communication</a:t>
            </a:r>
          </a:p>
          <a:p>
            <a:r>
              <a:rPr lang="en-US" dirty="0"/>
              <a:t>Hands on example (Hello World &amp; Ping Pong)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656920F-A707-46B1-8378-E91EE8B0628C}"/>
              </a:ext>
            </a:extLst>
          </p:cNvPr>
          <p:cNvSpPr/>
          <p:nvPr/>
        </p:nvSpPr>
        <p:spPr>
          <a:xfrm>
            <a:off x="7208108" y="4850960"/>
            <a:ext cx="650789" cy="13402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D1B2C-8194-4D05-B21F-5105582DA088}"/>
              </a:ext>
            </a:extLst>
          </p:cNvPr>
          <p:cNvSpPr txBox="1"/>
          <p:nvPr/>
        </p:nvSpPr>
        <p:spPr>
          <a:xfrm>
            <a:off x="7858897" y="5336429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Wednesday</a:t>
            </a:r>
          </a:p>
        </p:txBody>
      </p:sp>
    </p:spTree>
    <p:extLst>
      <p:ext uri="{BB962C8B-B14F-4D97-AF65-F5344CB8AC3E}">
        <p14:creationId xmlns:p14="http://schemas.microsoft.com/office/powerpoint/2010/main" val="338165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1ABC6E-0DAA-4E3A-939C-8B0EB36F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Communication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5874F-9A02-464A-972B-D25B608CD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8B6F-344C-46C7-8275-E10000E7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Collectives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1395-1874-4033-B7C9-79673210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5267178" cy="398892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These involve all MPI processes in a </a:t>
            </a:r>
            <a:r>
              <a:rPr lang="en-US" i="1" dirty="0"/>
              <a:t>communicator</a:t>
            </a:r>
          </a:p>
          <a:p>
            <a:r>
              <a:rPr lang="en-US" dirty="0"/>
              <a:t>Collectives can always be implemented with point-to-point routines</a:t>
            </a:r>
          </a:p>
          <a:p>
            <a:pPr lvl="1"/>
            <a:r>
              <a:rPr lang="en-US" dirty="0"/>
              <a:t>But it is often better to use the routines provided by MPI</a:t>
            </a:r>
          </a:p>
          <a:p>
            <a:r>
              <a:rPr lang="en-US" dirty="0"/>
              <a:t>Common collective operations include:</a:t>
            </a:r>
          </a:p>
          <a:p>
            <a:pPr lvl="1"/>
            <a:r>
              <a:rPr lang="en-US" dirty="0"/>
              <a:t>Broadcast </a:t>
            </a:r>
          </a:p>
          <a:p>
            <a:pPr lvl="1"/>
            <a:r>
              <a:rPr lang="en-US" dirty="0"/>
              <a:t>Reduce</a:t>
            </a:r>
          </a:p>
          <a:p>
            <a:pPr lvl="1"/>
            <a:r>
              <a:rPr lang="en-US" dirty="0"/>
              <a:t>Scatter</a:t>
            </a:r>
          </a:p>
          <a:p>
            <a:pPr lvl="1"/>
            <a:r>
              <a:rPr lang="en-US" dirty="0"/>
              <a:t>Gather</a:t>
            </a:r>
          </a:p>
          <a:p>
            <a:pPr lvl="1"/>
            <a:r>
              <a:rPr lang="en-US" dirty="0"/>
              <a:t>Scan</a:t>
            </a:r>
          </a:p>
          <a:p>
            <a:pPr lvl="1"/>
            <a:r>
              <a:rPr lang="en-US" dirty="0" err="1"/>
              <a:t>Alltoall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2" descr="https://computing.llnl.gov/tutorials/parallel_comp/images/collective_comm.gif">
            <a:extLst>
              <a:ext uri="{FF2B5EF4-FFF2-40B4-BE49-F238E27FC236}">
                <a16:creationId xmlns:a16="http://schemas.microsoft.com/office/drawing/2014/main" id="{B4D0339F-D7FB-4834-8859-7A4C335C5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79" y="2373192"/>
            <a:ext cx="4972495" cy="32768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969F0-6F71-4D7A-8B67-C8F49E426257}"/>
              </a:ext>
            </a:extLst>
          </p:cNvPr>
          <p:cNvSpPr txBox="1"/>
          <p:nvPr/>
        </p:nvSpPr>
        <p:spPr>
          <a:xfrm>
            <a:off x="7308306" y="5955324"/>
            <a:ext cx="4264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solidFill>
                  <a:schemeClr val="bg1"/>
                </a:solidFill>
                <a:hlinkClick r:id="rId4"/>
              </a:rPr>
              <a:t>https://computing.llnl.gov/tutorials/parallel_comp/</a:t>
            </a:r>
            <a:r>
              <a:rPr lang="en-US" sz="12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80972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A6B9-BADA-427F-826E-656E0AAD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MPI Collectives (2)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3308E-45A3-4906-8387-BCA38D1E0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Notable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4016-9709-4038-B964-7A4D52794E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/>
              <a:t>” suffix</a:t>
            </a:r>
          </a:p>
          <a:p>
            <a:pPr lvl="1"/>
            <a:r>
              <a:rPr lang="en-US" dirty="0"/>
              <a:t>Stands for vector</a:t>
            </a:r>
          </a:p>
          <a:p>
            <a:pPr lvl="1"/>
            <a:r>
              <a:rPr lang="en-US" dirty="0"/>
              <a:t>Means the </a:t>
            </a:r>
            <a:r>
              <a:rPr lang="en-US" i="1" u="sng" dirty="0"/>
              <a:t>size of data may be different</a:t>
            </a:r>
            <a:r>
              <a:rPr lang="en-US" b="1" dirty="0"/>
              <a:t> </a:t>
            </a:r>
            <a:r>
              <a:rPr lang="en-US" dirty="0"/>
              <a:t>for different processors</a:t>
            </a:r>
          </a:p>
          <a:p>
            <a:pPr lvl="1"/>
            <a:r>
              <a:rPr lang="en-US" dirty="0" err="1"/>
              <a:t>Gatherv</a:t>
            </a:r>
            <a:r>
              <a:rPr lang="en-US" dirty="0"/>
              <a:t> &amp; </a:t>
            </a:r>
            <a:r>
              <a:rPr lang="en-US" dirty="0" err="1"/>
              <a:t>Scatterv</a:t>
            </a:r>
            <a:r>
              <a:rPr lang="en-US" dirty="0"/>
              <a:t>,  </a:t>
            </a:r>
            <a:r>
              <a:rPr lang="en-US" dirty="0" err="1"/>
              <a:t>Alltoallv</a:t>
            </a:r>
            <a:endParaRPr lang="en-US" dirty="0"/>
          </a:p>
          <a:p>
            <a:r>
              <a:rPr lang="en-US" dirty="0"/>
              <a:t>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” prefix</a:t>
            </a:r>
          </a:p>
          <a:p>
            <a:pPr lvl="1"/>
            <a:r>
              <a:rPr lang="en-US" dirty="0"/>
              <a:t>Means the </a:t>
            </a:r>
            <a:r>
              <a:rPr lang="en-US" i="1" u="sng" dirty="0"/>
              <a:t>result of the operation is the same for all processors</a:t>
            </a:r>
            <a:r>
              <a:rPr lang="en-US" dirty="0"/>
              <a:t> in communicator</a:t>
            </a:r>
          </a:p>
          <a:p>
            <a:pPr lvl="1"/>
            <a:r>
              <a:rPr lang="en-US" dirty="0" err="1"/>
              <a:t>Allreduce</a:t>
            </a:r>
            <a:r>
              <a:rPr lang="en-US" dirty="0"/>
              <a:t> &amp; </a:t>
            </a:r>
            <a:r>
              <a:rPr lang="en-US" dirty="0" err="1"/>
              <a:t>Allgather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D7728B-DBB9-4DF8-90BA-41112CE62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reduction operations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1F0BB8-0422-41A9-B26A-F8D0E52A89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MPI_SUM</a:t>
            </a:r>
          </a:p>
          <a:p>
            <a:pPr lvl="1"/>
            <a:r>
              <a:rPr lang="en-US" dirty="0"/>
              <a:t>MPI_PROD</a:t>
            </a:r>
          </a:p>
          <a:p>
            <a:r>
              <a:rPr lang="en-US" dirty="0"/>
              <a:t>Relation Operators (Mins &amp; Maxes)</a:t>
            </a:r>
          </a:p>
          <a:p>
            <a:pPr lvl="1"/>
            <a:r>
              <a:rPr lang="en-US" dirty="0"/>
              <a:t>MPI_MAX</a:t>
            </a:r>
          </a:p>
          <a:p>
            <a:pPr lvl="1"/>
            <a:r>
              <a:rPr lang="en-US" dirty="0"/>
              <a:t>MPI_MIN</a:t>
            </a:r>
          </a:p>
          <a:p>
            <a:pPr lvl="1"/>
            <a:r>
              <a:rPr lang="en-US" dirty="0"/>
              <a:t>MPI_MAXLOC</a:t>
            </a:r>
          </a:p>
          <a:p>
            <a:pPr lvl="1"/>
            <a:r>
              <a:rPr lang="en-US" dirty="0"/>
              <a:t>MPI_MINLOC</a:t>
            </a:r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MPI_LAND</a:t>
            </a:r>
          </a:p>
          <a:p>
            <a:pPr lvl="1"/>
            <a:r>
              <a:rPr lang="en-US" dirty="0"/>
              <a:t>MPI_LOR</a:t>
            </a:r>
          </a:p>
          <a:p>
            <a:pPr lvl="1"/>
            <a:r>
              <a:rPr lang="en-US" dirty="0"/>
              <a:t>MPI_LXOR</a:t>
            </a:r>
          </a:p>
          <a:p>
            <a:r>
              <a:rPr lang="en-US" dirty="0"/>
              <a:t>Bit-wise operators also supported</a:t>
            </a:r>
          </a:p>
        </p:txBody>
      </p:sp>
    </p:spTree>
    <p:extLst>
      <p:ext uri="{BB962C8B-B14F-4D97-AF65-F5344CB8AC3E}">
        <p14:creationId xmlns:p14="http://schemas.microsoft.com/office/powerpoint/2010/main" val="120340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5BB4-457E-4B6D-8A26-C92462DB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MPI_Allreduce</a:t>
            </a:r>
            <a:r>
              <a:rPr lang="en-US" dirty="0"/>
              <a:t>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7C7F35-0575-43A0-A7A5-A71AD8932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09396"/>
            <a:ext cx="4157312" cy="3988927"/>
          </a:xfrm>
        </p:spPr>
        <p:txBody>
          <a:bodyPr>
            <a:normAutofit/>
          </a:bodyPr>
          <a:lstStyle/>
          <a:p>
            <a:r>
              <a:rPr lang="en-US" dirty="0"/>
              <a:t>Reduce + broadcast</a:t>
            </a:r>
          </a:p>
          <a:p>
            <a:r>
              <a:rPr lang="en-US" dirty="0"/>
              <a:t>Reduce performed sequentially</a:t>
            </a:r>
          </a:p>
          <a:p>
            <a:pPr lvl="1"/>
            <a:r>
              <a:rPr lang="en-US" dirty="0"/>
              <a:t>P-1 steps</a:t>
            </a:r>
          </a:p>
          <a:p>
            <a:r>
              <a:rPr lang="en-US" dirty="0"/>
              <a:t>Broadcast performed sequentially</a:t>
            </a:r>
          </a:p>
          <a:p>
            <a:pPr lvl="1"/>
            <a:r>
              <a:rPr lang="en-US" dirty="0"/>
              <a:t>Also P-1 steps</a:t>
            </a:r>
          </a:p>
          <a:p>
            <a:r>
              <a:rPr lang="en-US" dirty="0"/>
              <a:t>Total of 6 steps</a:t>
            </a:r>
          </a:p>
        </p:txBody>
      </p:sp>
      <p:pic>
        <p:nvPicPr>
          <p:cNvPr id="8" name="Picture 2" descr="https://computing.llnl.gov/tutorials/parallel_comp/images/collective_comm.gif">
            <a:extLst>
              <a:ext uri="{FF2B5EF4-FFF2-40B4-BE49-F238E27FC236}">
                <a16:creationId xmlns:a16="http://schemas.microsoft.com/office/drawing/2014/main" id="{EEC4B93E-C597-44F8-AE0F-61848CD93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4" b="51486"/>
          <a:stretch/>
        </p:blipFill>
        <p:spPr bwMode="auto">
          <a:xfrm>
            <a:off x="8747090" y="2209333"/>
            <a:ext cx="1797343" cy="15897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omputing.llnl.gov/tutorials/parallel_comp/images/collective_comm.gif">
            <a:extLst>
              <a:ext uri="{FF2B5EF4-FFF2-40B4-BE49-F238E27FC236}">
                <a16:creationId xmlns:a16="http://schemas.microsoft.com/office/drawing/2014/main" id="{9A62FDCB-D062-4E9D-935F-9D747730C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9" t="51486"/>
          <a:stretch/>
        </p:blipFill>
        <p:spPr bwMode="auto">
          <a:xfrm>
            <a:off x="5779124" y="2259365"/>
            <a:ext cx="1935357" cy="15897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9167D8-6B23-4468-80CB-5B1C92E45851}"/>
              </a:ext>
            </a:extLst>
          </p:cNvPr>
          <p:cNvCxnSpPr>
            <a:cxnSpLocks/>
          </p:cNvCxnSpPr>
          <p:nvPr/>
        </p:nvCxnSpPr>
        <p:spPr>
          <a:xfrm>
            <a:off x="7139884" y="3328937"/>
            <a:ext cx="2251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F127C8-7329-4EB1-82A6-396FF7C10ADC}"/>
              </a:ext>
            </a:extLst>
          </p:cNvPr>
          <p:cNvCxnSpPr>
            <a:cxnSpLocks/>
            <a:stCxn id="72" idx="3"/>
            <a:endCxn id="105" idx="1"/>
          </p:cNvCxnSpPr>
          <p:nvPr/>
        </p:nvCxnSpPr>
        <p:spPr>
          <a:xfrm>
            <a:off x="8958356" y="4310111"/>
            <a:ext cx="305947" cy="10589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C7D35E6-2226-4596-B9FD-4A2525364583}"/>
              </a:ext>
            </a:extLst>
          </p:cNvPr>
          <p:cNvSpPr/>
          <p:nvPr/>
        </p:nvSpPr>
        <p:spPr>
          <a:xfrm>
            <a:off x="4859061" y="409884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6C3FA0-65A9-43F1-BE77-FBFB2397DC03}"/>
              </a:ext>
            </a:extLst>
          </p:cNvPr>
          <p:cNvSpPr/>
          <p:nvPr/>
        </p:nvSpPr>
        <p:spPr>
          <a:xfrm>
            <a:off x="4859061" y="4628328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1B0A3F-DF09-468B-BCA2-FE39F03109B2}"/>
              </a:ext>
            </a:extLst>
          </p:cNvPr>
          <p:cNvSpPr/>
          <p:nvPr/>
        </p:nvSpPr>
        <p:spPr>
          <a:xfrm>
            <a:off x="4859061" y="5157811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924AD0-BBA5-4E79-9749-AB612CE625CD}"/>
              </a:ext>
            </a:extLst>
          </p:cNvPr>
          <p:cNvSpPr/>
          <p:nvPr/>
        </p:nvSpPr>
        <p:spPr>
          <a:xfrm>
            <a:off x="4859061" y="568729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5E6A98-6782-4808-A12D-72B6A54C1EB0}"/>
              </a:ext>
            </a:extLst>
          </p:cNvPr>
          <p:cNvSpPr/>
          <p:nvPr/>
        </p:nvSpPr>
        <p:spPr>
          <a:xfrm>
            <a:off x="5853834" y="4094109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71C005A-0EFC-4491-BA32-53D5F6B28A55}"/>
              </a:ext>
            </a:extLst>
          </p:cNvPr>
          <p:cNvSpPr/>
          <p:nvPr/>
        </p:nvSpPr>
        <p:spPr>
          <a:xfrm>
            <a:off x="5853834" y="4623592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8D0666-0A70-468B-90D1-97C921814158}"/>
              </a:ext>
            </a:extLst>
          </p:cNvPr>
          <p:cNvSpPr/>
          <p:nvPr/>
        </p:nvSpPr>
        <p:spPr>
          <a:xfrm>
            <a:off x="5853834" y="515307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7BD3EB-7A25-4D48-9AB9-0FD32098AE34}"/>
              </a:ext>
            </a:extLst>
          </p:cNvPr>
          <p:cNvSpPr/>
          <p:nvPr/>
        </p:nvSpPr>
        <p:spPr>
          <a:xfrm>
            <a:off x="5853834" y="5682557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10F460-C8CA-46C0-997C-67F0B1C360A5}"/>
              </a:ext>
            </a:extLst>
          </p:cNvPr>
          <p:cNvSpPr/>
          <p:nvPr/>
        </p:nvSpPr>
        <p:spPr>
          <a:xfrm>
            <a:off x="6565287" y="4094109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5D91E2-9C57-4D84-8ED0-2ED567D9A390}"/>
              </a:ext>
            </a:extLst>
          </p:cNvPr>
          <p:cNvSpPr/>
          <p:nvPr/>
        </p:nvSpPr>
        <p:spPr>
          <a:xfrm>
            <a:off x="6565287" y="4623592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F6A0BD3-CB55-4A94-9FF9-E69941BC9C09}"/>
              </a:ext>
            </a:extLst>
          </p:cNvPr>
          <p:cNvSpPr/>
          <p:nvPr/>
        </p:nvSpPr>
        <p:spPr>
          <a:xfrm>
            <a:off x="6565287" y="515307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9D9619-5006-43C2-91EA-2AFD5A02ABD5}"/>
              </a:ext>
            </a:extLst>
          </p:cNvPr>
          <p:cNvSpPr/>
          <p:nvPr/>
        </p:nvSpPr>
        <p:spPr>
          <a:xfrm>
            <a:off x="6565287" y="5682557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A1CDDD-ABFB-4CA0-B1A9-23AE11F05F78}"/>
              </a:ext>
            </a:extLst>
          </p:cNvPr>
          <p:cNvSpPr/>
          <p:nvPr/>
        </p:nvSpPr>
        <p:spPr>
          <a:xfrm>
            <a:off x="7291949" y="409884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30E8B5-71CE-4C0C-A7EC-AA26D48998E2}"/>
              </a:ext>
            </a:extLst>
          </p:cNvPr>
          <p:cNvSpPr/>
          <p:nvPr/>
        </p:nvSpPr>
        <p:spPr>
          <a:xfrm>
            <a:off x="7291949" y="4628328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F2FBD88-5E68-4943-B37A-70C978ACEB35}"/>
              </a:ext>
            </a:extLst>
          </p:cNvPr>
          <p:cNvSpPr/>
          <p:nvPr/>
        </p:nvSpPr>
        <p:spPr>
          <a:xfrm>
            <a:off x="7291949" y="5157811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EFAF876-1697-4076-919A-929C662E8120}"/>
              </a:ext>
            </a:extLst>
          </p:cNvPr>
          <p:cNvSpPr/>
          <p:nvPr/>
        </p:nvSpPr>
        <p:spPr>
          <a:xfrm>
            <a:off x="7291949" y="568729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BC227D-E31A-4536-8369-DD74942E0EDD}"/>
              </a:ext>
            </a:extLst>
          </p:cNvPr>
          <p:cNvSpPr/>
          <p:nvPr/>
        </p:nvSpPr>
        <p:spPr>
          <a:xfrm>
            <a:off x="8535824" y="409884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C2C82B-67DF-4432-9D16-56E4876AA0B4}"/>
              </a:ext>
            </a:extLst>
          </p:cNvPr>
          <p:cNvSpPr/>
          <p:nvPr/>
        </p:nvSpPr>
        <p:spPr>
          <a:xfrm>
            <a:off x="8535824" y="4628328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F069AB-8AC9-488A-97A3-1EC78DE4E82E}"/>
              </a:ext>
            </a:extLst>
          </p:cNvPr>
          <p:cNvSpPr/>
          <p:nvPr/>
        </p:nvSpPr>
        <p:spPr>
          <a:xfrm>
            <a:off x="8535824" y="5157811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264E41-FAB1-4F04-BBD3-C6761A58CF3F}"/>
              </a:ext>
            </a:extLst>
          </p:cNvPr>
          <p:cNvSpPr/>
          <p:nvPr/>
        </p:nvSpPr>
        <p:spPr>
          <a:xfrm>
            <a:off x="8535824" y="568729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D5B51AD-7BC1-4CCE-8DD1-5C89287F1275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 flipV="1">
            <a:off x="5281593" y="4305375"/>
            <a:ext cx="572241" cy="5342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4EAF54C-A20F-4E22-9BF1-3D4EE00F62EB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V="1">
            <a:off x="6276366" y="4305375"/>
            <a:ext cx="288921" cy="10589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0D9CE2-2B6B-4EFC-B04C-B7A77CB2A717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6987819" y="4310111"/>
            <a:ext cx="304130" cy="158371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83F2A87-5A5D-4401-A8EA-64BB3FB8E7DE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>
            <a:off x="7714481" y="4310111"/>
            <a:ext cx="821343" cy="5294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632A94-B3DE-431E-95AD-BCDCAA74E7CA}"/>
              </a:ext>
            </a:extLst>
          </p:cNvPr>
          <p:cNvSpPr/>
          <p:nvPr/>
        </p:nvSpPr>
        <p:spPr>
          <a:xfrm>
            <a:off x="9264303" y="409884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78DE0FC-FF38-4E56-8079-07CF0858E643}"/>
              </a:ext>
            </a:extLst>
          </p:cNvPr>
          <p:cNvSpPr/>
          <p:nvPr/>
        </p:nvSpPr>
        <p:spPr>
          <a:xfrm>
            <a:off x="9264303" y="4628328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D27C879-046F-44B4-9769-10DA121FB9BD}"/>
              </a:ext>
            </a:extLst>
          </p:cNvPr>
          <p:cNvSpPr/>
          <p:nvPr/>
        </p:nvSpPr>
        <p:spPr>
          <a:xfrm>
            <a:off x="9264303" y="5157811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63C9344-9B96-4BA9-8225-998C20500DFC}"/>
              </a:ext>
            </a:extLst>
          </p:cNvPr>
          <p:cNvSpPr/>
          <p:nvPr/>
        </p:nvSpPr>
        <p:spPr>
          <a:xfrm>
            <a:off x="9264303" y="568729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E646D6-E58E-4D53-BC65-C71422FB6E9A}"/>
              </a:ext>
            </a:extLst>
          </p:cNvPr>
          <p:cNvSpPr/>
          <p:nvPr/>
        </p:nvSpPr>
        <p:spPr>
          <a:xfrm>
            <a:off x="10072083" y="409884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9E04B40-3230-46E8-8B4A-FF4196B570D1}"/>
              </a:ext>
            </a:extLst>
          </p:cNvPr>
          <p:cNvSpPr/>
          <p:nvPr/>
        </p:nvSpPr>
        <p:spPr>
          <a:xfrm>
            <a:off x="10072083" y="4628328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74221CD-445F-49EB-838C-77EE3963D25F}"/>
              </a:ext>
            </a:extLst>
          </p:cNvPr>
          <p:cNvSpPr/>
          <p:nvPr/>
        </p:nvSpPr>
        <p:spPr>
          <a:xfrm>
            <a:off x="10072083" y="5157811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ED2A5F9-4C41-46B2-90FF-B753DCDE8D5D}"/>
              </a:ext>
            </a:extLst>
          </p:cNvPr>
          <p:cNvSpPr/>
          <p:nvPr/>
        </p:nvSpPr>
        <p:spPr>
          <a:xfrm>
            <a:off x="10072083" y="568729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16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AAD084E-AE90-4A08-A28F-78D16F427567}"/>
              </a:ext>
            </a:extLst>
          </p:cNvPr>
          <p:cNvCxnSpPr>
            <a:cxnSpLocks/>
            <a:stCxn id="103" idx="3"/>
            <a:endCxn id="110" idx="1"/>
          </p:cNvCxnSpPr>
          <p:nvPr/>
        </p:nvCxnSpPr>
        <p:spPr>
          <a:xfrm>
            <a:off x="9686835" y="4310111"/>
            <a:ext cx="385248" cy="15884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0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9221-7D97-4A13-8E57-2B686FA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Example:Better</a:t>
            </a:r>
            <a:r>
              <a:rPr lang="en-US" dirty="0"/>
              <a:t> </a:t>
            </a:r>
            <a:r>
              <a:rPr lang="en-US" dirty="0" err="1"/>
              <a:t>Allreduce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333BF-FC46-43DB-B9CD-5AA0BDBD1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09396"/>
                <a:ext cx="3363097" cy="3988927"/>
              </a:xfrm>
            </p:spPr>
            <p:txBody>
              <a:bodyPr/>
              <a:lstStyle/>
              <a:p>
                <a:r>
                  <a:rPr lang="en-US" dirty="0"/>
                  <a:t>Use a binomial tree</a:t>
                </a:r>
              </a:p>
              <a:p>
                <a:pPr lvl="1"/>
                <a:r>
                  <a:rPr lang="en-US" dirty="0"/>
                  <a:t>Completed in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Scales much better to higher number of processors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333BF-FC46-43DB-B9CD-5AA0BDBD1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09396"/>
                <a:ext cx="3363097" cy="3988927"/>
              </a:xfrm>
              <a:blipFill>
                <a:blip r:embed="rId2"/>
                <a:stretch>
                  <a:fillRect l="-3267" t="-2599" r="-5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computing.llnl.gov/tutorials/parallel_comp/images/collective_comm.gif">
            <a:extLst>
              <a:ext uri="{FF2B5EF4-FFF2-40B4-BE49-F238E27FC236}">
                <a16:creationId xmlns:a16="http://schemas.microsoft.com/office/drawing/2014/main" id="{B02C310F-9301-4E2D-91FC-44F6511101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54" b="51486"/>
          <a:stretch/>
        </p:blipFill>
        <p:spPr bwMode="auto">
          <a:xfrm>
            <a:off x="8747090" y="2209333"/>
            <a:ext cx="1797343" cy="15897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omputing.llnl.gov/tutorials/parallel_comp/images/collective_comm.gif">
            <a:extLst>
              <a:ext uri="{FF2B5EF4-FFF2-40B4-BE49-F238E27FC236}">
                <a16:creationId xmlns:a16="http://schemas.microsoft.com/office/drawing/2014/main" id="{F8804113-2EDB-4050-A7EC-4C1144DF3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79" t="51486"/>
          <a:stretch/>
        </p:blipFill>
        <p:spPr bwMode="auto">
          <a:xfrm>
            <a:off x="5261132" y="2209334"/>
            <a:ext cx="1935357" cy="15897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D77FE1-FC30-408C-AAA4-3B5437D1065F}"/>
              </a:ext>
            </a:extLst>
          </p:cNvPr>
          <p:cNvCxnSpPr/>
          <p:nvPr/>
        </p:nvCxnSpPr>
        <p:spPr>
          <a:xfrm>
            <a:off x="6565557" y="3328937"/>
            <a:ext cx="2825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B944C4-A2AC-4557-A592-A472D7EB4743}"/>
              </a:ext>
            </a:extLst>
          </p:cNvPr>
          <p:cNvSpPr/>
          <p:nvPr/>
        </p:nvSpPr>
        <p:spPr>
          <a:xfrm>
            <a:off x="7055905" y="3987017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09BF1-4706-4357-BC62-528B3961269E}"/>
              </a:ext>
            </a:extLst>
          </p:cNvPr>
          <p:cNvSpPr/>
          <p:nvPr/>
        </p:nvSpPr>
        <p:spPr>
          <a:xfrm>
            <a:off x="7055905" y="4516500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7350E2-324A-4E13-A9DC-E239F3FECE7F}"/>
              </a:ext>
            </a:extLst>
          </p:cNvPr>
          <p:cNvSpPr/>
          <p:nvPr/>
        </p:nvSpPr>
        <p:spPr>
          <a:xfrm>
            <a:off x="7055905" y="504598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566F26-5AC7-4C2D-9F08-02C72F8541F5}"/>
              </a:ext>
            </a:extLst>
          </p:cNvPr>
          <p:cNvSpPr/>
          <p:nvPr/>
        </p:nvSpPr>
        <p:spPr>
          <a:xfrm>
            <a:off x="7055905" y="557546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F2C8A8-7B63-4C98-9D0D-5ABB8198D17D}"/>
              </a:ext>
            </a:extLst>
          </p:cNvPr>
          <p:cNvSpPr/>
          <p:nvPr/>
        </p:nvSpPr>
        <p:spPr>
          <a:xfrm>
            <a:off x="7824371" y="3987017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1F73CA-4261-4DE2-AE4E-27A1D44CBB7F}"/>
              </a:ext>
            </a:extLst>
          </p:cNvPr>
          <p:cNvSpPr/>
          <p:nvPr/>
        </p:nvSpPr>
        <p:spPr>
          <a:xfrm>
            <a:off x="7824371" y="4516500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F3C1AF-2E42-4868-BCB5-B3CE6D40CB95}"/>
              </a:ext>
            </a:extLst>
          </p:cNvPr>
          <p:cNvSpPr/>
          <p:nvPr/>
        </p:nvSpPr>
        <p:spPr>
          <a:xfrm>
            <a:off x="7824371" y="504598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A428D0-3FDF-4205-80E0-F35A154E08BD}"/>
              </a:ext>
            </a:extLst>
          </p:cNvPr>
          <p:cNvSpPr/>
          <p:nvPr/>
        </p:nvSpPr>
        <p:spPr>
          <a:xfrm>
            <a:off x="7824371" y="557546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029D442-6A98-4649-AB7A-02E11DAB2994}"/>
              </a:ext>
            </a:extLst>
          </p:cNvPr>
          <p:cNvSpPr/>
          <p:nvPr/>
        </p:nvSpPr>
        <p:spPr>
          <a:xfrm>
            <a:off x="8535824" y="3987017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543A1D6-96B0-4EB6-955F-E54A3917692B}"/>
              </a:ext>
            </a:extLst>
          </p:cNvPr>
          <p:cNvSpPr/>
          <p:nvPr/>
        </p:nvSpPr>
        <p:spPr>
          <a:xfrm>
            <a:off x="8535824" y="4516500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DBE59D-7392-4CAE-B6E7-77FAAC2DF6A2}"/>
              </a:ext>
            </a:extLst>
          </p:cNvPr>
          <p:cNvSpPr/>
          <p:nvPr/>
        </p:nvSpPr>
        <p:spPr>
          <a:xfrm>
            <a:off x="8535824" y="5045983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982A81-55F7-43AA-AD6E-4890CCBBDC53}"/>
              </a:ext>
            </a:extLst>
          </p:cNvPr>
          <p:cNvSpPr/>
          <p:nvPr/>
        </p:nvSpPr>
        <p:spPr>
          <a:xfrm>
            <a:off x="8535824" y="5575465"/>
            <a:ext cx="422532" cy="422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D9865F-0A1B-47CB-84D3-3C898CAC0689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>
            <a:off x="7478437" y="4198283"/>
            <a:ext cx="345934" cy="5294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629D2C5-645B-4F35-BC3A-74130FC7EF48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>
            <a:off x="7478437" y="5257249"/>
            <a:ext cx="345934" cy="52948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D67A993-5AC5-4F40-A484-45985C959285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 flipV="1">
            <a:off x="7478437" y="5257249"/>
            <a:ext cx="345934" cy="52948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906D7A-305A-410C-9602-BD9AE560EED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8246903" y="4198283"/>
            <a:ext cx="288921" cy="10589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9EF94CF-75BC-47B0-819A-4C20E5E5ED53}"/>
              </a:ext>
            </a:extLst>
          </p:cNvPr>
          <p:cNvCxnSpPr>
            <a:cxnSpLocks/>
            <a:stCxn id="43" idx="3"/>
            <a:endCxn id="46" idx="1"/>
          </p:cNvCxnSpPr>
          <p:nvPr/>
        </p:nvCxnSpPr>
        <p:spPr>
          <a:xfrm flipV="1">
            <a:off x="8246903" y="4198283"/>
            <a:ext cx="288921" cy="105896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9FDC4D4-DF61-4984-8244-558EBCD695E7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 flipV="1">
            <a:off x="7478437" y="4198283"/>
            <a:ext cx="345934" cy="52948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8FC321D-8F77-4B5F-B65D-C5C5FAA08BF3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8246903" y="4727766"/>
            <a:ext cx="288921" cy="1058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4B9A08-9A0C-4F38-8A1B-12BF4A2FA188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8246903" y="4727766"/>
            <a:ext cx="288921" cy="10589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24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7016-3458-47B2-8611-4F605A5B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Even More Advanced</a:t>
            </a:r>
            <a:r>
              <a:rPr lang="en-US" dirty="0"/>
              <a:t> </a:t>
            </a:r>
            <a:r>
              <a:rPr lang="en-US" dirty="0" err="1"/>
              <a:t>Allreduce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88BB9-33B7-47D4-A470-35940218D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002" y="2309813"/>
            <a:ext cx="7886823" cy="3679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807919-476F-4D09-82C3-3029485A3B11}"/>
              </a:ext>
            </a:extLst>
          </p:cNvPr>
          <p:cNvSpPr txBox="1"/>
          <p:nvPr/>
        </p:nvSpPr>
        <p:spPr>
          <a:xfrm>
            <a:off x="239059" y="6406777"/>
            <a:ext cx="623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http://www.mcs.anl.gov/~thakur/papers/ijhpca-coll.pdf</a:t>
            </a:r>
            <a:r>
              <a:rPr lang="en-US" dirty="0"/>
              <a:t> 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FED8141-B2BF-4698-AA94-A9A68EA67370}"/>
              </a:ext>
            </a:extLst>
          </p:cNvPr>
          <p:cNvSpPr txBox="1">
            <a:spLocks/>
          </p:cNvSpPr>
          <p:nvPr/>
        </p:nvSpPr>
        <p:spPr>
          <a:xfrm>
            <a:off x="838201" y="2309396"/>
            <a:ext cx="3239529" cy="3988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about long messages?</a:t>
            </a:r>
          </a:p>
          <a:p>
            <a:pPr lvl="1"/>
            <a:r>
              <a:rPr lang="en-US" sz="2000" dirty="0" err="1"/>
              <a:t>Reduce_scatter</a:t>
            </a:r>
            <a:r>
              <a:rPr lang="en-US" sz="2000" dirty="0"/>
              <a:t> + </a:t>
            </a:r>
            <a:r>
              <a:rPr lang="en-US" sz="2000" dirty="0" err="1"/>
              <a:t>Allgather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Different algorithms perform better under certain conditions</a:t>
            </a:r>
          </a:p>
        </p:txBody>
      </p:sp>
    </p:spTree>
    <p:extLst>
      <p:ext uri="{BB962C8B-B14F-4D97-AF65-F5344CB8AC3E}">
        <p14:creationId xmlns:p14="http://schemas.microsoft.com/office/powerpoint/2010/main" val="240962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50B2-076D-44E9-A0E4-FBF25D8E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Collectives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4FAA0-1B11-4CF3-A604-B650E36FC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as a convenience to the programmer</a:t>
            </a:r>
          </a:p>
          <a:p>
            <a:pPr lvl="1"/>
            <a:r>
              <a:rPr lang="en-US" dirty="0"/>
              <a:t>Collectives perform “common” operations that arise in programming</a:t>
            </a:r>
          </a:p>
          <a:p>
            <a:pPr lvl="1"/>
            <a:r>
              <a:rPr lang="en-US" dirty="0"/>
              <a:t>Often implemented with more complex and higher performing algorithms</a:t>
            </a:r>
          </a:p>
          <a:p>
            <a:pPr lvl="2"/>
            <a:r>
              <a:rPr lang="en-US" dirty="0"/>
              <a:t>Than what a beginner would implement.</a:t>
            </a:r>
          </a:p>
          <a:p>
            <a:r>
              <a:rPr lang="en-US" dirty="0"/>
              <a:t>They represent a synchronization point in the program</a:t>
            </a:r>
          </a:p>
          <a:p>
            <a:r>
              <a:rPr lang="en-US" dirty="0"/>
              <a:t>Always, always, always involves all processors </a:t>
            </a:r>
            <a:r>
              <a:rPr lang="en-US" i="1" dirty="0"/>
              <a:t>within communicator</a:t>
            </a:r>
          </a:p>
          <a:p>
            <a:pPr lvl="1"/>
            <a:r>
              <a:rPr lang="en-US" dirty="0"/>
              <a:t>Otherwise, it causes a deadlock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FCA61F-C9C1-40EB-9E0E-F5893859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Big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0F210-0F38-4D29-AF4D-B631BF8E5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a variety of reasons, scientific computing platforms have evolved into the HPC architectures of today.</a:t>
            </a:r>
          </a:p>
          <a:p>
            <a:pPr lvl="1"/>
            <a:r>
              <a:rPr lang="en-US" dirty="0"/>
              <a:t>These machines allow scientists to complement theory and experiment with simulation and advance our understanding.</a:t>
            </a:r>
          </a:p>
          <a:p>
            <a:pPr lvl="1"/>
            <a:r>
              <a:rPr lang="en-US" dirty="0"/>
              <a:t>As we saw in the lecture 12 on Parallel programming models &amp; algorithms, there are a variety of ways to </a:t>
            </a:r>
            <a:r>
              <a:rPr lang="en-US" i="1" u="sng" dirty="0"/>
              <a:t>think</a:t>
            </a:r>
            <a:r>
              <a:rPr lang="en-US" dirty="0"/>
              <a:t> about how our algorithms can be implemented in parallel, but for them to be realized they must ultimately get implemented on a machine.</a:t>
            </a:r>
          </a:p>
          <a:p>
            <a:r>
              <a:rPr lang="en-US" dirty="0"/>
              <a:t>Why Message Passing?</a:t>
            </a:r>
          </a:p>
          <a:p>
            <a:pPr lvl="1"/>
            <a:r>
              <a:rPr lang="en-US" dirty="0"/>
              <a:t>The message passing model is (relative to other models) </a:t>
            </a:r>
            <a:r>
              <a:rPr lang="en-US" b="1" dirty="0"/>
              <a:t>universal</a:t>
            </a:r>
            <a:r>
              <a:rPr lang="en-US" dirty="0"/>
              <a:t> and may be realized on a variety of computer architectures.</a:t>
            </a:r>
          </a:p>
          <a:p>
            <a:pPr lvl="1"/>
            <a:r>
              <a:rPr lang="en-US" dirty="0"/>
              <a:t>The message passing model has been found to be a useful and complete model in which to </a:t>
            </a:r>
            <a:r>
              <a:rPr lang="en-US" b="1" dirty="0"/>
              <a:t>express</a:t>
            </a:r>
            <a:r>
              <a:rPr lang="en-US" dirty="0"/>
              <a:t> parallel algorithms. It places key elements of expressing the parallel algorithm in the hands of the programmer, not the compiler.</a:t>
            </a:r>
          </a:p>
          <a:p>
            <a:pPr lvl="1"/>
            <a:r>
              <a:rPr lang="en-US" dirty="0"/>
              <a:t>Message passing allows for good </a:t>
            </a:r>
            <a:r>
              <a:rPr lang="en-US" b="1" dirty="0"/>
              <a:t>performance</a:t>
            </a:r>
            <a:r>
              <a:rPr lang="en-US" dirty="0"/>
              <a:t>. Explicit management of data with processors allows compilers to be able to do the best job of fully utilizing memory hierarchy and processor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8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concepts in MPI</a:t>
            </a:r>
          </a:p>
          <a:p>
            <a:r>
              <a:rPr lang="en-US" dirty="0"/>
              <a:t>How to do basic point-to-point communication</a:t>
            </a:r>
          </a:p>
          <a:p>
            <a:r>
              <a:rPr lang="en-US" dirty="0"/>
              <a:t>How to do collective communication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do one-sided communication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are some of the advanced features offered, that may be useful for me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42648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951B-C1F0-47D9-958F-B3B70A5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Source Material for this Lecture</a:t>
            </a:r>
            <a:br>
              <a:rPr lang="en-US" dirty="0"/>
            </a:br>
            <a:r>
              <a:rPr lang="en-US" sz="3600" dirty="0"/>
              <a:t>(aka Further Reading)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5548-0533-4462-B220-FE5AE7306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0234"/>
            <a:ext cx="10515600" cy="354808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Gropp</a:t>
            </a:r>
            <a:r>
              <a:rPr lang="en-US" dirty="0"/>
              <a:t>, W., Lusk, E. (2014). </a:t>
            </a:r>
            <a:r>
              <a:rPr lang="en-US" i="1" dirty="0"/>
              <a:t>Using MPI: portable parallel programming with the Message-Passing-Interface.</a:t>
            </a:r>
            <a:r>
              <a:rPr lang="en-US" dirty="0"/>
              <a:t> Third edition. Cambridge, Massachusetts: The MIT Press.</a:t>
            </a:r>
          </a:p>
          <a:p>
            <a:pPr lvl="1"/>
            <a:r>
              <a:rPr lang="en-US" dirty="0">
                <a:hlinkClick r:id="rId2"/>
              </a:rPr>
              <a:t>https://mirlyn.lib.umich.edu/Record/014888004</a:t>
            </a:r>
            <a:r>
              <a:rPr lang="en-US" dirty="0"/>
              <a:t> </a:t>
            </a:r>
          </a:p>
          <a:p>
            <a:r>
              <a:rPr lang="en-US" dirty="0" err="1"/>
              <a:t>Gropp</a:t>
            </a:r>
            <a:r>
              <a:rPr lang="en-US" dirty="0"/>
              <a:t>, W., </a:t>
            </a:r>
            <a:r>
              <a:rPr lang="en-US" dirty="0" err="1"/>
              <a:t>Hoefler</a:t>
            </a:r>
            <a:r>
              <a:rPr lang="en-US" dirty="0"/>
              <a:t>, T. (2014). </a:t>
            </a:r>
            <a:r>
              <a:rPr lang="en-US" i="1" dirty="0"/>
              <a:t>Using advanced MPI: modern features of the Message-Passing-Interface.</a:t>
            </a:r>
            <a:r>
              <a:rPr lang="en-US" dirty="0"/>
              <a:t> Cambridge, Massachusetts: The MIT Press.</a:t>
            </a:r>
          </a:p>
          <a:p>
            <a:pPr lvl="1"/>
            <a:r>
              <a:rPr lang="en-US" dirty="0">
                <a:hlinkClick r:id="rId3"/>
              </a:rPr>
              <a:t>https://mirlyn.lib.umich.edu/Record/013606199</a:t>
            </a:r>
            <a:r>
              <a:rPr lang="en-US" dirty="0"/>
              <a:t> </a:t>
            </a:r>
          </a:p>
          <a:p>
            <a:r>
              <a:rPr lang="en-US" dirty="0"/>
              <a:t>The MPI Standard</a:t>
            </a:r>
          </a:p>
          <a:p>
            <a:pPr lvl="1"/>
            <a:r>
              <a:rPr lang="en-US" dirty="0">
                <a:hlinkClick r:id="rId4"/>
              </a:rPr>
              <a:t>https://www.mpi-forum.org/docs/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646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F79BE-BA12-4DCE-932A-4B78ADFF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Concepts &amp;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0A0D3-71F1-4C9D-A216-5A2018F88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32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8646-9F35-4B81-A69F-DFF17760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Message Passing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3B0-6827-48F5-A749-B6ECEE1F5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/>
          <a:lstStyle/>
          <a:p>
            <a:r>
              <a:rPr lang="en-US" dirty="0"/>
              <a:t>“Postal Analogy”</a:t>
            </a:r>
          </a:p>
          <a:p>
            <a:pPr lvl="1"/>
            <a:r>
              <a:rPr lang="en-US" dirty="0"/>
              <a:t>Model assumes different processes executing simultaneously (Living humans) have separate memory spaces (brains) and message passing is cooperative </a:t>
            </a:r>
          </a:p>
          <a:p>
            <a:pPr lvl="1"/>
            <a:r>
              <a:rPr lang="en-US" dirty="0"/>
              <a:t>(e.g. man sends letter, woman receives letter)</a:t>
            </a:r>
          </a:p>
          <a:p>
            <a:pPr lvl="1"/>
            <a:endParaRPr lang="en-US" dirty="0"/>
          </a:p>
        </p:txBody>
      </p:sp>
      <p:pic>
        <p:nvPicPr>
          <p:cNvPr id="5" name="Graphic 4" descr="Man">
            <a:extLst>
              <a:ext uri="{FF2B5EF4-FFF2-40B4-BE49-F238E27FC236}">
                <a16:creationId xmlns:a16="http://schemas.microsoft.com/office/drawing/2014/main" id="{E4FAACD0-FCB5-4635-B1CE-B36D381F8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88" y="4635061"/>
            <a:ext cx="914400" cy="914400"/>
          </a:xfrm>
          <a:prstGeom prst="rect">
            <a:avLst/>
          </a:prstGeom>
        </p:spPr>
      </p:pic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B51DFEB2-00CC-4E2A-90CB-485F05702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5186" y="4635061"/>
            <a:ext cx="914400" cy="914400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7BDBE34-A30A-465A-AE93-9E132B50D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00000">
            <a:off x="2367986" y="4803717"/>
            <a:ext cx="666892" cy="666892"/>
          </a:xfrm>
          <a:prstGeom prst="rect">
            <a:avLst/>
          </a:prstGeom>
        </p:spPr>
      </p:pic>
      <p:pic>
        <p:nvPicPr>
          <p:cNvPr id="11" name="Graphic 10" descr="Download">
            <a:extLst>
              <a:ext uri="{FF2B5EF4-FFF2-40B4-BE49-F238E27FC236}">
                <a16:creationId xmlns:a16="http://schemas.microsoft.com/office/drawing/2014/main" id="{9FA6E2D1-E8EA-47D9-B9EC-610853565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4935" y="4635061"/>
            <a:ext cx="914400" cy="914400"/>
          </a:xfrm>
          <a:prstGeom prst="rect">
            <a:avLst/>
          </a:prstGeom>
        </p:spPr>
      </p:pic>
      <p:pic>
        <p:nvPicPr>
          <p:cNvPr id="13" name="Graphic 12" descr="Share">
            <a:extLst>
              <a:ext uri="{FF2B5EF4-FFF2-40B4-BE49-F238E27FC236}">
                <a16:creationId xmlns:a16="http://schemas.microsoft.com/office/drawing/2014/main" id="{A89474F8-1AD7-4D9E-B383-BE89F74CF5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2797" y="4635059"/>
            <a:ext cx="914400" cy="914400"/>
          </a:xfrm>
          <a:prstGeom prst="rect">
            <a:avLst/>
          </a:prstGeom>
        </p:spPr>
      </p:pic>
      <p:pic>
        <p:nvPicPr>
          <p:cNvPr id="15" name="Graphic 14" descr="Open envelope">
            <a:extLst>
              <a:ext uri="{FF2B5EF4-FFF2-40B4-BE49-F238E27FC236}">
                <a16:creationId xmlns:a16="http://schemas.microsoft.com/office/drawing/2014/main" id="{400FB257-5529-4796-A63B-B56A29F0F1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588355">
            <a:off x="9511793" y="4575389"/>
            <a:ext cx="667512" cy="667512"/>
          </a:xfrm>
          <a:prstGeom prst="rect">
            <a:avLst/>
          </a:prstGeom>
        </p:spPr>
      </p:pic>
      <p:pic>
        <p:nvPicPr>
          <p:cNvPr id="17" name="Graphic 16" descr="Send">
            <a:extLst>
              <a:ext uri="{FF2B5EF4-FFF2-40B4-BE49-F238E27FC236}">
                <a16:creationId xmlns:a16="http://schemas.microsoft.com/office/drawing/2014/main" id="{26317482-C43D-4B57-9BF0-D8D4E811FD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377609">
            <a:off x="4629664" y="4080635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88F88B-9EA9-47E0-8851-3ADD8678B840}"/>
              </a:ext>
            </a:extLst>
          </p:cNvPr>
          <p:cNvSpPr txBox="1"/>
          <p:nvPr/>
        </p:nvSpPr>
        <p:spPr>
          <a:xfrm>
            <a:off x="1385633" y="5631166"/>
            <a:ext cx="175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(Romeo)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BCEAE-8893-4850-921E-E2A7D6FE462A}"/>
              </a:ext>
            </a:extLst>
          </p:cNvPr>
          <p:cNvSpPr txBox="1"/>
          <p:nvPr/>
        </p:nvSpPr>
        <p:spPr>
          <a:xfrm>
            <a:off x="9441207" y="5554560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(Juliet)</a:t>
            </a:r>
          </a:p>
        </p:txBody>
      </p:sp>
      <p:pic>
        <p:nvPicPr>
          <p:cNvPr id="20" name="Graphic 19" descr="Send">
            <a:extLst>
              <a:ext uri="{FF2B5EF4-FFF2-40B4-BE49-F238E27FC236}">
                <a16:creationId xmlns:a16="http://schemas.microsoft.com/office/drawing/2014/main" id="{B29F7E53-9126-4B35-AB86-F43261EC98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6186165" y="3805366"/>
            <a:ext cx="914400" cy="914400"/>
          </a:xfrm>
          <a:prstGeom prst="rect">
            <a:avLst/>
          </a:prstGeom>
        </p:spPr>
      </p:pic>
      <p:pic>
        <p:nvPicPr>
          <p:cNvPr id="21" name="Graphic 20" descr="Send">
            <a:extLst>
              <a:ext uri="{FF2B5EF4-FFF2-40B4-BE49-F238E27FC236}">
                <a16:creationId xmlns:a16="http://schemas.microsoft.com/office/drawing/2014/main" id="{E84DB072-AEEF-4AFD-853C-623737C6D7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4500000">
            <a:off x="7928338" y="4208400"/>
            <a:ext cx="914400" cy="914400"/>
          </a:xfrm>
          <a:prstGeom prst="rect">
            <a:avLst/>
          </a:prstGeom>
        </p:spPr>
      </p:pic>
      <p:sp>
        <p:nvSpPr>
          <p:cNvPr id="22" name="Heart 21">
            <a:extLst>
              <a:ext uri="{FF2B5EF4-FFF2-40B4-BE49-F238E27FC236}">
                <a16:creationId xmlns:a16="http://schemas.microsoft.com/office/drawing/2014/main" id="{E2C56B8A-B602-4668-B03D-2E0C0BBDE431}"/>
              </a:ext>
            </a:extLst>
          </p:cNvPr>
          <p:cNvSpPr/>
          <p:nvPr/>
        </p:nvSpPr>
        <p:spPr>
          <a:xfrm>
            <a:off x="10445477" y="4156874"/>
            <a:ext cx="508725" cy="508725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8F2D-5D14-4204-AEB6-E4341447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9317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MPI Concepts: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C59B-4E91-43B9-B6C5-9370FFFA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396"/>
            <a:ext cx="10515600" cy="3988927"/>
          </a:xfrm>
        </p:spPr>
        <p:txBody>
          <a:bodyPr>
            <a:normAutofit/>
          </a:bodyPr>
          <a:lstStyle/>
          <a:p>
            <a:r>
              <a:rPr lang="en-US" dirty="0"/>
              <a:t>Sender</a:t>
            </a:r>
          </a:p>
          <a:p>
            <a:r>
              <a:rPr lang="en-US" dirty="0"/>
              <a:t>Receiver</a:t>
            </a:r>
          </a:p>
          <a:p>
            <a:r>
              <a:rPr lang="en-US" dirty="0"/>
              <a:t>Contents of message</a:t>
            </a:r>
          </a:p>
          <a:p>
            <a:pPr lvl="1"/>
            <a:endParaRPr lang="en-US" dirty="0"/>
          </a:p>
          <a:p>
            <a:r>
              <a:rPr lang="en-US" dirty="0"/>
              <a:t>For MPI, there’s also</a:t>
            </a:r>
          </a:p>
          <a:p>
            <a:pPr lvl="1"/>
            <a:r>
              <a:rPr lang="en-US" dirty="0"/>
              <a:t>messages need an identifier called a </a:t>
            </a:r>
            <a:r>
              <a:rPr lang="en-US" b="1" i="1" dirty="0"/>
              <a:t>tag</a:t>
            </a:r>
            <a:br>
              <a:rPr lang="en-US" dirty="0"/>
            </a:br>
            <a:r>
              <a:rPr lang="en-US" dirty="0"/>
              <a:t>(I get lots of letters from you Romeo, which one are you talking about?!)</a:t>
            </a:r>
          </a:p>
          <a:p>
            <a:pPr lvl="1"/>
            <a:r>
              <a:rPr lang="en-US" b="1" i="1" dirty="0"/>
              <a:t>Type</a:t>
            </a:r>
            <a:r>
              <a:rPr lang="en-US" dirty="0"/>
              <a:t> of message (e.g. letter, flowers, candy)</a:t>
            </a:r>
          </a:p>
          <a:p>
            <a:pPr lvl="1"/>
            <a:r>
              <a:rPr lang="en-US" b="1" i="1" dirty="0"/>
              <a:t>Size</a:t>
            </a:r>
            <a:r>
              <a:rPr lang="en-US" dirty="0"/>
              <a:t> of message (e.g. 10 pages, a dozen roses, a box of chocolates)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5107-0DFF-4858-AB93-00FFCAA668DD}"/>
              </a:ext>
            </a:extLst>
          </p:cNvPr>
          <p:cNvSpPr/>
          <p:nvPr/>
        </p:nvSpPr>
        <p:spPr>
          <a:xfrm>
            <a:off x="5542498" y="2425311"/>
            <a:ext cx="4790783" cy="203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2412C9-09FC-47D6-94FE-A13EB7A551E4}"/>
              </a:ext>
            </a:extLst>
          </p:cNvPr>
          <p:cNvCxnSpPr/>
          <p:nvPr/>
        </p:nvCxnSpPr>
        <p:spPr>
          <a:xfrm>
            <a:off x="5714279" y="2741335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BEA866-2B29-4CAA-99B7-685065CBA2B7}"/>
              </a:ext>
            </a:extLst>
          </p:cNvPr>
          <p:cNvCxnSpPr/>
          <p:nvPr/>
        </p:nvCxnSpPr>
        <p:spPr>
          <a:xfrm>
            <a:off x="5714279" y="2882446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2532B-8774-4517-80F3-D15AA18446A1}"/>
              </a:ext>
            </a:extLst>
          </p:cNvPr>
          <p:cNvCxnSpPr/>
          <p:nvPr/>
        </p:nvCxnSpPr>
        <p:spPr>
          <a:xfrm>
            <a:off x="5714279" y="3023557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3A31F9-8CDF-4D38-BD56-465570C34E9E}"/>
              </a:ext>
            </a:extLst>
          </p:cNvPr>
          <p:cNvCxnSpPr/>
          <p:nvPr/>
        </p:nvCxnSpPr>
        <p:spPr>
          <a:xfrm>
            <a:off x="7393439" y="3501392"/>
            <a:ext cx="108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780555-CCA6-4577-B9F8-601C2555ABF4}"/>
              </a:ext>
            </a:extLst>
          </p:cNvPr>
          <p:cNvCxnSpPr/>
          <p:nvPr/>
        </p:nvCxnSpPr>
        <p:spPr>
          <a:xfrm>
            <a:off x="7393439" y="3642503"/>
            <a:ext cx="108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E2D4F8-3CF9-454A-955C-8C5EB0A323D7}"/>
              </a:ext>
            </a:extLst>
          </p:cNvPr>
          <p:cNvCxnSpPr/>
          <p:nvPr/>
        </p:nvCxnSpPr>
        <p:spPr>
          <a:xfrm>
            <a:off x="7393439" y="3783614"/>
            <a:ext cx="1088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12CEA-F5FA-40AB-B033-702BC43FDCCB}"/>
              </a:ext>
            </a:extLst>
          </p:cNvPr>
          <p:cNvCxnSpPr>
            <a:cxnSpLocks/>
          </p:cNvCxnSpPr>
          <p:nvPr/>
        </p:nvCxnSpPr>
        <p:spPr>
          <a:xfrm>
            <a:off x="2288805" y="2518807"/>
            <a:ext cx="3425475" cy="7375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C39C6F-46C9-43D3-B7A8-D8EBED93FC3F}"/>
              </a:ext>
            </a:extLst>
          </p:cNvPr>
          <p:cNvSpPr txBox="1"/>
          <p:nvPr/>
        </p:nvSpPr>
        <p:spPr>
          <a:xfrm>
            <a:off x="5609815" y="2357361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Kunstler Script" panose="030304020206070D0D06" pitchFamily="66" charset="0"/>
              </a:rPr>
              <a:t>Romeo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5248B-31C7-48AB-ACB3-CC8D97140B2F}"/>
              </a:ext>
            </a:extLst>
          </p:cNvPr>
          <p:cNvCxnSpPr>
            <a:cxnSpLocks/>
          </p:cNvCxnSpPr>
          <p:nvPr/>
        </p:nvCxnSpPr>
        <p:spPr>
          <a:xfrm>
            <a:off x="2441205" y="2996495"/>
            <a:ext cx="4952234" cy="32698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9D0BC5-610E-4A80-9E58-B2ADD01F1B81}"/>
              </a:ext>
            </a:extLst>
          </p:cNvPr>
          <p:cNvSpPr txBox="1"/>
          <p:nvPr/>
        </p:nvSpPr>
        <p:spPr>
          <a:xfrm>
            <a:off x="7472188" y="3048728"/>
            <a:ext cx="75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Kunstler Script" panose="030304020206070D0D06" pitchFamily="66" charset="0"/>
              </a:rPr>
              <a:t>Juliet</a:t>
            </a:r>
          </a:p>
        </p:txBody>
      </p:sp>
      <p:pic>
        <p:nvPicPr>
          <p:cNvPr id="30" name="Graphic 29" descr="Stamp">
            <a:extLst>
              <a:ext uri="{FF2B5EF4-FFF2-40B4-BE49-F238E27FC236}">
                <a16:creationId xmlns:a16="http://schemas.microsoft.com/office/drawing/2014/main" id="{9716E8BC-F1E8-4777-BC6E-D7D43B7DC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9910" y="2352618"/>
            <a:ext cx="914400" cy="9144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FBB7540-ED5D-4443-84C2-F11774EE89D2}"/>
              </a:ext>
            </a:extLst>
          </p:cNvPr>
          <p:cNvGrpSpPr>
            <a:grpSpLocks noChangeAspect="1"/>
          </p:cNvGrpSpPr>
          <p:nvPr/>
        </p:nvGrpSpPr>
        <p:grpSpPr>
          <a:xfrm>
            <a:off x="9106845" y="2585109"/>
            <a:ext cx="926952" cy="469671"/>
            <a:chOff x="10018832" y="2518807"/>
            <a:chExt cx="1324216" cy="67095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21653E7-551B-4CF5-BF2B-E6F44C510C6D}"/>
                </a:ext>
              </a:extLst>
            </p:cNvPr>
            <p:cNvSpPr/>
            <p:nvPr/>
          </p:nvSpPr>
          <p:spPr>
            <a:xfrm>
              <a:off x="10018832" y="2518807"/>
              <a:ext cx="628300" cy="628300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B1DBFB-D0CC-4EAB-813F-AF81797E076C}"/>
                </a:ext>
              </a:extLst>
            </p:cNvPr>
            <p:cNvSpPr/>
            <p:nvPr/>
          </p:nvSpPr>
          <p:spPr>
            <a:xfrm>
              <a:off x="10512795" y="2560904"/>
              <a:ext cx="830253" cy="171661"/>
            </a:xfrm>
            <a:custGeom>
              <a:avLst/>
              <a:gdLst>
                <a:gd name="connsiteX0" fmla="*/ 0 w 830253"/>
                <a:gd name="connsiteY0" fmla="*/ 47660 h 171661"/>
                <a:gd name="connsiteX1" fmla="*/ 291711 w 830253"/>
                <a:gd name="connsiteY1" fmla="*/ 171076 h 171661"/>
                <a:gd name="connsiteX2" fmla="*/ 560982 w 830253"/>
                <a:gd name="connsiteY2" fmla="*/ 2782 h 171661"/>
                <a:gd name="connsiteX3" fmla="*/ 830253 w 830253"/>
                <a:gd name="connsiteY3" fmla="*/ 103759 h 17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253" h="171661">
                  <a:moveTo>
                    <a:pt x="0" y="47660"/>
                  </a:moveTo>
                  <a:cubicBezTo>
                    <a:pt x="99107" y="113108"/>
                    <a:pt x="198214" y="178556"/>
                    <a:pt x="291711" y="171076"/>
                  </a:cubicBezTo>
                  <a:cubicBezTo>
                    <a:pt x="385208" y="163596"/>
                    <a:pt x="471225" y="14001"/>
                    <a:pt x="560982" y="2782"/>
                  </a:cubicBezTo>
                  <a:cubicBezTo>
                    <a:pt x="650739" y="-8437"/>
                    <a:pt x="749846" y="12132"/>
                    <a:pt x="830253" y="103759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ECFE63-AE63-4343-9A0E-6D8CFF17BFF5}"/>
                </a:ext>
              </a:extLst>
            </p:cNvPr>
            <p:cNvSpPr/>
            <p:nvPr/>
          </p:nvSpPr>
          <p:spPr>
            <a:xfrm>
              <a:off x="10512795" y="2713304"/>
              <a:ext cx="830253" cy="171661"/>
            </a:xfrm>
            <a:custGeom>
              <a:avLst/>
              <a:gdLst>
                <a:gd name="connsiteX0" fmla="*/ 0 w 830253"/>
                <a:gd name="connsiteY0" fmla="*/ 47660 h 171661"/>
                <a:gd name="connsiteX1" fmla="*/ 291711 w 830253"/>
                <a:gd name="connsiteY1" fmla="*/ 171076 h 171661"/>
                <a:gd name="connsiteX2" fmla="*/ 560982 w 830253"/>
                <a:gd name="connsiteY2" fmla="*/ 2782 h 171661"/>
                <a:gd name="connsiteX3" fmla="*/ 830253 w 830253"/>
                <a:gd name="connsiteY3" fmla="*/ 103759 h 17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253" h="171661">
                  <a:moveTo>
                    <a:pt x="0" y="47660"/>
                  </a:moveTo>
                  <a:cubicBezTo>
                    <a:pt x="99107" y="113108"/>
                    <a:pt x="198214" y="178556"/>
                    <a:pt x="291711" y="171076"/>
                  </a:cubicBezTo>
                  <a:cubicBezTo>
                    <a:pt x="385208" y="163596"/>
                    <a:pt x="471225" y="14001"/>
                    <a:pt x="560982" y="2782"/>
                  </a:cubicBezTo>
                  <a:cubicBezTo>
                    <a:pt x="650739" y="-8437"/>
                    <a:pt x="749846" y="12132"/>
                    <a:pt x="830253" y="103759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8ECCE63-4C4E-4BB7-A659-5FF9B688BC6D}"/>
                </a:ext>
              </a:extLst>
            </p:cNvPr>
            <p:cNvSpPr/>
            <p:nvPr/>
          </p:nvSpPr>
          <p:spPr>
            <a:xfrm>
              <a:off x="10512795" y="2865704"/>
              <a:ext cx="830253" cy="171661"/>
            </a:xfrm>
            <a:custGeom>
              <a:avLst/>
              <a:gdLst>
                <a:gd name="connsiteX0" fmla="*/ 0 w 830253"/>
                <a:gd name="connsiteY0" fmla="*/ 47660 h 171661"/>
                <a:gd name="connsiteX1" fmla="*/ 291711 w 830253"/>
                <a:gd name="connsiteY1" fmla="*/ 171076 h 171661"/>
                <a:gd name="connsiteX2" fmla="*/ 560982 w 830253"/>
                <a:gd name="connsiteY2" fmla="*/ 2782 h 171661"/>
                <a:gd name="connsiteX3" fmla="*/ 830253 w 830253"/>
                <a:gd name="connsiteY3" fmla="*/ 103759 h 17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253" h="171661">
                  <a:moveTo>
                    <a:pt x="0" y="47660"/>
                  </a:moveTo>
                  <a:cubicBezTo>
                    <a:pt x="99107" y="113108"/>
                    <a:pt x="198214" y="178556"/>
                    <a:pt x="291711" y="171076"/>
                  </a:cubicBezTo>
                  <a:cubicBezTo>
                    <a:pt x="385208" y="163596"/>
                    <a:pt x="471225" y="14001"/>
                    <a:pt x="560982" y="2782"/>
                  </a:cubicBezTo>
                  <a:cubicBezTo>
                    <a:pt x="650739" y="-8437"/>
                    <a:pt x="749846" y="12132"/>
                    <a:pt x="830253" y="103759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7B6165D-A0C2-4146-A9E1-587E93546B26}"/>
                </a:ext>
              </a:extLst>
            </p:cNvPr>
            <p:cNvSpPr/>
            <p:nvPr/>
          </p:nvSpPr>
          <p:spPr>
            <a:xfrm>
              <a:off x="10512795" y="3018104"/>
              <a:ext cx="830253" cy="171661"/>
            </a:xfrm>
            <a:custGeom>
              <a:avLst/>
              <a:gdLst>
                <a:gd name="connsiteX0" fmla="*/ 0 w 830253"/>
                <a:gd name="connsiteY0" fmla="*/ 47660 h 171661"/>
                <a:gd name="connsiteX1" fmla="*/ 291711 w 830253"/>
                <a:gd name="connsiteY1" fmla="*/ 171076 h 171661"/>
                <a:gd name="connsiteX2" fmla="*/ 560982 w 830253"/>
                <a:gd name="connsiteY2" fmla="*/ 2782 h 171661"/>
                <a:gd name="connsiteX3" fmla="*/ 830253 w 830253"/>
                <a:gd name="connsiteY3" fmla="*/ 103759 h 17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253" h="171661">
                  <a:moveTo>
                    <a:pt x="0" y="47660"/>
                  </a:moveTo>
                  <a:cubicBezTo>
                    <a:pt x="99107" y="113108"/>
                    <a:pt x="198214" y="178556"/>
                    <a:pt x="291711" y="171076"/>
                  </a:cubicBezTo>
                  <a:cubicBezTo>
                    <a:pt x="385208" y="163596"/>
                    <a:pt x="471225" y="14001"/>
                    <a:pt x="560982" y="2782"/>
                  </a:cubicBezTo>
                  <a:cubicBezTo>
                    <a:pt x="650739" y="-8437"/>
                    <a:pt x="749846" y="12132"/>
                    <a:pt x="830253" y="103759"/>
                  </a:cubicBezTo>
                </a:path>
              </a:pathLst>
            </a:cu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BBBB7D-946C-4DAD-8C7A-2ACD252244C5}"/>
              </a:ext>
            </a:extLst>
          </p:cNvPr>
          <p:cNvCxnSpPr>
            <a:endCxn id="30" idx="2"/>
          </p:cNvCxnSpPr>
          <p:nvPr/>
        </p:nvCxnSpPr>
        <p:spPr>
          <a:xfrm flipV="1">
            <a:off x="6692510" y="3267018"/>
            <a:ext cx="3224600" cy="16415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9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DF0F4E3-E324-9044-A918-68FB77BFEAAC}" vid="{DB0AFACA-7674-CA43-9CBA-C85C536E79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NERS PPTemplate-1</Template>
  <TotalTime>6403</TotalTime>
  <Words>1435</Words>
  <Application>Microsoft Office PowerPoint</Application>
  <PresentationFormat>Widescreen</PresentationFormat>
  <Paragraphs>282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Garamond</vt:lpstr>
      <vt:lpstr>Kunstler Script</vt:lpstr>
      <vt:lpstr>Times New Roman</vt:lpstr>
      <vt:lpstr>Office Theme</vt:lpstr>
      <vt:lpstr>Lecture 15 The Message Passing Interface</vt:lpstr>
      <vt:lpstr>Outline</vt:lpstr>
      <vt:lpstr>Motivation &amp; Big Picture</vt:lpstr>
      <vt:lpstr>Motivation</vt:lpstr>
      <vt:lpstr>Learning Objectives</vt:lpstr>
      <vt:lpstr>Source Material for this Lecture (aka Further Reading)</vt:lpstr>
      <vt:lpstr>MPI Concepts &amp; Basics</vt:lpstr>
      <vt:lpstr>Message Passing Model</vt:lpstr>
      <vt:lpstr>MPI Concepts: Messages</vt:lpstr>
      <vt:lpstr>MPI Concepts: Communicators</vt:lpstr>
      <vt:lpstr>The Fundamental MPI Routines: Send/Recv</vt:lpstr>
      <vt:lpstr>MPI Program Basics (The original 6)</vt:lpstr>
      <vt:lpstr>The MPI Library conventions</vt:lpstr>
      <vt:lpstr>Compiling and Running MPI Programs</vt:lpstr>
      <vt:lpstr>Common MPI Distributions</vt:lpstr>
      <vt:lpstr>Point-to-Point Communication</vt:lpstr>
      <vt:lpstr>MPI Point-to-Point Communication Routines</vt:lpstr>
      <vt:lpstr>MPI Point-to-point communication</vt:lpstr>
      <vt:lpstr>Message Buffers</vt:lpstr>
      <vt:lpstr>Collective Communication</vt:lpstr>
      <vt:lpstr>MPI Collectives (1)</vt:lpstr>
      <vt:lpstr>MPI Collectives (2)</vt:lpstr>
      <vt:lpstr>Example: MPI_Allreduce Algorithm</vt:lpstr>
      <vt:lpstr>Example:Better Allreduce</vt:lpstr>
      <vt:lpstr>Even More Advanced Allreduce</vt:lpstr>
      <vt:lpstr>Summary of Collectives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Kochunas, Brendan</cp:lastModifiedBy>
  <cp:revision>286</cp:revision>
  <dcterms:created xsi:type="dcterms:W3CDTF">2017-07-31T16:39:40Z</dcterms:created>
  <dcterms:modified xsi:type="dcterms:W3CDTF">2019-10-28T19:42:34Z</dcterms:modified>
</cp:coreProperties>
</file>