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99" r:id="rId4"/>
    <p:sldId id="300" r:id="rId5"/>
    <p:sldId id="316" r:id="rId6"/>
    <p:sldId id="308" r:id="rId7"/>
    <p:sldId id="330" r:id="rId8"/>
    <p:sldId id="322" r:id="rId9"/>
    <p:sldId id="329" r:id="rId10"/>
    <p:sldId id="337" r:id="rId11"/>
    <p:sldId id="332" r:id="rId12"/>
    <p:sldId id="333" r:id="rId13"/>
    <p:sldId id="315" r:id="rId14"/>
    <p:sldId id="310" r:id="rId15"/>
    <p:sldId id="326" r:id="rId16"/>
    <p:sldId id="325" r:id="rId17"/>
    <p:sldId id="338" r:id="rId18"/>
    <p:sldId id="331" r:id="rId19"/>
    <p:sldId id="324" r:id="rId20"/>
    <p:sldId id="336" r:id="rId21"/>
    <p:sldId id="33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Outline" id="{CA940945-3B79-421B-BC1B-2F2C98150F85}">
          <p14:sldIdLst>
            <p14:sldId id="257"/>
            <p14:sldId id="258"/>
            <p14:sldId id="299"/>
            <p14:sldId id="300"/>
          </p14:sldIdLst>
        </p14:section>
        <p14:section name="Advanced MPI" id="{17463100-22F9-4ACC-8354-75F28EDB7C8B}">
          <p14:sldIdLst>
            <p14:sldId id="316"/>
            <p14:sldId id="308"/>
            <p14:sldId id="330"/>
            <p14:sldId id="322"/>
            <p14:sldId id="329"/>
            <p14:sldId id="337"/>
            <p14:sldId id="332"/>
            <p14:sldId id="333"/>
          </p14:sldIdLst>
        </p14:section>
        <p14:section name="One-sided Communication" id="{757061BA-6E98-4FCC-A5CA-753B2CFF7C6D}">
          <p14:sldIdLst>
            <p14:sldId id="315"/>
            <p14:sldId id="310"/>
            <p14:sldId id="326"/>
            <p14:sldId id="325"/>
          </p14:sldIdLst>
        </p14:section>
        <p14:section name="MPI + X" id="{8410AED8-CDD8-477F-A21C-A99497A15E7D}">
          <p14:sldIdLst>
            <p14:sldId id="338"/>
            <p14:sldId id="331"/>
          </p14:sldIdLst>
        </p14:section>
        <p14:section name="Summary" id="{0C253AC3-128F-490B-A62F-0E590A8E37B5}">
          <p14:sldIdLst>
            <p14:sldId id="324"/>
          </p14:sldIdLst>
        </p14:section>
        <p14:section name="Examples" id="{FECAE7A2-2005-4886-BAE0-A8B840983B63}">
          <p14:sldIdLst>
            <p14:sldId id="336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CC"/>
    <a:srgbClr val="F810E7"/>
    <a:srgbClr val="006600"/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8" autoAdjust="0"/>
    <p:restoredTop sz="74924" autoAdjust="0"/>
  </p:normalViewPr>
  <p:slideViewPr>
    <p:cSldViewPr snapToGrid="0" snapToObjects="1">
      <p:cViewPr varScale="1">
        <p:scale>
          <a:sx n="84" d="100"/>
          <a:sy n="84" d="100"/>
        </p:scale>
        <p:origin x="110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9A26-348B-1F49-A35B-E5B8C6CEA80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01372-1BB6-8D46-8F85-C09B9A02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9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9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4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16421"/>
            <a:ext cx="6530591" cy="49897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8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304551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48734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04551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956584" y="274639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5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1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63" y="1577898"/>
            <a:ext cx="10972800" cy="4582145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84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14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9317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6166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6246"/>
            <a:ext cx="5181600" cy="399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6247"/>
            <a:ext cx="5181600" cy="3992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5309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1540"/>
            <a:ext cx="5157787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540"/>
            <a:ext cx="5183188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030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1837"/>
            <a:ext cx="6172200" cy="49743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CDCA-0159-6043-9DEB-D1DB4ABE2B8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A6B9-13D0-B341-AFD3-207E33A816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63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rlyn.lib.umich.edu/Record/013606199" TargetMode="External"/><Relationship Id="rId2" Type="http://schemas.openxmlformats.org/officeDocument/2006/relationships/hyperlink" Target="https://mirlyn.lib.umich.edu/Record/014888004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mpi-forum.org/doc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gropp.cs.illinois.edu/courses/cs598-s16/lectures/lecture28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8081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16</a:t>
            </a:r>
            <a:br>
              <a:rPr lang="en-US" dirty="0"/>
            </a:br>
            <a:r>
              <a:rPr lang="en-US" dirty="0"/>
              <a:t>The Message Passing Interface</a:t>
            </a:r>
            <a:br>
              <a:rPr lang="en-US" dirty="0"/>
            </a:br>
            <a:r>
              <a:rPr lang="en-US" dirty="0"/>
              <a:t>(Part Deux)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Prof. Brendan </a:t>
            </a:r>
            <a:r>
              <a:rPr lang="en-US" dirty="0" err="1"/>
              <a:t>Kochunas</a:t>
            </a:r>
            <a:endParaRPr lang="en-US" dirty="0"/>
          </a:p>
          <a:p>
            <a:r>
              <a:rPr lang="en-US" dirty="0"/>
              <a:t>10/30/2019</a:t>
            </a:r>
          </a:p>
          <a:p>
            <a:endParaRPr lang="en-US" dirty="0"/>
          </a:p>
          <a:p>
            <a:r>
              <a:rPr lang="en-US" dirty="0"/>
              <a:t>NERS 590-004</a:t>
            </a:r>
          </a:p>
        </p:txBody>
      </p:sp>
    </p:spTree>
    <p:extLst>
      <p:ext uri="{BB962C8B-B14F-4D97-AF65-F5344CB8AC3E}">
        <p14:creationId xmlns:p14="http://schemas.microsoft.com/office/powerpoint/2010/main" val="141882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53BF-2E69-4216-BE4A-18E74069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</a:t>
            </a:r>
            <a:r>
              <a:rPr lang="en-US" dirty="0" err="1"/>
              <a:t>Toplogies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978E-54A0-4FE7-8DCB-42608023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4639962" cy="39889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Purpose of virtual topologies in MPI is to provide a better mapping of the MPI ranks to the physical hardware</a:t>
            </a:r>
          </a:p>
          <a:p>
            <a:pPr lvl="1"/>
            <a:r>
              <a:rPr lang="en-US" dirty="0"/>
              <a:t>e.g. process affinity</a:t>
            </a:r>
          </a:p>
          <a:p>
            <a:pPr lvl="1"/>
            <a:endParaRPr lang="en-US" dirty="0"/>
          </a:p>
          <a:p>
            <a:r>
              <a:rPr lang="en-US" dirty="0"/>
              <a:t>Also simplifies identification of neighbors in nearest neighbor type communication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5F651-306C-4168-B19E-265E74EF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330" y="1669317"/>
            <a:ext cx="6233685" cy="30068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11DC0D-0416-481C-A542-0127B9C46347}"/>
              </a:ext>
            </a:extLst>
          </p:cNvPr>
          <p:cNvSpPr txBox="1"/>
          <p:nvPr/>
        </p:nvSpPr>
        <p:spPr>
          <a:xfrm>
            <a:off x="4942702" y="5149954"/>
            <a:ext cx="673031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MPI_Cart_create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Cartesian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Topology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MPI_Cart_shift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 ranks provided shift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MPI_Cart_get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 your cords in topology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MPI_Cart_coords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 topology coordinates given rank</a:t>
            </a:r>
          </a:p>
        </p:txBody>
      </p:sp>
    </p:spTree>
    <p:extLst>
      <p:ext uri="{BB962C8B-B14F-4D97-AF65-F5344CB8AC3E}">
        <p14:creationId xmlns:p14="http://schemas.microsoft.com/office/powerpoint/2010/main" val="416301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432A-F00F-4D5C-9215-3282BD1E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MPI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5841-F622-40C1-AECA-EAD9604A9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5430795" cy="39889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Probably will not ever need to use this, just an FYI</a:t>
            </a:r>
          </a:p>
          <a:p>
            <a:pPr lvl="1"/>
            <a:r>
              <a:rPr lang="en-US" dirty="0"/>
              <a:t>HDF5 utilizes this</a:t>
            </a:r>
          </a:p>
          <a:p>
            <a:r>
              <a:rPr lang="en-US" dirty="0"/>
              <a:t>Some simulations create really large data sets</a:t>
            </a:r>
          </a:p>
          <a:p>
            <a:pPr lvl="1"/>
            <a:r>
              <a:rPr lang="en-US" dirty="0"/>
              <a:t>Not an efficient use of resources to have one process write and 1000 just wait...</a:t>
            </a:r>
          </a:p>
          <a:p>
            <a:r>
              <a:rPr lang="en-US" dirty="0"/>
              <a:t>Care must be taken for how</a:t>
            </a:r>
            <a:br>
              <a:rPr lang="en-US" dirty="0"/>
            </a:br>
            <a:r>
              <a:rPr lang="en-US" dirty="0"/>
              <a:t>this is done</a:t>
            </a:r>
          </a:p>
          <a:p>
            <a:pPr lvl="1"/>
            <a:r>
              <a:rPr lang="en-US" dirty="0"/>
              <a:t>Helps if natively supported by hardware (e.g. </a:t>
            </a:r>
            <a:r>
              <a:rPr lang="en-US" dirty="0" err="1"/>
              <a:t>Lustre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6A515-96B7-48D3-A0C5-D21045B1CD6F}"/>
              </a:ext>
            </a:extLst>
          </p:cNvPr>
          <p:cNvSpPr txBox="1"/>
          <p:nvPr/>
        </p:nvSpPr>
        <p:spPr>
          <a:xfrm>
            <a:off x="6169152" y="4745050"/>
            <a:ext cx="543079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MPI_File_open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Opens a file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MPI_File_seek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different pos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MPI_File_read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Read some data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MPI_File_write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some data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MPI_File_close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Closes a file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64659-6976-44DE-B72C-EE8D3C8B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391" y="2832088"/>
            <a:ext cx="5304409" cy="147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B9EE-757D-4131-9E33-40523B8A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MPI Dynamic Process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CC43-FDAF-42E3-B737-95076EB1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MPI processes from our MPI processes</a:t>
            </a:r>
          </a:p>
          <a:p>
            <a:pPr lvl="1"/>
            <a:r>
              <a:rPr lang="en-US" dirty="0"/>
              <a:t>aka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AB59D-9670-4456-BBA8-26789F243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38" y="2691418"/>
            <a:ext cx="2973859" cy="580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CE9B4E-A340-4E0A-9EEC-6ADD87956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151" y="2855430"/>
            <a:ext cx="5596929" cy="338634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7368C3-E6EC-443E-8974-3856ABFF029C}"/>
              </a:ext>
            </a:extLst>
          </p:cNvPr>
          <p:cNvSpPr/>
          <p:nvPr/>
        </p:nvSpPr>
        <p:spPr>
          <a:xfrm>
            <a:off x="724930" y="3452203"/>
            <a:ext cx="5031941" cy="266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MPI Universe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6AE03B-CC54-4EA4-9623-D760E32542ED}"/>
              </a:ext>
            </a:extLst>
          </p:cNvPr>
          <p:cNvSpPr/>
          <p:nvPr/>
        </p:nvSpPr>
        <p:spPr>
          <a:xfrm>
            <a:off x="898718" y="4706164"/>
            <a:ext cx="1878519" cy="7560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MPI_COMM_WORLD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C32492-F8C5-4BD9-884D-A7E08303C9B0}"/>
              </a:ext>
            </a:extLst>
          </p:cNvPr>
          <p:cNvSpPr/>
          <p:nvPr/>
        </p:nvSpPr>
        <p:spPr>
          <a:xfrm>
            <a:off x="2770085" y="5164215"/>
            <a:ext cx="1878519" cy="7560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MPI_COMM_WORLD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870F75-F52C-46B0-8F9B-82DAD8590454}"/>
              </a:ext>
            </a:extLst>
          </p:cNvPr>
          <p:cNvSpPr/>
          <p:nvPr/>
        </p:nvSpPr>
        <p:spPr>
          <a:xfrm>
            <a:off x="3709344" y="4328128"/>
            <a:ext cx="1878519" cy="7560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MPI_COMM_WORLD</a:t>
            </a:r>
          </a:p>
        </p:txBody>
      </p:sp>
    </p:spTree>
    <p:extLst>
      <p:ext uri="{BB962C8B-B14F-4D97-AF65-F5344CB8AC3E}">
        <p14:creationId xmlns:p14="http://schemas.microsoft.com/office/powerpoint/2010/main" val="36891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5CA509-2485-451A-B761-EDE70654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Communication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5C232-4064-4611-9620-B82F5BC04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89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24E5-0C13-4C9B-B96C-E487A44E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One-sided communication (Remote Memory Access)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43DD-081A-4703-A5AF-E16AC87B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basic idea of one-sided communication models is to decouple data movement with process synchronization</a:t>
            </a:r>
          </a:p>
          <a:p>
            <a:pPr lvl="1"/>
            <a:r>
              <a:rPr lang="en-US" dirty="0"/>
              <a:t>Should be able to move data without requiring that the remote process synchronize</a:t>
            </a:r>
          </a:p>
          <a:p>
            <a:pPr lvl="1"/>
            <a:r>
              <a:rPr lang="en-US" dirty="0"/>
              <a:t>Each process exposes a part of its memory to other processes</a:t>
            </a:r>
          </a:p>
          <a:p>
            <a:pPr lvl="1"/>
            <a:r>
              <a:rPr lang="en-US" dirty="0"/>
              <a:t>Other processes can directly read from or write to this memory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Multiple transfers with a single synchronization</a:t>
            </a:r>
          </a:p>
          <a:p>
            <a:pPr lvl="1"/>
            <a:r>
              <a:rPr lang="en-US" dirty="0"/>
              <a:t>Irregular communication patterns can be more economically expressed</a:t>
            </a:r>
          </a:p>
          <a:p>
            <a:pPr lvl="1"/>
            <a:r>
              <a:rPr lang="en-US" dirty="0"/>
              <a:t>Can be significantly faster than send/</a:t>
            </a:r>
            <a:r>
              <a:rPr lang="en-US" dirty="0" err="1"/>
              <a:t>recv</a:t>
            </a:r>
            <a:r>
              <a:rPr lang="en-US" dirty="0"/>
              <a:t> on systems with hardware support for RMA</a:t>
            </a:r>
          </a:p>
          <a:p>
            <a:r>
              <a:rPr lang="en-US" dirty="0"/>
              <a:t>Example Monte Carlo “Tally Server”</a:t>
            </a:r>
          </a:p>
        </p:txBody>
      </p:sp>
    </p:spTree>
    <p:extLst>
      <p:ext uri="{BB962C8B-B14F-4D97-AF65-F5344CB8AC3E}">
        <p14:creationId xmlns:p14="http://schemas.microsoft.com/office/powerpoint/2010/main" val="368009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0CF2-4B41-4A97-BCAD-AD1790CC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Illustration of MPI One-sided communication</a:t>
            </a:r>
          </a:p>
        </p:txBody>
      </p:sp>
      <p:pic>
        <p:nvPicPr>
          <p:cNvPr id="4" name="Content Placeholder 4" descr="Screen Shot 2016-10-31 at 3.42.46 PM.png">
            <a:extLst>
              <a:ext uri="{FF2B5EF4-FFF2-40B4-BE49-F238E27FC236}">
                <a16:creationId xmlns:a16="http://schemas.microsoft.com/office/drawing/2014/main" id="{8870C22B-EAEC-4BB3-8233-EEADF2DCF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8" t="47179" r="15655" b="11782"/>
          <a:stretch/>
        </p:blipFill>
        <p:spPr>
          <a:xfrm>
            <a:off x="1583765" y="2486208"/>
            <a:ext cx="8588188" cy="3376043"/>
          </a:xfrm>
        </p:spPr>
      </p:pic>
    </p:spTree>
    <p:extLst>
      <p:ext uri="{BB962C8B-B14F-4D97-AF65-F5344CB8AC3E}">
        <p14:creationId xmlns:p14="http://schemas.microsoft.com/office/powerpoint/2010/main" val="16178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EEA8-3E49-4301-A40C-A624D560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MPI Remote Memory Access (RMA)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82AC-C3BB-467E-9EE2-2507C5E7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steps to using:</a:t>
            </a:r>
          </a:p>
          <a:p>
            <a:pPr lvl="1"/>
            <a:r>
              <a:rPr lang="en-US" dirty="0"/>
              <a:t>Create a window</a:t>
            </a:r>
          </a:p>
          <a:p>
            <a:pPr lvl="1"/>
            <a:r>
              <a:rPr lang="en-US" dirty="0"/>
              <a:t>Put some data</a:t>
            </a:r>
          </a:p>
          <a:p>
            <a:pPr lvl="1"/>
            <a:r>
              <a:rPr lang="en-US" dirty="0"/>
              <a:t>Get some data</a:t>
            </a:r>
          </a:p>
          <a:p>
            <a:pPr lvl="1"/>
            <a:r>
              <a:rPr lang="en-US" dirty="0"/>
              <a:t>Accumulate some data</a:t>
            </a:r>
          </a:p>
          <a:p>
            <a:r>
              <a:rPr lang="en-US" dirty="0"/>
              <a:t>Key concept is a “window object”</a:t>
            </a:r>
          </a:p>
          <a:p>
            <a:pPr lvl="1"/>
            <a:r>
              <a:rPr lang="en-US" dirty="0"/>
              <a:t>Exposes larger part of process’s address space for access by other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87D36-3FC7-45B7-8A3F-D09228D53914}"/>
              </a:ext>
            </a:extLst>
          </p:cNvPr>
          <p:cNvSpPr txBox="1"/>
          <p:nvPr/>
        </p:nvSpPr>
        <p:spPr>
          <a:xfrm>
            <a:off x="5378592" y="2844799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MPI_Win_create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MPI_Put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MPI_Accumulate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345EC12-63EC-4266-8D5A-6390517DDB3A}"/>
              </a:ext>
            </a:extLst>
          </p:cNvPr>
          <p:cNvSpPr/>
          <p:nvPr/>
        </p:nvSpPr>
        <p:spPr>
          <a:xfrm>
            <a:off x="7620000" y="2844799"/>
            <a:ext cx="274918" cy="12003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91CF7-0A2E-4CA9-83E4-4EF90E4F9AD4}"/>
              </a:ext>
            </a:extLst>
          </p:cNvPr>
          <p:cNvSpPr txBox="1"/>
          <p:nvPr/>
        </p:nvSpPr>
        <p:spPr>
          <a:xfrm>
            <a:off x="7951201" y="2983298"/>
            <a:ext cx="408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are non-blocking; multiple</a:t>
            </a:r>
          </a:p>
          <a:p>
            <a:r>
              <a:rPr lang="en-US" dirty="0"/>
              <a:t>operations can be active in same window</a:t>
            </a:r>
            <a:br>
              <a:rPr lang="en-US" dirty="0"/>
            </a:br>
            <a:r>
              <a:rPr lang="en-US" dirty="0"/>
              <a:t>object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07339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B0E64F-499C-487D-A2CE-25E9BD91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Parallelism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08945-273E-483A-BC62-CA74B4158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9C78-86E3-49B2-B931-2ABAB50F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MPI +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D569-52A4-4118-8724-92F19F11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5364892" cy="39889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Distributed message passing parallel model with some other parallel programming model</a:t>
            </a:r>
          </a:p>
          <a:p>
            <a:pPr lvl="1"/>
            <a:r>
              <a:rPr lang="en-US" dirty="0"/>
              <a:t>X is usually “shared memory”</a:t>
            </a:r>
          </a:p>
          <a:p>
            <a:r>
              <a:rPr lang="en-US" dirty="0"/>
              <a:t>Some examples</a:t>
            </a:r>
          </a:p>
          <a:p>
            <a:pPr lvl="1"/>
            <a:r>
              <a:rPr lang="en-US" dirty="0"/>
              <a:t>OpenMP</a:t>
            </a:r>
          </a:p>
          <a:p>
            <a:pPr lvl="1"/>
            <a:r>
              <a:rPr lang="en-US" dirty="0"/>
              <a:t>MPI Threads</a:t>
            </a:r>
          </a:p>
          <a:p>
            <a:pPr lvl="1"/>
            <a:r>
              <a:rPr lang="en-US" dirty="0"/>
              <a:t>CUDA</a:t>
            </a:r>
          </a:p>
          <a:p>
            <a:pPr lvl="1"/>
            <a:r>
              <a:rPr lang="en-US" dirty="0" err="1"/>
              <a:t>pthreads</a:t>
            </a:r>
            <a:endParaRPr lang="en-US" dirty="0"/>
          </a:p>
          <a:p>
            <a:pPr lvl="1"/>
            <a:r>
              <a:rPr lang="en-US" dirty="0"/>
              <a:t>Possibly some others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15AD2-E11C-493C-92C3-5CEAEE4AF0F9}"/>
              </a:ext>
            </a:extLst>
          </p:cNvPr>
          <p:cNvSpPr txBox="1"/>
          <p:nvPr/>
        </p:nvSpPr>
        <p:spPr>
          <a:xfrm>
            <a:off x="5684109" y="5063456"/>
            <a:ext cx="589211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MPI_Init_thread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thread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MPI_Query_thread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Check threading support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MPI_Is_thread_main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Check for main thread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MPI_Finalize_thread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Destroy a thread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D8F5A-5E47-4053-BDBC-DD7D6790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559" y="1552604"/>
            <a:ext cx="3355135" cy="33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3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F8A1-BA1C-45FD-8621-0FEEE5C8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4745-28F5-4E49-BA7F-2AD2A04F6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Message passing is one of the most common and heavily used parallel programming model in parallel computing</a:t>
            </a:r>
          </a:p>
          <a:p>
            <a:r>
              <a:rPr lang="en-US" dirty="0"/>
              <a:t>MPI is a standard (not an implementation)</a:t>
            </a:r>
          </a:p>
          <a:p>
            <a:pPr lvl="1"/>
            <a:r>
              <a:rPr lang="en-US" dirty="0"/>
              <a:t>Many implementations</a:t>
            </a:r>
          </a:p>
          <a:p>
            <a:r>
              <a:rPr lang="en-US" dirty="0"/>
              <a:t>Concepts in MPI are minimal</a:t>
            </a:r>
          </a:p>
          <a:p>
            <a:pPr lvl="1"/>
            <a:r>
              <a:rPr lang="en-US" dirty="0"/>
              <a:t>Capability of library is broad.</a:t>
            </a:r>
          </a:p>
          <a:p>
            <a:r>
              <a:rPr lang="en-US" dirty="0"/>
              <a:t>MPI provides several communication models to support various algorithms</a:t>
            </a:r>
          </a:p>
          <a:p>
            <a:r>
              <a:rPr lang="en-US" dirty="0"/>
              <a:t>MPI is still evolving</a:t>
            </a:r>
          </a:p>
        </p:txBody>
      </p:sp>
    </p:spTree>
    <p:extLst>
      <p:ext uri="{BB962C8B-B14F-4D97-AF65-F5344CB8AC3E}">
        <p14:creationId xmlns:p14="http://schemas.microsoft.com/office/powerpoint/2010/main" val="61073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</p:spPr>
        <p:txBody>
          <a:bodyPr>
            <a:normAutofit/>
          </a:bodyPr>
          <a:lstStyle/>
          <a:p>
            <a:r>
              <a:rPr lang="en-US" dirty="0"/>
              <a:t>Overview of Advanced MPI features</a:t>
            </a:r>
          </a:p>
          <a:p>
            <a:pPr lvl="1"/>
            <a:r>
              <a:rPr lang="en-US" dirty="0"/>
              <a:t>Non-blocking communication &amp; collectives (new)</a:t>
            </a:r>
          </a:p>
          <a:p>
            <a:pPr lvl="1"/>
            <a:r>
              <a:rPr lang="en-US" dirty="0"/>
              <a:t>Virtual Topologies</a:t>
            </a:r>
          </a:p>
          <a:p>
            <a:pPr lvl="1"/>
            <a:r>
              <a:rPr lang="en-US" dirty="0"/>
              <a:t>I/O</a:t>
            </a:r>
          </a:p>
          <a:p>
            <a:pPr lvl="1"/>
            <a:r>
              <a:rPr lang="en-US" dirty="0"/>
              <a:t>Dynamic process management</a:t>
            </a:r>
          </a:p>
          <a:p>
            <a:pPr lvl="1"/>
            <a:r>
              <a:rPr lang="en-US" dirty="0"/>
              <a:t>One-sided Communication (new)</a:t>
            </a:r>
          </a:p>
          <a:p>
            <a:endParaRPr lang="en-US" dirty="0"/>
          </a:p>
          <a:p>
            <a:r>
              <a:rPr lang="en-US" dirty="0"/>
              <a:t>Hands on examples</a:t>
            </a:r>
          </a:p>
        </p:txBody>
      </p:sp>
    </p:spTree>
    <p:extLst>
      <p:ext uri="{BB962C8B-B14F-4D97-AF65-F5344CB8AC3E}">
        <p14:creationId xmlns:p14="http://schemas.microsoft.com/office/powerpoint/2010/main" val="338165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FA2E-CB39-4B11-87F1-2E1E41CF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MPI+OpenMP</a:t>
            </a:r>
            <a:r>
              <a:rPr lang="en-US" dirty="0"/>
              <a:t>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DDB07-B8C0-4A8F-8376-7231899E7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9B4D-A7F0-4ACA-99E7-41CFF61D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 Pong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C7944-DB9D-4770-B8BA-599D17F35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4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Undestand</a:t>
            </a:r>
            <a:r>
              <a:rPr lang="en-US" dirty="0"/>
              <a:t> what Virtual Topologies are</a:t>
            </a:r>
          </a:p>
          <a:p>
            <a:endParaRPr lang="en-US" dirty="0"/>
          </a:p>
          <a:p>
            <a:r>
              <a:rPr lang="en-US" dirty="0"/>
              <a:t>Be aware of what’s involved with one-sided communication</a:t>
            </a:r>
          </a:p>
          <a:p>
            <a:endParaRPr lang="en-US" dirty="0"/>
          </a:p>
          <a:p>
            <a:r>
              <a:rPr lang="en-US" dirty="0"/>
              <a:t>Know how to use hybrid parallelism (MPI+X)</a:t>
            </a:r>
          </a:p>
          <a:p>
            <a:endParaRPr lang="en-US" dirty="0"/>
          </a:p>
          <a:p>
            <a:r>
              <a:rPr lang="en-US" dirty="0"/>
              <a:t>Be able to write a simple MPI program</a:t>
            </a:r>
          </a:p>
        </p:txBody>
      </p:sp>
    </p:spTree>
    <p:extLst>
      <p:ext uri="{BB962C8B-B14F-4D97-AF65-F5344CB8AC3E}">
        <p14:creationId xmlns:p14="http://schemas.microsoft.com/office/powerpoint/2010/main" val="426483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951B-C1F0-47D9-958F-B3B70A52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Source Material for this Lecture</a:t>
            </a:r>
            <a:br>
              <a:rPr lang="en-US" dirty="0"/>
            </a:br>
            <a:r>
              <a:rPr lang="en-US" sz="3600" dirty="0"/>
              <a:t>(aka Further Reading)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5548-0533-4462-B220-FE5AE7306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0234"/>
            <a:ext cx="10515600" cy="354808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Gropp</a:t>
            </a:r>
            <a:r>
              <a:rPr lang="en-US" dirty="0"/>
              <a:t>, W., Lusk, E. (2014). </a:t>
            </a:r>
            <a:r>
              <a:rPr lang="en-US" i="1" dirty="0"/>
              <a:t>Using MPI: portable parallel programming with the Message-Passing-Interface.</a:t>
            </a:r>
            <a:r>
              <a:rPr lang="en-US" dirty="0"/>
              <a:t> Third edition. Cambridge, Massachusetts: The MIT Press.</a:t>
            </a:r>
          </a:p>
          <a:p>
            <a:pPr lvl="1"/>
            <a:r>
              <a:rPr lang="en-US" dirty="0">
                <a:hlinkClick r:id="rId2"/>
              </a:rPr>
              <a:t>https://mirlyn.lib.umich.edu/Record/014888004</a:t>
            </a:r>
            <a:r>
              <a:rPr lang="en-US" dirty="0"/>
              <a:t> </a:t>
            </a:r>
          </a:p>
          <a:p>
            <a:r>
              <a:rPr lang="en-US" dirty="0" err="1"/>
              <a:t>Gropp</a:t>
            </a:r>
            <a:r>
              <a:rPr lang="en-US" dirty="0"/>
              <a:t>, W., </a:t>
            </a:r>
            <a:r>
              <a:rPr lang="en-US" dirty="0" err="1"/>
              <a:t>Hoefler</a:t>
            </a:r>
            <a:r>
              <a:rPr lang="en-US" dirty="0"/>
              <a:t>, T. (2014). </a:t>
            </a:r>
            <a:r>
              <a:rPr lang="en-US" i="1" dirty="0"/>
              <a:t>Using advanced MPI: modern features of the Message-Passing-Interface.</a:t>
            </a:r>
            <a:r>
              <a:rPr lang="en-US" dirty="0"/>
              <a:t> Cambridge, Massachusetts: The MIT Press.</a:t>
            </a:r>
          </a:p>
          <a:p>
            <a:pPr lvl="1"/>
            <a:r>
              <a:rPr lang="en-US" dirty="0">
                <a:hlinkClick r:id="rId3"/>
              </a:rPr>
              <a:t>https://mirlyn.lib.umich.edu/Record/013606199</a:t>
            </a:r>
            <a:r>
              <a:rPr lang="en-US" dirty="0"/>
              <a:t> </a:t>
            </a:r>
          </a:p>
          <a:p>
            <a:r>
              <a:rPr lang="en-US" dirty="0"/>
              <a:t>The MPI Standard</a:t>
            </a:r>
          </a:p>
          <a:p>
            <a:pPr lvl="1"/>
            <a:r>
              <a:rPr lang="en-US" dirty="0">
                <a:hlinkClick r:id="rId4"/>
              </a:rPr>
              <a:t>https://www.mpi-forum.org/docs/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646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5C3378-C4BA-4048-8F71-065EFCC7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Other Advanced MPI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D4318-542B-4179-9D9D-39CE4B565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0099-A7B0-4D91-8B5E-E0962F24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MPI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65C2-946D-44C7-8F70-21FE957E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because they are new (or because they require an advanced understanding)</a:t>
            </a:r>
          </a:p>
          <a:p>
            <a:endParaRPr lang="en-US" dirty="0"/>
          </a:p>
          <a:p>
            <a:r>
              <a:rPr lang="en-US" dirty="0"/>
              <a:t>Non-blocking communication &amp; collectives (new)</a:t>
            </a:r>
          </a:p>
          <a:p>
            <a:r>
              <a:rPr lang="en-US" dirty="0"/>
              <a:t>Virtual Topologies</a:t>
            </a:r>
          </a:p>
          <a:p>
            <a:r>
              <a:rPr lang="en-US" dirty="0"/>
              <a:t>I/O</a:t>
            </a:r>
          </a:p>
          <a:p>
            <a:r>
              <a:rPr lang="en-US" dirty="0"/>
              <a:t>Dynamic process management</a:t>
            </a:r>
          </a:p>
          <a:p>
            <a:r>
              <a:rPr lang="en-US" dirty="0"/>
              <a:t>One-sided Communication (new)</a:t>
            </a:r>
          </a:p>
        </p:txBody>
      </p:sp>
    </p:spTree>
    <p:extLst>
      <p:ext uri="{BB962C8B-B14F-4D97-AF65-F5344CB8AC3E}">
        <p14:creationId xmlns:p14="http://schemas.microsoft.com/office/powerpoint/2010/main" val="124470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ABE6-9730-48A1-A3E3-86C58C2B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Non-Blocking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379B-0597-43B7-B540-E0299CEB9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9280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Last lecture, we mentioned that non-blocking communication is more efficient.</a:t>
            </a:r>
          </a:p>
          <a:p>
            <a:r>
              <a:rPr lang="en-US" dirty="0"/>
              <a:t>It also requires some extra steps (MPI calls)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60C8D-545C-43A6-AC9A-2A0CCB28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23" y="3237470"/>
            <a:ext cx="6591244" cy="29940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C1B390-7CE7-4EBD-A3F0-8914C4EC7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154" y="3237470"/>
            <a:ext cx="4244032" cy="29940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587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6D89-D662-497B-8F89-B2B5959B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Non-blocking collectives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D895-A408-44F6-AA55-F0563D49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Recently in the MPI-3 standard, non-blocking collective operations were defined.</a:t>
            </a:r>
          </a:p>
          <a:p>
            <a:r>
              <a:rPr lang="en-US" dirty="0"/>
              <a:t>Interfaces follow same convention as point-to-point communication</a:t>
            </a:r>
          </a:p>
          <a:p>
            <a:pPr lvl="1"/>
            <a:r>
              <a:rPr lang="en-US" dirty="0"/>
              <a:t>Prefix operation with “I”</a:t>
            </a:r>
          </a:p>
          <a:p>
            <a:r>
              <a:rPr lang="en-US" dirty="0"/>
              <a:t>Supported operations</a:t>
            </a:r>
          </a:p>
          <a:p>
            <a:pPr lvl="1"/>
            <a:r>
              <a:rPr lang="en-US" dirty="0"/>
              <a:t>Barrier</a:t>
            </a:r>
          </a:p>
          <a:p>
            <a:pPr lvl="1"/>
            <a:r>
              <a:rPr lang="en-US" dirty="0"/>
              <a:t>Broadcast</a:t>
            </a:r>
          </a:p>
          <a:p>
            <a:pPr lvl="1"/>
            <a:r>
              <a:rPr lang="en-US" dirty="0"/>
              <a:t>Gather</a:t>
            </a:r>
          </a:p>
          <a:p>
            <a:pPr lvl="1"/>
            <a:r>
              <a:rPr lang="en-US" dirty="0"/>
              <a:t>Scatter</a:t>
            </a:r>
          </a:p>
          <a:p>
            <a:pPr lvl="1"/>
            <a:r>
              <a:rPr lang="en-US" dirty="0"/>
              <a:t>Gather-to-all</a:t>
            </a:r>
          </a:p>
          <a:p>
            <a:pPr lvl="1"/>
            <a:r>
              <a:rPr lang="en-US" dirty="0"/>
              <a:t>All-to-all</a:t>
            </a:r>
          </a:p>
          <a:p>
            <a:pPr lvl="1"/>
            <a:r>
              <a:rPr lang="en-US" dirty="0"/>
              <a:t>Reduce</a:t>
            </a:r>
          </a:p>
          <a:p>
            <a:pPr lvl="1"/>
            <a:r>
              <a:rPr lang="en-US" dirty="0"/>
              <a:t>All-Reduce</a:t>
            </a:r>
          </a:p>
          <a:p>
            <a:pPr lvl="1"/>
            <a:r>
              <a:rPr lang="en-US" dirty="0"/>
              <a:t>Reduce-Scatter</a:t>
            </a:r>
          </a:p>
          <a:p>
            <a:pPr lvl="1"/>
            <a:r>
              <a:rPr lang="en-US" dirty="0"/>
              <a:t>Scan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4A683-E6AB-4FFB-B623-54BB971BEC3C}"/>
              </a:ext>
            </a:extLst>
          </p:cNvPr>
          <p:cNvSpPr txBox="1"/>
          <p:nvPr/>
        </p:nvSpPr>
        <p:spPr>
          <a:xfrm>
            <a:off x="4504187" y="3023783"/>
            <a:ext cx="7215437" cy="326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array[100], array2[100];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root=0;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MPI_Request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(array1, 100, MPI_INT, root,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Compute(array2, 100);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MPI_Wait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MPI_STATUS_IGNORE);</a:t>
            </a:r>
          </a:p>
          <a:p>
            <a:endParaRPr lang="en-US" dirty="0"/>
          </a:p>
          <a:p>
            <a:r>
              <a:rPr lang="en-US" dirty="0"/>
              <a:t>Example: Start a broadcast of 100 </a:t>
            </a:r>
            <a:r>
              <a:rPr lang="en-US" dirty="0" err="1"/>
              <a:t>ints</a:t>
            </a:r>
            <a:r>
              <a:rPr lang="en-US" dirty="0"/>
              <a:t> from process 0 to every process</a:t>
            </a:r>
          </a:p>
          <a:p>
            <a:r>
              <a:rPr lang="en-US" dirty="0"/>
              <a:t>in the group, perform some computation on independent data, and then</a:t>
            </a:r>
          </a:p>
          <a:p>
            <a:r>
              <a:rPr lang="en-US" dirty="0"/>
              <a:t>complete the outstanding broadcast operation.</a:t>
            </a:r>
          </a:p>
        </p:txBody>
      </p:sp>
    </p:spTree>
    <p:extLst>
      <p:ext uri="{BB962C8B-B14F-4D97-AF65-F5344CB8AC3E}">
        <p14:creationId xmlns:p14="http://schemas.microsoft.com/office/powerpoint/2010/main" val="211509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4F86-961E-49F3-BDFD-60565CE2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Topologies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B8E8-1752-43D6-83BE-8AB4C75A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5257800" cy="39889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“virtual topology” is the topology that arises from the communication patterns of the application</a:t>
            </a:r>
          </a:p>
          <a:p>
            <a:pPr lvl="1"/>
            <a:r>
              <a:rPr lang="en-US" dirty="0"/>
              <a:t>e.g. the application topology</a:t>
            </a:r>
          </a:p>
          <a:p>
            <a:pPr lvl="1"/>
            <a:r>
              <a:rPr lang="en-US" dirty="0"/>
              <a:t>Not the physical or network topology of how the computers are connected.</a:t>
            </a:r>
          </a:p>
          <a:p>
            <a:pPr lvl="1"/>
            <a:endParaRPr lang="en-US" dirty="0"/>
          </a:p>
          <a:p>
            <a:r>
              <a:rPr lang="en-US" dirty="0"/>
              <a:t>For more details see Bill </a:t>
            </a:r>
            <a:r>
              <a:rPr lang="en-US" dirty="0" err="1"/>
              <a:t>Gropp’s</a:t>
            </a:r>
            <a:r>
              <a:rPr lang="en-US" dirty="0"/>
              <a:t> lecture </a:t>
            </a:r>
            <a:r>
              <a:rPr lang="en-US" dirty="0">
                <a:hlinkClick r:id="rId3"/>
              </a:rPr>
              <a:t>http://wgropp.cs.illinois.edu/courses/cs598-s16/lectures/lecture28.pdf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384EC-91EF-47BE-ACCA-17BDA6B70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162" y="1503093"/>
            <a:ext cx="4508855" cy="46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4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DF0F4E3-E324-9044-A918-68FB77BFEAAC}" vid="{DB0AFACA-7674-CA43-9CBA-C85C536E7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 PPTemplate-1</Template>
  <TotalTime>6909</TotalTime>
  <Words>758</Words>
  <Application>Microsoft Office PowerPoint</Application>
  <PresentationFormat>Widescreen</PresentationFormat>
  <Paragraphs>158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Garamond</vt:lpstr>
      <vt:lpstr>Times New Roman</vt:lpstr>
      <vt:lpstr>Office Theme</vt:lpstr>
      <vt:lpstr>Lecture 16 The Message Passing Interface (Part Deux)</vt:lpstr>
      <vt:lpstr>Outline</vt:lpstr>
      <vt:lpstr>Learning Objectives</vt:lpstr>
      <vt:lpstr>Source Material for this Lecture (aka Further Reading)</vt:lpstr>
      <vt:lpstr>Overview of Other Advanced MPI Features</vt:lpstr>
      <vt:lpstr>Advanced MPI Features</vt:lpstr>
      <vt:lpstr>Non-Blocking Communication</vt:lpstr>
      <vt:lpstr>Non-blocking collectives</vt:lpstr>
      <vt:lpstr>Virtual Topologies (1)</vt:lpstr>
      <vt:lpstr>Virtual Toplogies (2)</vt:lpstr>
      <vt:lpstr>MPI I/O</vt:lpstr>
      <vt:lpstr>MPI Dynamic Process Management</vt:lpstr>
      <vt:lpstr>One-sided Communication</vt:lpstr>
      <vt:lpstr>One-sided communication (Remote Memory Access)</vt:lpstr>
      <vt:lpstr>Illustration of MPI One-sided communication</vt:lpstr>
      <vt:lpstr>MPI Remote Memory Access (RMA)</vt:lpstr>
      <vt:lpstr>Hybrid Parallelism</vt:lpstr>
      <vt:lpstr>MPI + X</vt:lpstr>
      <vt:lpstr>Summary</vt:lpstr>
      <vt:lpstr>MPI+OpenMP Example</vt:lpstr>
      <vt:lpstr>Ping Pong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Kochunas, Brendan</cp:lastModifiedBy>
  <cp:revision>295</cp:revision>
  <dcterms:created xsi:type="dcterms:W3CDTF">2017-07-31T16:39:40Z</dcterms:created>
  <dcterms:modified xsi:type="dcterms:W3CDTF">2019-10-30T19:52:03Z</dcterms:modified>
</cp:coreProperties>
</file>