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256" r:id="rId2"/>
    <p:sldId id="257" r:id="rId3"/>
    <p:sldId id="258" r:id="rId4"/>
    <p:sldId id="259" r:id="rId5"/>
    <p:sldId id="264" r:id="rId6"/>
    <p:sldId id="260" r:id="rId7"/>
    <p:sldId id="261" r:id="rId8"/>
    <p:sldId id="26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D18418-2418-4DBC-9810-01161C2E7BE3}" type="datetimeFigureOut">
              <a:rPr lang="en-US" smtClean="0"/>
              <a:pPr/>
              <a:t>9/5/2012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A283AC-8756-403D-9FE4-34492893DF6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http://docs.oracle.com/cd/B19306_01/server.102/b14231/indexes.htm</a:t>
            </a:r>
            <a:endParaRPr lang="en-US" dirty="0"/>
          </a:p>
        </p:txBody>
      </p:sp>
      <p:sp>
        <p:nvSpPr>
          <p:cNvPr id="4" name="Slide Number Placeholder 3"/>
          <p:cNvSpPr>
            <a:spLocks noGrp="1"/>
          </p:cNvSpPr>
          <p:nvPr>
            <p:ph type="sldNum" sz="quarter" idx="10"/>
          </p:nvPr>
        </p:nvSpPr>
        <p:spPr/>
        <p:txBody>
          <a:bodyPr/>
          <a:lstStyle/>
          <a:p>
            <a:fld id="{FBA283AC-8756-403D-9FE4-34492893DF6C}"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http://www.techonthenet.com/oracle/indexes.php</a:t>
            </a:r>
            <a:endParaRPr lang="en-US" dirty="0"/>
          </a:p>
        </p:txBody>
      </p:sp>
      <p:sp>
        <p:nvSpPr>
          <p:cNvPr id="4" name="Slide Number Placeholder 3"/>
          <p:cNvSpPr>
            <a:spLocks noGrp="1"/>
          </p:cNvSpPr>
          <p:nvPr>
            <p:ph type="sldNum" sz="quarter" idx="10"/>
          </p:nvPr>
        </p:nvSpPr>
        <p:spPr/>
        <p:txBody>
          <a:bodyPr/>
          <a:lstStyle/>
          <a:p>
            <a:fld id="{FBA283AC-8756-403D-9FE4-34492893DF6C}"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AE0AE05-07B6-46A3-8FDD-A23609FDCBC1}" type="datetimeFigureOut">
              <a:rPr lang="en-US" smtClean="0"/>
              <a:pPr/>
              <a:t>9/5/2012</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EDDD3AD-8B0C-48C5-B083-EAF3265AE180}"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AE0AE05-07B6-46A3-8FDD-A23609FDCBC1}" type="datetimeFigureOut">
              <a:rPr lang="en-US" smtClean="0"/>
              <a:pPr/>
              <a:t>9/5/2012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DD3AD-8B0C-48C5-B083-EAF3265AE18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4EDDD3AD-8B0C-48C5-B083-EAF3265AE180}"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AE0AE05-07B6-46A3-8FDD-A23609FDCBC1}" type="datetimeFigureOut">
              <a:rPr lang="en-US" smtClean="0"/>
              <a:pPr/>
              <a:t>9/5/2012</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AE0AE05-07B6-46A3-8FDD-A23609FDCBC1}" type="datetimeFigureOut">
              <a:rPr lang="en-US" smtClean="0"/>
              <a:pPr/>
              <a:t>9/5/2012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4EDDD3AD-8B0C-48C5-B083-EAF3265AE180}"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AAE0AE05-07B6-46A3-8FDD-A23609FDCBC1}" type="datetimeFigureOut">
              <a:rPr lang="en-US" smtClean="0"/>
              <a:pPr/>
              <a:t>9/5/2012</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EDDD3AD-8B0C-48C5-B083-EAF3265AE180}"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AAE0AE05-07B6-46A3-8FDD-A23609FDCBC1}" type="datetimeFigureOut">
              <a:rPr lang="en-US" smtClean="0"/>
              <a:pPr/>
              <a:t>9/5/2012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DDD3AD-8B0C-48C5-B083-EAF3265AE180}"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AE0AE05-07B6-46A3-8FDD-A23609FDCBC1}" type="datetimeFigureOut">
              <a:rPr lang="en-US" smtClean="0"/>
              <a:pPr/>
              <a:t>9/5/2012</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4EDDD3AD-8B0C-48C5-B083-EAF3265AE180}"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AE0AE05-07B6-46A3-8FDD-A23609FDCBC1}" type="datetimeFigureOut">
              <a:rPr lang="en-US" smtClean="0"/>
              <a:pPr/>
              <a:t>9/5/2012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4EDDD3AD-8B0C-48C5-B083-EAF3265AE1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AE0AE05-07B6-46A3-8FDD-A23609FDCBC1}" type="datetimeFigureOut">
              <a:rPr lang="en-US" smtClean="0"/>
              <a:pPr/>
              <a:t>9/5/2012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4EDDD3AD-8B0C-48C5-B083-EAF3265AE1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4EDDD3AD-8B0C-48C5-B083-EAF3265AE180}"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AAE0AE05-07B6-46A3-8FDD-A23609FDCBC1}" type="datetimeFigureOut">
              <a:rPr lang="en-US" smtClean="0"/>
              <a:pPr/>
              <a:t>9/5/2012</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4EDDD3AD-8B0C-48C5-B083-EAF3265AE180}"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AAE0AE05-07B6-46A3-8FDD-A23609FDCBC1}" type="datetimeFigureOut">
              <a:rPr lang="en-US" smtClean="0"/>
              <a:pPr/>
              <a:t>9/5/2012</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AAE0AE05-07B6-46A3-8FDD-A23609FDCBC1}" type="datetimeFigureOut">
              <a:rPr lang="en-US" smtClean="0"/>
              <a:pPr/>
              <a:t>9/5/2012</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4EDDD3AD-8B0C-48C5-B083-EAF3265AE180}"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US" dirty="0" smtClean="0"/>
              <a:t>Index</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Index</a:t>
            </a:r>
            <a:endParaRPr lang="en-US" dirty="0"/>
          </a:p>
        </p:txBody>
      </p:sp>
      <p:sp>
        <p:nvSpPr>
          <p:cNvPr id="3" name="Content Placeholder 2"/>
          <p:cNvSpPr>
            <a:spLocks noGrp="1"/>
          </p:cNvSpPr>
          <p:nvPr>
            <p:ph sz="quarter" idx="1"/>
          </p:nvPr>
        </p:nvSpPr>
        <p:spPr/>
        <p:txBody>
          <a:bodyPr>
            <a:normAutofit/>
          </a:bodyPr>
          <a:lstStyle/>
          <a:p>
            <a:r>
              <a:rPr lang="en-US" dirty="0" smtClean="0"/>
              <a:t>Indexes are optional structures associated with tables and clusters that allow SQL statements to execute more quickly against a table. Just as the index in this manual helps you locate information faster than if there were no index, an Oracle Database index provides a faster access path to table data. You can use indexes without rewriting any queries. Your results are the same, but you see them more quickly.</a:t>
            </a:r>
            <a:endParaRPr lang="en-US" dirty="0"/>
          </a:p>
        </p:txBody>
      </p:sp>
      <p:sp>
        <p:nvSpPr>
          <p:cNvPr id="4" name="TextBox 3"/>
          <p:cNvSpPr txBox="1"/>
          <p:nvPr/>
        </p:nvSpPr>
        <p:spPr>
          <a:xfrm>
            <a:off x="4343400" y="5257800"/>
            <a:ext cx="4572000" cy="1477328"/>
          </a:xfrm>
          <a:prstGeom prst="rect">
            <a:avLst/>
          </a:prstGeom>
          <a:noFill/>
        </p:spPr>
        <p:txBody>
          <a:bodyPr wrap="square" rtlCol="0">
            <a:spAutoFit/>
          </a:bodyPr>
          <a:lstStyle/>
          <a:p>
            <a:r>
              <a:rPr lang="en-US" dirty="0" smtClean="0"/>
              <a:t>An </a:t>
            </a:r>
            <a:r>
              <a:rPr lang="en-US" b="1" dirty="0" smtClean="0"/>
              <a:t>index</a:t>
            </a:r>
            <a:r>
              <a:rPr lang="en-US" dirty="0" smtClean="0"/>
              <a:t> is a performance-tuning method of allowing faster retrieval of records. An index creates an entry for each value that appears in the indexed columns. By default, Oracle creates B-tree indexes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smtClean="0"/>
              <a:t>Indexes are logically and physically independent of the data in the associated table. Being independent structures, they require storage space. You can create or drop an index without affecting the base tables, database applications, or other indexes. The database automatically maintains indexes when you insert, update, and delete rows of the associated table. If you drop an index, all applications continue to work. However, access to previously indexed data might be slower.</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Create an Index</a:t>
            </a:r>
            <a:endParaRPr lang="en-US" dirty="0"/>
          </a:p>
        </p:txBody>
      </p:sp>
      <p:sp>
        <p:nvSpPr>
          <p:cNvPr id="3" name="Content Placeholder 2"/>
          <p:cNvSpPr>
            <a:spLocks noGrp="1"/>
          </p:cNvSpPr>
          <p:nvPr>
            <p:ph sz="quarter" idx="1"/>
          </p:nvPr>
        </p:nvSpPr>
        <p:spPr/>
        <p:txBody>
          <a:bodyPr>
            <a:normAutofit/>
          </a:bodyPr>
          <a:lstStyle/>
          <a:p>
            <a:r>
              <a:rPr lang="en-US" dirty="0" smtClean="0"/>
              <a:t>CREATE [UNIQUE] INDEX </a:t>
            </a:r>
            <a:r>
              <a:rPr lang="en-US" dirty="0" err="1" smtClean="0"/>
              <a:t>index_name</a:t>
            </a:r>
            <a:r>
              <a:rPr lang="en-US" dirty="0" smtClean="0"/>
              <a:t/>
            </a:r>
            <a:br>
              <a:rPr lang="en-US" dirty="0" smtClean="0"/>
            </a:br>
            <a:r>
              <a:rPr lang="en-US" dirty="0" smtClean="0"/>
              <a:t>  ON </a:t>
            </a:r>
            <a:r>
              <a:rPr lang="en-US" dirty="0" err="1" smtClean="0"/>
              <a:t>table_name</a:t>
            </a:r>
            <a:r>
              <a:rPr lang="en-US" dirty="0" smtClean="0"/>
              <a:t> (column1[, column2, . </a:t>
            </a:r>
            <a:r>
              <a:rPr lang="en-US" dirty="0" err="1" smtClean="0"/>
              <a:t>column_n</a:t>
            </a:r>
            <a:r>
              <a:rPr lang="en-US" dirty="0" smtClean="0"/>
              <a:t>])</a:t>
            </a:r>
            <a:br>
              <a:rPr lang="en-US" dirty="0" smtClean="0"/>
            </a:br>
            <a:r>
              <a:rPr lang="en-US" dirty="0" smtClean="0"/>
              <a:t>  [ COMPUTE STATISTICS ];</a:t>
            </a:r>
          </a:p>
          <a:p>
            <a:endParaRPr lang="en-US" dirty="0" smtClean="0"/>
          </a:p>
          <a:p>
            <a:r>
              <a:rPr lang="en-US" sz="2000" dirty="0" smtClean="0"/>
              <a:t>UNIQUE indicates that the combination of values in the indexed columns must be unique.</a:t>
            </a:r>
          </a:p>
          <a:p>
            <a:r>
              <a:rPr lang="en-US" sz="2000" dirty="0" smtClean="0"/>
              <a:t>COMPUTE STATISTICS tells Oracle to collect statistics during the creation of the index. The statistics are then used by the optimizer to choose a "plan of execution" when SQL statements are executed.</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1676400"/>
            <a:ext cx="9144000" cy="4422648"/>
          </a:xfrm>
        </p:spPr>
        <p:txBody>
          <a:bodyPr>
            <a:normAutofit lnSpcReduction="10000"/>
          </a:bodyPr>
          <a:lstStyle/>
          <a:p>
            <a:r>
              <a:rPr lang="en-US" sz="1200" dirty="0" smtClean="0"/>
              <a:t>create an index on the supplier table called </a:t>
            </a:r>
            <a:r>
              <a:rPr lang="en-US" sz="1200" dirty="0" err="1" smtClean="0"/>
              <a:t>supplier_idx</a:t>
            </a:r>
            <a:r>
              <a:rPr lang="en-US" sz="1200" dirty="0" smtClean="0"/>
              <a:t>. It consists of only one field - the </a:t>
            </a:r>
            <a:r>
              <a:rPr lang="en-US" sz="1200" dirty="0" err="1" smtClean="0"/>
              <a:t>supplier_name</a:t>
            </a:r>
            <a:r>
              <a:rPr lang="en-US" sz="1200" dirty="0" smtClean="0"/>
              <a:t> field</a:t>
            </a:r>
          </a:p>
          <a:p>
            <a:r>
              <a:rPr lang="en-US" dirty="0" smtClean="0"/>
              <a:t>CREATE INDEX </a:t>
            </a:r>
            <a:r>
              <a:rPr lang="en-US" dirty="0" err="1" smtClean="0"/>
              <a:t>supplier_idx</a:t>
            </a:r>
            <a:r>
              <a:rPr lang="en-US" dirty="0" smtClean="0"/>
              <a:t/>
            </a:r>
            <a:br>
              <a:rPr lang="en-US" dirty="0" smtClean="0"/>
            </a:br>
            <a:r>
              <a:rPr lang="en-US" dirty="0" smtClean="0"/>
              <a:t>   ON supplier (</a:t>
            </a:r>
            <a:r>
              <a:rPr lang="en-US" dirty="0" err="1" smtClean="0"/>
              <a:t>supplier_name</a:t>
            </a:r>
            <a:r>
              <a:rPr lang="en-US" dirty="0" smtClean="0"/>
              <a:t>);</a:t>
            </a:r>
          </a:p>
          <a:p>
            <a:r>
              <a:rPr lang="en-US" sz="1200" dirty="0" smtClean="0"/>
              <a:t>create an index with more than one field</a:t>
            </a:r>
          </a:p>
          <a:p>
            <a:r>
              <a:rPr lang="en-US" dirty="0" smtClean="0"/>
              <a:t>CREATE INDEX </a:t>
            </a:r>
            <a:r>
              <a:rPr lang="en-US" dirty="0" err="1" smtClean="0"/>
              <a:t>supplier_idx</a:t>
            </a:r>
            <a:r>
              <a:rPr lang="en-US" dirty="0" smtClean="0"/>
              <a:t/>
            </a:r>
            <a:br>
              <a:rPr lang="en-US" dirty="0" smtClean="0"/>
            </a:br>
            <a:r>
              <a:rPr lang="en-US" dirty="0" smtClean="0"/>
              <a:t>   ON supplier (</a:t>
            </a:r>
            <a:r>
              <a:rPr lang="en-US" dirty="0" err="1" smtClean="0"/>
              <a:t>supplier_name</a:t>
            </a:r>
            <a:r>
              <a:rPr lang="en-US" dirty="0" smtClean="0"/>
              <a:t>, city);</a:t>
            </a:r>
          </a:p>
          <a:p>
            <a:r>
              <a:rPr lang="en-US" sz="1200" dirty="0" smtClean="0"/>
              <a:t>Create unique index with one field</a:t>
            </a:r>
          </a:p>
          <a:p>
            <a:r>
              <a:rPr lang="en-US" sz="2800" dirty="0" smtClean="0"/>
              <a:t>CREATE UNIQUE INDEX </a:t>
            </a:r>
            <a:r>
              <a:rPr lang="en-US" sz="2800" dirty="0" err="1" smtClean="0"/>
              <a:t>supplier_u_idx</a:t>
            </a:r>
            <a:r>
              <a:rPr lang="en-US" sz="2800" dirty="0" smtClean="0"/>
              <a:t/>
            </a:r>
            <a:br>
              <a:rPr lang="en-US" sz="2800" dirty="0" smtClean="0"/>
            </a:br>
            <a:r>
              <a:rPr lang="en-US" sz="2800" dirty="0" smtClean="0"/>
              <a:t>   ON supplier (</a:t>
            </a:r>
            <a:r>
              <a:rPr lang="en-US" sz="2800" dirty="0" err="1" smtClean="0"/>
              <a:t>supplier_name</a:t>
            </a:r>
            <a:r>
              <a:rPr lang="en-US" sz="2800" dirty="0" smtClean="0"/>
              <a:t>);</a:t>
            </a:r>
          </a:p>
          <a:p>
            <a:r>
              <a:rPr lang="en-US" sz="1200" dirty="0" smtClean="0"/>
              <a:t>Create unique index with more than one field</a:t>
            </a:r>
          </a:p>
          <a:p>
            <a:r>
              <a:rPr lang="en-US" sz="2800" dirty="0" smtClean="0"/>
              <a:t>CREATE UNIQUE INDEX </a:t>
            </a:r>
            <a:r>
              <a:rPr lang="en-US" sz="2800" dirty="0" err="1" smtClean="0"/>
              <a:t>supplier_u_idx</a:t>
            </a:r>
            <a:r>
              <a:rPr lang="en-US" sz="2800" dirty="0" smtClean="0"/>
              <a:t/>
            </a:r>
            <a:br>
              <a:rPr lang="en-US" sz="2800" dirty="0" smtClean="0"/>
            </a:br>
            <a:r>
              <a:rPr lang="en-US" sz="2800" dirty="0" smtClean="0"/>
              <a:t>   ON supplier (</a:t>
            </a:r>
            <a:r>
              <a:rPr lang="en-US" sz="2800" dirty="0" err="1" smtClean="0"/>
              <a:t>supplier_name</a:t>
            </a:r>
            <a:r>
              <a:rPr lang="en-US" sz="2800" dirty="0" smtClean="0"/>
              <a:t>, city);</a:t>
            </a:r>
          </a:p>
          <a:p>
            <a:endParaRPr lang="en-US" sz="2800" dirty="0" smtClean="0"/>
          </a:p>
          <a:p>
            <a:endParaRPr lang="en-US" sz="1200" dirty="0" smtClean="0"/>
          </a:p>
          <a:p>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Rename an Index</a:t>
            </a:r>
            <a:endParaRPr lang="en-US" dirty="0"/>
          </a:p>
        </p:txBody>
      </p:sp>
      <p:sp>
        <p:nvSpPr>
          <p:cNvPr id="3" name="Content Placeholder 2"/>
          <p:cNvSpPr>
            <a:spLocks noGrp="1"/>
          </p:cNvSpPr>
          <p:nvPr>
            <p:ph sz="quarter" idx="1"/>
          </p:nvPr>
        </p:nvSpPr>
        <p:spPr/>
        <p:txBody>
          <a:bodyPr/>
          <a:lstStyle/>
          <a:p>
            <a:r>
              <a:rPr lang="en-US" dirty="0" smtClean="0"/>
              <a:t>ALTER INDEX </a:t>
            </a:r>
            <a:r>
              <a:rPr lang="en-US" dirty="0" err="1" smtClean="0"/>
              <a:t>index_name</a:t>
            </a:r>
            <a:r>
              <a:rPr lang="en-US" dirty="0" smtClean="0"/>
              <a:t/>
            </a:r>
            <a:br>
              <a:rPr lang="en-US" dirty="0" smtClean="0"/>
            </a:br>
            <a:r>
              <a:rPr lang="en-US" dirty="0" smtClean="0"/>
              <a:t>  RENAME TO </a:t>
            </a:r>
            <a:r>
              <a:rPr lang="en-US" dirty="0" err="1" smtClean="0"/>
              <a:t>new_index_name</a:t>
            </a:r>
            <a:r>
              <a:rPr lang="en-US" dirty="0" smtClean="0"/>
              <a:t>;</a:t>
            </a:r>
          </a:p>
          <a:p>
            <a:endParaRPr lang="en-US" dirty="0" smtClean="0"/>
          </a:p>
          <a:p>
            <a:r>
              <a:rPr lang="en-US" dirty="0" smtClean="0"/>
              <a:t>ALTER INDEX </a:t>
            </a:r>
            <a:r>
              <a:rPr lang="en-US" dirty="0" err="1" smtClean="0"/>
              <a:t>supplier_idx</a:t>
            </a:r>
            <a:r>
              <a:rPr lang="en-US" dirty="0" smtClean="0"/>
              <a:t/>
            </a:r>
            <a:br>
              <a:rPr lang="en-US" dirty="0" smtClean="0"/>
            </a:br>
            <a:r>
              <a:rPr lang="en-US" dirty="0" smtClean="0"/>
              <a:t>  RENAME TO </a:t>
            </a:r>
            <a:r>
              <a:rPr lang="en-US" dirty="0" err="1" smtClean="0"/>
              <a:t>supplier_index_name</a:t>
            </a:r>
            <a:r>
              <a:rPr lang="en-US" dirty="0" smtClean="0"/>
              <a: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Drop an Index</a:t>
            </a:r>
            <a:endParaRPr lang="en-US" dirty="0"/>
          </a:p>
        </p:txBody>
      </p:sp>
      <p:sp>
        <p:nvSpPr>
          <p:cNvPr id="3" name="Content Placeholder 2"/>
          <p:cNvSpPr>
            <a:spLocks noGrp="1"/>
          </p:cNvSpPr>
          <p:nvPr>
            <p:ph sz="quarter" idx="1"/>
          </p:nvPr>
        </p:nvSpPr>
        <p:spPr/>
        <p:txBody>
          <a:bodyPr/>
          <a:lstStyle/>
          <a:p>
            <a:r>
              <a:rPr lang="en-US" dirty="0" smtClean="0"/>
              <a:t>DROP INDEX </a:t>
            </a:r>
            <a:r>
              <a:rPr lang="en-US" dirty="0" err="1" smtClean="0"/>
              <a:t>index_name</a:t>
            </a:r>
            <a:r>
              <a:rPr lang="en-US" dirty="0" smtClean="0"/>
              <a:t>;</a:t>
            </a:r>
          </a:p>
          <a:p>
            <a:endParaRPr lang="en-US" dirty="0" smtClean="0"/>
          </a:p>
          <a:p>
            <a:r>
              <a:rPr lang="en-US" dirty="0" smtClean="0"/>
              <a:t>DROP INDEX </a:t>
            </a:r>
            <a:r>
              <a:rPr lang="en-US" dirty="0" err="1" smtClean="0"/>
              <a:t>supplier_idx</a:t>
            </a:r>
            <a:r>
              <a:rPr lang="en-US" dirty="0" smtClean="0"/>
              <a: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838200"/>
          </a:xfrm>
        </p:spPr>
        <p:txBody>
          <a:bodyPr>
            <a:normAutofit fontScale="90000"/>
          </a:bodyPr>
          <a:lstStyle/>
          <a:p>
            <a:r>
              <a:rPr lang="en-US" dirty="0" smtClean="0"/>
              <a:t>More on Indexes (</a:t>
            </a:r>
            <a:r>
              <a:rPr lang="en-US" dirty="0" err="1" smtClean="0"/>
              <a:t>user_indexes</a:t>
            </a:r>
            <a:r>
              <a:rPr lang="en-US" dirty="0" smtClean="0"/>
              <a:t>,</a:t>
            </a:r>
            <a:r>
              <a:rPr lang="en-US" dirty="0" smtClean="0"/>
              <a:t> </a:t>
            </a:r>
            <a:r>
              <a:rPr lang="en-US" dirty="0" err="1" smtClean="0"/>
              <a:t>user_ind_columns</a:t>
            </a:r>
            <a:r>
              <a:rPr lang="en-US" dirty="0" smtClean="0"/>
              <a:t>)</a:t>
            </a:r>
            <a:endParaRPr lang="en-US" dirty="0"/>
          </a:p>
        </p:txBody>
      </p:sp>
      <p:sp>
        <p:nvSpPr>
          <p:cNvPr id="3" name="Content Placeholder 2"/>
          <p:cNvSpPr>
            <a:spLocks noGrp="1"/>
          </p:cNvSpPr>
          <p:nvPr>
            <p:ph sz="quarter" idx="1"/>
          </p:nvPr>
        </p:nvSpPr>
        <p:spPr/>
        <p:txBody>
          <a:bodyPr/>
          <a:lstStyle/>
          <a:p>
            <a:r>
              <a:rPr lang="en-US" dirty="0" smtClean="0"/>
              <a:t>To see all indexes made on a table</a:t>
            </a:r>
          </a:p>
          <a:p>
            <a:pPr>
              <a:buNone/>
            </a:pPr>
            <a:r>
              <a:rPr lang="en-US" dirty="0" smtClean="0"/>
              <a:t>SELECT </a:t>
            </a:r>
            <a:r>
              <a:rPr lang="en-US" dirty="0" err="1" smtClean="0"/>
              <a:t>index_name</a:t>
            </a:r>
            <a:r>
              <a:rPr lang="en-US" dirty="0" smtClean="0"/>
              <a:t> , </a:t>
            </a:r>
            <a:r>
              <a:rPr lang="en-US" dirty="0" err="1" smtClean="0"/>
              <a:t>index_type</a:t>
            </a:r>
            <a:r>
              <a:rPr lang="en-US" dirty="0" smtClean="0"/>
              <a:t>, </a:t>
            </a:r>
            <a:r>
              <a:rPr lang="en-US" dirty="0" err="1" smtClean="0"/>
              <a:t>table_name</a:t>
            </a:r>
            <a:r>
              <a:rPr lang="en-US" dirty="0" smtClean="0"/>
              <a:t> FROM </a:t>
            </a:r>
            <a:r>
              <a:rPr lang="en-US" dirty="0" err="1" smtClean="0">
                <a:solidFill>
                  <a:srgbClr val="FF0000"/>
                </a:solidFill>
              </a:rPr>
              <a:t>user_indexes</a:t>
            </a:r>
            <a:r>
              <a:rPr lang="en-US" dirty="0" smtClean="0"/>
              <a:t> WHERE </a:t>
            </a:r>
            <a:r>
              <a:rPr lang="en-US" dirty="0" err="1" smtClean="0"/>
              <a:t>table_name</a:t>
            </a:r>
            <a:r>
              <a:rPr lang="en-US" dirty="0" smtClean="0"/>
              <a:t>=‘</a:t>
            </a:r>
            <a:r>
              <a:rPr lang="en-US" dirty="0" err="1" smtClean="0"/>
              <a:t>MY_TABLE</a:t>
            </a:r>
            <a:r>
              <a:rPr lang="en-US" dirty="0" smtClean="0"/>
              <a:t>’;</a:t>
            </a:r>
          </a:p>
          <a:p>
            <a:endParaRPr lang="en-US" dirty="0" smtClean="0"/>
          </a:p>
          <a:p>
            <a:r>
              <a:rPr lang="en-US" dirty="0" smtClean="0"/>
              <a:t>To see columns on which indexes have been made</a:t>
            </a:r>
          </a:p>
          <a:p>
            <a:pPr>
              <a:buNone/>
            </a:pPr>
            <a:r>
              <a:rPr lang="en-US" dirty="0" smtClean="0"/>
              <a:t>SELECT </a:t>
            </a:r>
            <a:r>
              <a:rPr lang="en-US" dirty="0" err="1" smtClean="0"/>
              <a:t>index_name</a:t>
            </a:r>
            <a:r>
              <a:rPr lang="en-US" dirty="0" smtClean="0"/>
              <a:t>, </a:t>
            </a:r>
            <a:r>
              <a:rPr lang="en-US" dirty="0" err="1" smtClean="0"/>
              <a:t>table_name</a:t>
            </a:r>
            <a:r>
              <a:rPr lang="en-US" dirty="0" smtClean="0"/>
              <a:t>, </a:t>
            </a:r>
            <a:r>
              <a:rPr lang="en-US" dirty="0" err="1" smtClean="0"/>
              <a:t>column_name</a:t>
            </a:r>
            <a:r>
              <a:rPr lang="en-US" dirty="0" smtClean="0"/>
              <a:t> FROM </a:t>
            </a:r>
            <a:r>
              <a:rPr lang="en-US" dirty="0" err="1" smtClean="0">
                <a:solidFill>
                  <a:srgbClr val="FF0000"/>
                </a:solidFill>
              </a:rPr>
              <a:t>user_ind_columns</a:t>
            </a:r>
            <a:r>
              <a:rPr lang="en-US" dirty="0" smtClean="0"/>
              <a:t> WHERE </a:t>
            </a:r>
            <a:r>
              <a:rPr lang="en-US" dirty="0" err="1" smtClean="0"/>
              <a:t>table_name</a:t>
            </a:r>
            <a:r>
              <a:rPr lang="en-US" dirty="0" smtClean="0"/>
              <a:t>=‘</a:t>
            </a:r>
            <a:r>
              <a:rPr lang="en-US" dirty="0" err="1" smtClean="0"/>
              <a:t>MY_TABLE</a:t>
            </a:r>
            <a:r>
              <a:rPr lang="en-US" dirty="0" smtClean="0"/>
              <a:t>’; </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33</TotalTime>
  <Words>307</Words>
  <Application>Microsoft Office PowerPoint</Application>
  <PresentationFormat>On-screen Show (4:3)</PresentationFormat>
  <Paragraphs>37</Paragraphs>
  <Slides>8</Slides>
  <Notes>2</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Civic</vt:lpstr>
      <vt:lpstr>Index</vt:lpstr>
      <vt:lpstr>What is Index</vt:lpstr>
      <vt:lpstr>Slide 3</vt:lpstr>
      <vt:lpstr>Create an Index</vt:lpstr>
      <vt:lpstr>Slide 5</vt:lpstr>
      <vt:lpstr>Rename an Index</vt:lpstr>
      <vt:lpstr>Drop an Index</vt:lpstr>
      <vt:lpstr>More on Indexes (user_indexes, user_ind_columns)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Index</dc:title>
  <dc:creator>madhav</dc:creator>
  <cp:lastModifiedBy>madhav</cp:lastModifiedBy>
  <cp:revision>6</cp:revision>
  <dcterms:created xsi:type="dcterms:W3CDTF">2012-08-29T07:29:23Z</dcterms:created>
  <dcterms:modified xsi:type="dcterms:W3CDTF">2012-09-05T17:26:19Z</dcterms:modified>
</cp:coreProperties>
</file>