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1184" autoAdjust="0"/>
    <p:restoredTop sz="94660"/>
  </p:normalViewPr>
  <p:slideViewPr>
    <p:cSldViewPr>
      <p:cViewPr varScale="1">
        <p:scale>
          <a:sx n="46" d="100"/>
          <a:sy n="46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C180C-5A2D-467D-ABA9-30D99580885E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92004-2E21-4EEB-8000-AB93BAAE74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http://docs.oracle.com/cd/B28359_01/server.111/b28286/queries006.htm#sthref3277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92004-2E21-4EEB-8000-AB93BAAE74D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1600199"/>
          </a:xfrm>
        </p:spPr>
        <p:txBody>
          <a:bodyPr/>
          <a:lstStyle/>
          <a:p>
            <a:r>
              <a:rPr lang="en-US" dirty="0" smtClean="0"/>
              <a:t>Assume we have the following two tables. </a:t>
            </a:r>
            <a:r>
              <a:rPr lang="en-US" b="1" dirty="0" smtClean="0"/>
              <a:t>Table A</a:t>
            </a:r>
            <a:r>
              <a:rPr lang="en-US" dirty="0" smtClean="0"/>
              <a:t> is on the left, and </a:t>
            </a:r>
            <a:r>
              <a:rPr lang="en-US" b="1" dirty="0" smtClean="0"/>
              <a:t>Table B</a:t>
            </a:r>
            <a:r>
              <a:rPr lang="en-US" dirty="0" smtClean="0"/>
              <a:t> is on the right. We'll populate them with four records each. 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3200400"/>
          <a:ext cx="77724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558800">
                <a:tc gridSpan="2">
                  <a:txBody>
                    <a:bodyPr/>
                    <a:lstStyle/>
                    <a:p>
                      <a:r>
                        <a:rPr lang="en-US" sz="2800" b="1" dirty="0" err="1" smtClean="0"/>
                        <a:t>TableA</a:t>
                      </a:r>
                      <a:endParaRPr lang="en-US" sz="2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b="1" dirty="0" err="1" smtClean="0"/>
                        <a:t>TableB</a:t>
                      </a:r>
                      <a:endParaRPr lang="en-US" sz="2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Id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name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Id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name</a:t>
                      </a:r>
                      <a:endParaRPr lang="en-US" sz="2800" b="1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pirate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rutabaga</a:t>
                      </a:r>
                      <a:endParaRPr lang="en-US" sz="2800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monkey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pirate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ninja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darth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vader</a:t>
                      </a:r>
                      <a:endParaRPr lang="en-US" sz="2800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spaghetti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F0000"/>
                          </a:solidFill>
                        </a:rPr>
                        <a:t>ninja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724400" cy="175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SELECT * FROM </a:t>
            </a:r>
            <a:r>
              <a:rPr lang="en-US" sz="2800" dirty="0" err="1" smtClean="0"/>
              <a:t>TableA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INNER JOIN </a:t>
            </a:r>
            <a:r>
              <a:rPr lang="en-US" sz="2800" dirty="0" err="1" smtClean="0"/>
              <a:t>TableB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ON TableA.name=TableB.name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1600200"/>
          <a:ext cx="4191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/>
                <a:gridCol w="1047750"/>
                <a:gridCol w="1047750"/>
                <a:gridCol w="1047750"/>
              </a:tblGrid>
              <a:tr h="55880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Id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name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Id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name</a:t>
                      </a:r>
                      <a:endParaRPr lang="en-US" sz="2800" b="1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pirate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pirate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ninja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ninja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inner-jo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3724275"/>
            <a:ext cx="4781550" cy="3133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1600" y="471547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Inner join</a:t>
            </a:r>
            <a:r>
              <a:rPr lang="en-US" dirty="0" smtClean="0"/>
              <a:t> produces only the set of records that match in both Table A and Table B.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724400" cy="175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SELECT * FROM </a:t>
            </a:r>
            <a:r>
              <a:rPr lang="en-US" sz="2800" dirty="0" err="1" smtClean="0"/>
              <a:t>TableA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FULL OUTER JOIN </a:t>
            </a:r>
            <a:r>
              <a:rPr lang="en-US" sz="2800" dirty="0" err="1" smtClean="0"/>
              <a:t>TableB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ON TableA.name=TableB.name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48200" y="1371600"/>
          <a:ext cx="4419600" cy="391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085"/>
                <a:gridCol w="1460715"/>
                <a:gridCol w="711631"/>
                <a:gridCol w="1498169"/>
              </a:tblGrid>
              <a:tr h="55880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Id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name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Id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name</a:t>
                      </a:r>
                      <a:endParaRPr lang="en-US" sz="2800" b="1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pirate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pirate</a:t>
                      </a: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3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ninja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ninja</a:t>
                      </a: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4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spaghetti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2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monkey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-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-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-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-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darth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vader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-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-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rutabaga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578227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Full outer join</a:t>
            </a:r>
            <a:r>
              <a:rPr lang="en-US" dirty="0" smtClean="0"/>
              <a:t> produces the set of all records in Table A and Table B, with matching records from both sides where available. If there is no match, the missing side will contain null.</a:t>
            </a:r>
            <a:endParaRPr lang="en-US" dirty="0"/>
          </a:p>
        </p:txBody>
      </p:sp>
      <p:pic>
        <p:nvPicPr>
          <p:cNvPr id="8" name="Picture 7" descr="full-outer-jo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75721"/>
            <a:ext cx="4143375" cy="27154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4724400" cy="2667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SELECT * FROM </a:t>
            </a:r>
            <a:r>
              <a:rPr lang="en-US" sz="2800" dirty="0" err="1" smtClean="0"/>
              <a:t>TableA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FULL OUTER JOIN </a:t>
            </a:r>
            <a:r>
              <a:rPr lang="en-US" sz="2800" dirty="0" err="1" smtClean="0"/>
              <a:t>TableB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ON TableA.name=TableB.name</a:t>
            </a:r>
          </a:p>
          <a:p>
            <a:pPr>
              <a:buNone/>
            </a:pPr>
            <a:r>
              <a:rPr lang="en-US" sz="2800" smtClean="0"/>
              <a:t>WHERE </a:t>
            </a:r>
            <a:r>
              <a:rPr lang="en-US" sz="2800" smtClean="0"/>
              <a:t>TableA.id </a:t>
            </a:r>
            <a:r>
              <a:rPr lang="en-US" sz="2800" dirty="0" smtClean="0"/>
              <a:t>IS NULL</a:t>
            </a:r>
          </a:p>
          <a:p>
            <a:pPr>
              <a:buNone/>
            </a:pPr>
            <a:r>
              <a:rPr lang="en-US" sz="2800" dirty="0" smtClean="0"/>
              <a:t>OR TableB.id IS NULL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24400" y="1676400"/>
          <a:ext cx="4419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085"/>
                <a:gridCol w="1460715"/>
                <a:gridCol w="711631"/>
                <a:gridCol w="1498169"/>
              </a:tblGrid>
              <a:tr h="79248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Id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name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Id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name</a:t>
                      </a:r>
                      <a:endParaRPr lang="en-US" sz="2800" b="1" dirty="0"/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2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monkey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4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spaghetti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-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-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-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rutabaga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-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3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+mn-lt"/>
                        </a:rPr>
                        <a:t>darth</a:t>
                      </a:r>
                      <a:r>
                        <a:rPr lang="en-US" sz="1800" dirty="0" smtClean="0">
                          <a:latin typeface="+mn-lt"/>
                        </a:rPr>
                        <a:t> </a:t>
                      </a:r>
                      <a:r>
                        <a:rPr lang="en-US" sz="1800" dirty="0" err="1" smtClean="0">
                          <a:latin typeface="+mn-lt"/>
                        </a:rPr>
                        <a:t>vader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578227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produce the set of records unique to Table A and Table B, we perform the same full outer join, then </a:t>
            </a:r>
            <a:r>
              <a:rPr lang="en-US" b="1" dirty="0" smtClean="0"/>
              <a:t>exclude the records we don't want from both sides via a where clause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" name="Picture 9" descr="full-outer-join-A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895600"/>
            <a:ext cx="4295775" cy="2815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4724400" cy="175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SELECT * FROM </a:t>
            </a:r>
            <a:r>
              <a:rPr lang="en-US" sz="2800" dirty="0" err="1" smtClean="0"/>
              <a:t>TableA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LEFT OUTER JOIN </a:t>
            </a:r>
            <a:r>
              <a:rPr lang="en-US" sz="2800" dirty="0" err="1" smtClean="0"/>
              <a:t>TableB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ON TableA.name=TableB.name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48200" y="1371600"/>
          <a:ext cx="4419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085"/>
                <a:gridCol w="1460715"/>
                <a:gridCol w="711631"/>
                <a:gridCol w="1498169"/>
              </a:tblGrid>
              <a:tr h="79248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Id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name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Id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name</a:t>
                      </a:r>
                      <a:endParaRPr lang="en-US" sz="2800" b="1" dirty="0"/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pirate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pirate</a:t>
                      </a: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2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monkey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3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ninja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ninja</a:t>
                      </a: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4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spaghetti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-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-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578227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Left outer join</a:t>
            </a:r>
            <a:r>
              <a:rPr lang="en-US" dirty="0" smtClean="0"/>
              <a:t> produces a complete set of records from Table A, with the matching records (where available) in Table B. If there is no match, the right side will contain null.</a:t>
            </a:r>
            <a:endParaRPr lang="en-US" dirty="0"/>
          </a:p>
        </p:txBody>
      </p:sp>
      <p:pic>
        <p:nvPicPr>
          <p:cNvPr id="9" name="Picture 8" descr="left-outer-jo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99521"/>
            <a:ext cx="4143375" cy="27154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4724400" cy="213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SELECT * FROM </a:t>
            </a:r>
            <a:r>
              <a:rPr lang="en-US" sz="2800" dirty="0" err="1" smtClean="0"/>
              <a:t>TableA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LEFT OUTER JOIN </a:t>
            </a:r>
            <a:r>
              <a:rPr lang="en-US" sz="2800" dirty="0" err="1" smtClean="0"/>
              <a:t>TableB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ON TableA.name=TableB.name</a:t>
            </a:r>
          </a:p>
          <a:p>
            <a:pPr>
              <a:buNone/>
            </a:pPr>
            <a:r>
              <a:rPr lang="en-US" sz="2800" dirty="0" smtClean="0"/>
              <a:t>WHERE TableB.id IS NULL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48200" y="1371600"/>
          <a:ext cx="4419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085"/>
                <a:gridCol w="1460715"/>
                <a:gridCol w="711631"/>
                <a:gridCol w="1498169"/>
              </a:tblGrid>
              <a:tr h="79248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Id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name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Id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name</a:t>
                      </a:r>
                      <a:endParaRPr lang="en-US" sz="2800" b="1" dirty="0"/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2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monkey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4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spaghetti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-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-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578227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produce the set of records only in Table A, but not in Table B, we perform the same left outer join, then </a:t>
            </a:r>
            <a:r>
              <a:rPr lang="en-US" b="1" dirty="0" smtClean="0"/>
              <a:t>exclude the records we don't want from the right side via a where clause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Picture 7" descr="left-outer-join-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949581"/>
            <a:ext cx="4219575" cy="2765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4724400" cy="129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SELECT * FROM </a:t>
            </a:r>
            <a:r>
              <a:rPr lang="en-US" sz="2800" dirty="0" err="1" smtClean="0"/>
              <a:t>TableA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CROSS JOIN </a:t>
            </a:r>
            <a:r>
              <a:rPr lang="en-US" sz="2800" dirty="0" err="1" smtClean="0"/>
              <a:t>TableB</a:t>
            </a:r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578227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joins "everything to everything", resulting in 4 x 4 = 16 rows, far more than we had in the original sets.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Visual_SQL_JOINS_ori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032" y="914400"/>
            <a:ext cx="6610168" cy="52005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430</Words>
  <Application>Microsoft Office PowerPoint</Application>
  <PresentationFormat>On-screen Show (4:3)</PresentationFormat>
  <Paragraphs>149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JOINS</vt:lpstr>
      <vt:lpstr>Data</vt:lpstr>
      <vt:lpstr>INNER JOIN</vt:lpstr>
      <vt:lpstr>FULL OUTER JOIN</vt:lpstr>
      <vt:lpstr>Slide 5</vt:lpstr>
      <vt:lpstr>LEFT OUTER JOIN</vt:lpstr>
      <vt:lpstr>Slide 7</vt:lpstr>
      <vt:lpstr>CROSS JOIN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</dc:title>
  <dc:creator>madhav</dc:creator>
  <cp:lastModifiedBy>madhav</cp:lastModifiedBy>
  <cp:revision>6</cp:revision>
  <dcterms:created xsi:type="dcterms:W3CDTF">2006-08-16T00:00:00Z</dcterms:created>
  <dcterms:modified xsi:type="dcterms:W3CDTF">2012-08-16T04:34:19Z</dcterms:modified>
</cp:coreProperties>
</file>