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32A1F-EE8F-4E99-83A9-5355D13176A2}" type="datetimeFigureOut">
              <a:rPr lang="en-US" smtClean="0"/>
              <a:t>8/29/2012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D5A07-80AE-49FF-95F7-844C068C10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http://docs.oracle.com/cd/B28359_01/server.111/b28286/statements_6015.htm</a:t>
            </a:r>
            <a:endParaRPr lang="en-US" dirty="0"/>
          </a:p>
        </p:txBody>
      </p:sp>
      <p:sp>
        <p:nvSpPr>
          <p:cNvPr id="4" name="Slide Number Placeholder 3"/>
          <p:cNvSpPr>
            <a:spLocks noGrp="1"/>
          </p:cNvSpPr>
          <p:nvPr>
            <p:ph type="sldNum" sz="quarter" idx="10"/>
          </p:nvPr>
        </p:nvSpPr>
        <p:spPr/>
        <p:txBody>
          <a:bodyPr/>
          <a:lstStyle/>
          <a:p>
            <a:fld id="{059D5A07-80AE-49FF-95F7-844C068C104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2EB7F24-8FA5-430E-8FAA-61008A22A80B}" type="datetimeFigureOut">
              <a:rPr lang="en-US" smtClean="0"/>
              <a:t>8/29/2012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C4820A-5BF7-4F3F-918F-F98DBF263C5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B7F24-8FA5-430E-8FAA-61008A22A80B}" type="datetimeFigureOut">
              <a:rPr lang="en-US" smtClean="0"/>
              <a:t>8/29/2012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4820A-5BF7-4F3F-918F-F98DBF263C5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4C4820A-5BF7-4F3F-918F-F98DBF263C5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B7F24-8FA5-430E-8FAA-61008A22A80B}" type="datetimeFigureOut">
              <a:rPr lang="en-US" smtClean="0"/>
              <a:t>8/29/2012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EB7F24-8FA5-430E-8FAA-61008A22A80B}" type="datetimeFigureOut">
              <a:rPr lang="en-US" smtClean="0"/>
              <a:t>8/29/2012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4C4820A-5BF7-4F3F-918F-F98DBF263C5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2EB7F24-8FA5-430E-8FAA-61008A22A80B}" type="datetimeFigureOut">
              <a:rPr lang="en-US" smtClean="0"/>
              <a:t>8/29/2012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C4820A-5BF7-4F3F-918F-F98DBF263C5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2EB7F24-8FA5-430E-8FAA-61008A22A80B}" type="datetimeFigureOut">
              <a:rPr lang="en-US" smtClean="0"/>
              <a:t>8/29/2012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4820A-5BF7-4F3F-918F-F98DBF263C5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EB7F24-8FA5-430E-8FAA-61008A22A80B}" type="datetimeFigureOut">
              <a:rPr lang="en-US" smtClean="0"/>
              <a:t>8/29/2012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4C4820A-5BF7-4F3F-918F-F98DBF263C5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EB7F24-8FA5-430E-8FAA-61008A22A80B}" type="datetimeFigureOut">
              <a:rPr lang="en-US" smtClean="0"/>
              <a:t>8/29/2012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4C4820A-5BF7-4F3F-918F-F98DBF263C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2EB7F24-8FA5-430E-8FAA-61008A22A80B}" type="datetimeFigureOut">
              <a:rPr lang="en-US" smtClean="0"/>
              <a:t>8/29/2012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4C4820A-5BF7-4F3F-918F-F98DBF263C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4C4820A-5BF7-4F3F-918F-F98DBF263C5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2EB7F24-8FA5-430E-8FAA-61008A22A80B}" type="datetimeFigureOut">
              <a:rPr lang="en-US" smtClean="0"/>
              <a:t>8/29/2012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4C4820A-5BF7-4F3F-918F-F98DBF263C5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2EB7F24-8FA5-430E-8FAA-61008A22A80B}" type="datetimeFigureOut">
              <a:rPr lang="en-US" smtClean="0"/>
              <a:t>8/29/2012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2EB7F24-8FA5-430E-8FAA-61008A22A80B}" type="datetimeFigureOut">
              <a:rPr lang="en-US" smtClean="0"/>
              <a:t>8/29/2012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4C4820A-5BF7-4F3F-918F-F98DBF263C5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AUTONUMBER</a:t>
            </a:r>
            <a:endParaRPr lang="en-US" dirty="0"/>
          </a:p>
        </p:txBody>
      </p:sp>
      <p:sp>
        <p:nvSpPr>
          <p:cNvPr id="2" name="Title 1"/>
          <p:cNvSpPr>
            <a:spLocks noGrp="1"/>
          </p:cNvSpPr>
          <p:nvPr>
            <p:ph type="ctrTitle"/>
          </p:nvPr>
        </p:nvSpPr>
        <p:spPr/>
        <p:txBody>
          <a:bodyPr/>
          <a:lstStyle/>
          <a:p>
            <a:r>
              <a:rPr lang="en-US" b="1" dirty="0" smtClean="0"/>
              <a:t>Sequences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Sequence numbers are generated independently of tables, so the same sequence can be used for one or for multiple tables. It is possible that individual sequence numbers will appear to be skipped, because they were generated and used in a transaction that ultimately rolled back. Additionally, a single user may not realize that other users are drawing from the same sequence.</a:t>
            </a:r>
          </a:p>
          <a:p>
            <a:r>
              <a:rPr lang="en-US" dirty="0" smtClean="0"/>
              <a:t>After a sequence is created, you can access its values in SQL statements with the </a:t>
            </a:r>
            <a:r>
              <a:rPr lang="en-US" dirty="0" err="1" smtClean="0"/>
              <a:t>CURRVAL</a:t>
            </a:r>
            <a:r>
              <a:rPr lang="en-US" dirty="0" smtClean="0"/>
              <a:t> </a:t>
            </a:r>
            <a:r>
              <a:rPr lang="en-US" dirty="0" err="1" smtClean="0"/>
              <a:t>pseudocolumn</a:t>
            </a:r>
            <a:r>
              <a:rPr lang="en-US" dirty="0" smtClean="0"/>
              <a:t>, which returns the current value of the sequence, or the </a:t>
            </a:r>
            <a:r>
              <a:rPr lang="en-US" dirty="0" err="1" smtClean="0"/>
              <a:t>NEXTVAL</a:t>
            </a:r>
            <a:r>
              <a:rPr lang="en-US" dirty="0" smtClean="0"/>
              <a:t> </a:t>
            </a:r>
            <a:r>
              <a:rPr lang="en-US" dirty="0" err="1" smtClean="0"/>
              <a:t>pseudocolumn</a:t>
            </a:r>
            <a:r>
              <a:rPr lang="en-US" dirty="0" smtClean="0"/>
              <a:t>, which increments the sequence and returns the new value.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sz="quarter" idx="1"/>
          </p:nvPr>
        </p:nvSpPr>
        <p:spPr/>
        <p:txBody>
          <a:bodyPr/>
          <a:lstStyle/>
          <a:p>
            <a:r>
              <a:rPr lang="en-US" dirty="0" smtClean="0"/>
              <a:t>To create a sequence in your own schema, you must have the CREATE SEQUENCE system privilege.</a:t>
            </a:r>
          </a:p>
          <a:p>
            <a:r>
              <a:rPr lang="en-US" dirty="0" smtClean="0"/>
              <a:t>To create a sequence in another user's schema, you must have the CREATE ANY SEQUENCE system privilege.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Semantics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b="1" dirty="0" smtClean="0"/>
              <a:t>schema</a:t>
            </a:r>
            <a:endParaRPr lang="en-US" b="1" dirty="0" smtClean="0"/>
          </a:p>
          <a:p>
            <a:r>
              <a:rPr lang="en-US" dirty="0" smtClean="0"/>
              <a:t>Specify the schema to contain the sequence. If you omit schema, then Oracle Database creates the sequence in your own schema.</a:t>
            </a:r>
          </a:p>
          <a:p>
            <a:r>
              <a:rPr lang="en-US" b="1" dirty="0" smtClean="0"/>
              <a:t>sequence</a:t>
            </a:r>
          </a:p>
          <a:p>
            <a:r>
              <a:rPr lang="en-US" dirty="0" smtClean="0"/>
              <a:t>Specify the name of the sequence to be created.</a:t>
            </a:r>
          </a:p>
          <a:p>
            <a:r>
              <a:rPr lang="en-US" dirty="0" smtClean="0"/>
              <a:t>If you specify none of the following clauses, then you create an ascending sequence that starts with 1 and increases by 1 with no upper limit. Specifying only INCREMENT BY -1 creates a descending sequence that starts with -1 and decreases with no lower limit.</a:t>
            </a:r>
          </a:p>
          <a:p>
            <a:r>
              <a:rPr lang="en-US" dirty="0" smtClean="0"/>
              <a:t>To create a sequence that increments without bound, for ascending sequences, omit the </a:t>
            </a:r>
            <a:r>
              <a:rPr lang="en-US" dirty="0" err="1" smtClean="0"/>
              <a:t>MAXVALUE</a:t>
            </a:r>
            <a:r>
              <a:rPr lang="en-US" dirty="0" smtClean="0"/>
              <a:t> parameter or specify </a:t>
            </a:r>
            <a:r>
              <a:rPr lang="en-US" dirty="0" err="1" smtClean="0"/>
              <a:t>NOMAXVALUE</a:t>
            </a:r>
            <a:r>
              <a:rPr lang="en-US" dirty="0" smtClean="0"/>
              <a:t>. For descending sequences, omit the </a:t>
            </a:r>
            <a:r>
              <a:rPr lang="en-US" dirty="0" err="1" smtClean="0"/>
              <a:t>MINVALUE</a:t>
            </a:r>
            <a:r>
              <a:rPr lang="en-US" dirty="0" smtClean="0"/>
              <a:t> parameter or specify the </a:t>
            </a:r>
            <a:r>
              <a:rPr lang="en-US" dirty="0" err="1" smtClean="0"/>
              <a:t>NOMINVALUE</a:t>
            </a:r>
            <a:r>
              <a:rPr lang="en-US" dirty="0" smtClean="0"/>
              <a:t>.</a:t>
            </a:r>
          </a:p>
          <a:p>
            <a:r>
              <a:rPr lang="en-US" dirty="0" smtClean="0"/>
              <a:t>To create a sequence that stops at a predefined limit, for an ascending sequence, specify a value for the </a:t>
            </a:r>
            <a:r>
              <a:rPr lang="en-US" dirty="0" err="1" smtClean="0"/>
              <a:t>MAXVALUE</a:t>
            </a:r>
            <a:r>
              <a:rPr lang="en-US" dirty="0" smtClean="0"/>
              <a:t> parameter. For a descending sequence, specify a value for the </a:t>
            </a:r>
            <a:r>
              <a:rPr lang="en-US" dirty="0" err="1" smtClean="0"/>
              <a:t>MINVALUE</a:t>
            </a:r>
            <a:r>
              <a:rPr lang="en-US" dirty="0" smtClean="0"/>
              <a:t> parameter. Also specify </a:t>
            </a:r>
            <a:r>
              <a:rPr lang="en-US" dirty="0" err="1" smtClean="0"/>
              <a:t>NOCYCLE</a:t>
            </a:r>
            <a:r>
              <a:rPr lang="en-US" dirty="0" smtClean="0"/>
              <a:t>. Any attempt to generate a sequence number once the sequence has reached its limit results in an error.</a:t>
            </a:r>
          </a:p>
          <a:p>
            <a:r>
              <a:rPr lang="en-US" dirty="0" smtClean="0"/>
              <a:t>To create a sequence that restarts after reaching a predefined limit, specify values for both the </a:t>
            </a:r>
            <a:r>
              <a:rPr lang="en-US" dirty="0" err="1" smtClean="0"/>
              <a:t>MAXVALUE</a:t>
            </a:r>
            <a:r>
              <a:rPr lang="en-US" dirty="0" smtClean="0"/>
              <a:t> and </a:t>
            </a:r>
            <a:r>
              <a:rPr lang="en-US" dirty="0" err="1" smtClean="0"/>
              <a:t>MINVALUE</a:t>
            </a:r>
            <a:r>
              <a:rPr lang="en-US" dirty="0" smtClean="0"/>
              <a:t> parameters. Also specify CYCLE. If you do not specify </a:t>
            </a:r>
            <a:r>
              <a:rPr lang="en-US" dirty="0" err="1" smtClean="0"/>
              <a:t>MINVALUE</a:t>
            </a:r>
            <a:r>
              <a:rPr lang="en-US" dirty="0" smtClean="0"/>
              <a:t>, then it defaults to </a:t>
            </a:r>
            <a:r>
              <a:rPr lang="en-US" dirty="0" err="1" smtClean="0"/>
              <a:t>NOMINVALUE</a:t>
            </a:r>
            <a:r>
              <a:rPr lang="en-US" dirty="0" smtClean="0"/>
              <a:t>, which is the value 1.</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t>INCREMENT BY</a:t>
            </a:r>
            <a:r>
              <a:rPr lang="en-US" dirty="0" smtClean="0"/>
              <a:t> Specify the interval between sequence numbers. This integer value can be any positive or negative integer, but it cannot be 0. This value can have 28 or fewer digits. The absolute of this value must be less than the difference of </a:t>
            </a:r>
            <a:r>
              <a:rPr lang="en-US" dirty="0" err="1" smtClean="0"/>
              <a:t>MAXVALUE</a:t>
            </a:r>
            <a:r>
              <a:rPr lang="en-US" dirty="0" smtClean="0"/>
              <a:t> and </a:t>
            </a:r>
            <a:r>
              <a:rPr lang="en-US" dirty="0" err="1" smtClean="0"/>
              <a:t>MINVALUE</a:t>
            </a:r>
            <a:r>
              <a:rPr lang="en-US" dirty="0" smtClean="0"/>
              <a:t>. If this value is negative, then the sequence descends. If the value is positive, then the sequence ascends. If you omit this clause, then the interval defaults to 1.</a:t>
            </a:r>
          </a:p>
          <a:p>
            <a:r>
              <a:rPr lang="en-US" b="1" dirty="0" smtClean="0"/>
              <a:t>START WITH </a:t>
            </a:r>
            <a:r>
              <a:rPr lang="en-US" dirty="0" smtClean="0"/>
              <a:t> Specify the first sequence number to be generated. Use this clause to start an ascending sequence at a value greater than its minimum or to start a descending sequence at a value less than its maximum. For ascending sequences, the default value is the minimum value of the sequence. For descending sequences, the default value is the maximum value of the sequence. This integer value can have 28 or fewer digits.</a:t>
            </a:r>
          </a:p>
          <a:p>
            <a:r>
              <a:rPr lang="en-US" dirty="0" smtClean="0"/>
              <a:t>Note</a:t>
            </a:r>
            <a:r>
              <a:rPr lang="en-US" dirty="0" smtClean="0"/>
              <a:t>: This </a:t>
            </a:r>
            <a:r>
              <a:rPr lang="en-US" dirty="0" smtClean="0"/>
              <a:t>value is not necessarily the value to which an ascending cycling sequence cycles after reaching its maximum or minimum value.</a:t>
            </a:r>
          </a:p>
          <a:p>
            <a:r>
              <a:rPr lang="en-US" b="1" dirty="0" err="1" smtClean="0"/>
              <a:t>MAXVALUE</a:t>
            </a:r>
            <a:r>
              <a:rPr lang="en-US" dirty="0" smtClean="0"/>
              <a:t> Specify the maximum value the sequence can generate. This integer value can have 28 or fewer digits. </a:t>
            </a:r>
            <a:r>
              <a:rPr lang="en-US" dirty="0" err="1" smtClean="0"/>
              <a:t>MAXVALUE</a:t>
            </a:r>
            <a:r>
              <a:rPr lang="en-US" dirty="0" smtClean="0"/>
              <a:t> must be equal to or greater than START WITH and must be greater than </a:t>
            </a:r>
            <a:r>
              <a:rPr lang="en-US" dirty="0" err="1" smtClean="0"/>
              <a:t>MINVALUE</a:t>
            </a:r>
            <a:r>
              <a:rPr lang="en-US"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err="1" smtClean="0"/>
              <a:t>NOMAXVALUE</a:t>
            </a:r>
            <a:r>
              <a:rPr lang="en-US" dirty="0" smtClean="0"/>
              <a:t>  Specify </a:t>
            </a:r>
            <a:r>
              <a:rPr lang="en-US" dirty="0" err="1" smtClean="0"/>
              <a:t>NOMAXVALUE</a:t>
            </a:r>
            <a:r>
              <a:rPr lang="en-US" dirty="0" smtClean="0"/>
              <a:t> to indicate a maximum value of 10</a:t>
            </a:r>
            <a:r>
              <a:rPr lang="en-US" baseline="30000" dirty="0" smtClean="0"/>
              <a:t>27</a:t>
            </a:r>
            <a:r>
              <a:rPr lang="en-US" dirty="0" smtClean="0"/>
              <a:t> for an ascending sequence or -1 for a descending sequence. This is the default.</a:t>
            </a:r>
          </a:p>
          <a:p>
            <a:r>
              <a:rPr lang="en-US" b="1" dirty="0" err="1" smtClean="0"/>
              <a:t>MINVALUE</a:t>
            </a:r>
            <a:r>
              <a:rPr lang="en-US" dirty="0" smtClean="0"/>
              <a:t> Specify the minimum value of the sequence. This integer value can have 28 or fewer digits. </a:t>
            </a:r>
            <a:r>
              <a:rPr lang="en-US" dirty="0" err="1" smtClean="0"/>
              <a:t>MINVALUE</a:t>
            </a:r>
            <a:r>
              <a:rPr lang="en-US" dirty="0" smtClean="0"/>
              <a:t> must be less than or equal to START WITH and must be less than </a:t>
            </a:r>
            <a:r>
              <a:rPr lang="en-US" dirty="0" err="1" smtClean="0"/>
              <a:t>MAXVALUE</a:t>
            </a:r>
            <a:r>
              <a:rPr lang="en-US" dirty="0" smtClean="0"/>
              <a:t>.</a:t>
            </a:r>
          </a:p>
          <a:p>
            <a:r>
              <a:rPr lang="en-US" b="1" dirty="0" err="1" smtClean="0"/>
              <a:t>NOMINVALUE</a:t>
            </a:r>
            <a:r>
              <a:rPr lang="en-US" dirty="0" smtClean="0"/>
              <a:t>  Specify </a:t>
            </a:r>
            <a:r>
              <a:rPr lang="en-US" dirty="0" err="1" smtClean="0"/>
              <a:t>NOMINVALUE</a:t>
            </a:r>
            <a:r>
              <a:rPr lang="en-US" dirty="0" smtClean="0"/>
              <a:t> to indicate a minimum value of 1 for an ascending sequence or -10</a:t>
            </a:r>
            <a:r>
              <a:rPr lang="en-US" baseline="30000" dirty="0" smtClean="0"/>
              <a:t>26</a:t>
            </a:r>
            <a:r>
              <a:rPr lang="en-US" dirty="0" smtClean="0"/>
              <a:t> for a descending sequence. This is the default.</a:t>
            </a:r>
          </a:p>
          <a:p>
            <a:r>
              <a:rPr lang="en-US" b="1" dirty="0" smtClean="0"/>
              <a:t>CYCLE</a:t>
            </a:r>
            <a:r>
              <a:rPr lang="en-US" dirty="0" smtClean="0"/>
              <a:t>  Specify CYCLE to indicate that the sequence continues to generate values after reaching either its maximum or minimum value. After an ascending sequence reaches its maximum value, it generates its minimum value. After a descending sequence reaches its minimum, it generates its maximum value.</a:t>
            </a:r>
          </a:p>
          <a:p>
            <a:r>
              <a:rPr lang="en-US" b="1" dirty="0" err="1" smtClean="0"/>
              <a:t>NOCYCLE</a:t>
            </a:r>
            <a:r>
              <a:rPr lang="en-US" dirty="0" smtClean="0"/>
              <a:t>  Specify </a:t>
            </a:r>
            <a:r>
              <a:rPr lang="en-US" dirty="0" err="1" smtClean="0"/>
              <a:t>NOCYCLE</a:t>
            </a:r>
            <a:r>
              <a:rPr lang="en-US" dirty="0" smtClean="0"/>
              <a:t> to indicate that the sequence cannot generate more values after reaching its maximum or minimum value. This is the default.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t>CACHE</a:t>
            </a:r>
            <a:r>
              <a:rPr lang="en-US" dirty="0" smtClean="0"/>
              <a:t> Specify how many values of the sequence the database </a:t>
            </a:r>
            <a:r>
              <a:rPr lang="en-US" dirty="0" err="1" smtClean="0"/>
              <a:t>preallocates</a:t>
            </a:r>
            <a:r>
              <a:rPr lang="en-US" dirty="0" smtClean="0"/>
              <a:t> and keeps in memory for faster access. This integer value can have 28 or fewer digits. The minimum value for this parameter is 2. For sequences that cycle, this value must be less than the number of values in the cycle. You cannot cache more values than will fit in a given cycle of sequence numbers. Therefore, the maximum value allowed for CACHE must be less than the value determined by the following formula:</a:t>
            </a:r>
          </a:p>
          <a:p>
            <a:r>
              <a:rPr lang="en-US" dirty="0" smtClean="0"/>
              <a:t>(CEIL (</a:t>
            </a:r>
            <a:r>
              <a:rPr lang="en-US" dirty="0" err="1" smtClean="0"/>
              <a:t>MAXVALUE</a:t>
            </a:r>
            <a:r>
              <a:rPr lang="en-US" dirty="0" smtClean="0"/>
              <a:t> - </a:t>
            </a:r>
            <a:r>
              <a:rPr lang="en-US" dirty="0" err="1" smtClean="0"/>
              <a:t>MINVALUE</a:t>
            </a:r>
            <a:r>
              <a:rPr lang="en-US" dirty="0" smtClean="0"/>
              <a:t>)) / ABS (INCREMENT) If a system failure occurs, then all cached sequence values that have not been used in committed </a:t>
            </a:r>
            <a:r>
              <a:rPr lang="en-US" dirty="0" err="1" smtClean="0"/>
              <a:t>DML</a:t>
            </a:r>
            <a:r>
              <a:rPr lang="en-US" dirty="0" smtClean="0"/>
              <a:t> statements are lost. The potential number of lost values is equal to the value of the CACHE parameter.</a:t>
            </a:r>
          </a:p>
          <a:p>
            <a:r>
              <a:rPr lang="en-US" dirty="0" smtClean="0"/>
              <a:t>Note: Oracle </a:t>
            </a:r>
            <a:r>
              <a:rPr lang="en-US" dirty="0" smtClean="0"/>
              <a:t>recommends using the CACHE setting to enhance performance if you are using sequences in an Oracle Real Application Clusters environment.</a:t>
            </a:r>
          </a:p>
          <a:p>
            <a:r>
              <a:rPr lang="en-US" b="1" dirty="0" err="1" smtClean="0"/>
              <a:t>NOCACHE</a:t>
            </a:r>
            <a:r>
              <a:rPr lang="en-US" dirty="0" smtClean="0"/>
              <a:t>  Specify </a:t>
            </a:r>
            <a:r>
              <a:rPr lang="en-US" dirty="0" err="1" smtClean="0"/>
              <a:t>NOCACHE</a:t>
            </a:r>
            <a:r>
              <a:rPr lang="en-US" dirty="0" smtClean="0"/>
              <a:t> to indicate that values of the sequence are not </a:t>
            </a:r>
            <a:r>
              <a:rPr lang="en-US" dirty="0" err="1" smtClean="0"/>
              <a:t>preallocated</a:t>
            </a:r>
            <a:r>
              <a:rPr lang="en-US" dirty="0" smtClean="0"/>
              <a:t>. If you omit both CACHE and </a:t>
            </a:r>
            <a:r>
              <a:rPr lang="en-US" dirty="0" err="1" smtClean="0"/>
              <a:t>NOCACHE</a:t>
            </a:r>
            <a:r>
              <a:rPr lang="en-US" dirty="0" smtClean="0"/>
              <a:t>, then the database caches 20 sequence numbers by default.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ORDER</a:t>
            </a:r>
            <a:r>
              <a:rPr lang="en-US" dirty="0" smtClean="0"/>
              <a:t> Specify ORDER to guarantee that sequence numbers are generated in order of request. This clause is useful if you are using the sequence numbers as timestamps. Guaranteeing order is usually not important for sequences used to generate primary keys.</a:t>
            </a:r>
          </a:p>
          <a:p>
            <a:r>
              <a:rPr lang="en-US" dirty="0" smtClean="0"/>
              <a:t>ORDER is necessary only to guarantee ordered generation if you are using Oracle Real Application Clusters. If you are using exclusive mode, then sequence numbers are always generated in order.</a:t>
            </a:r>
          </a:p>
          <a:p>
            <a:r>
              <a:rPr lang="en-US" b="1" dirty="0" err="1" smtClean="0"/>
              <a:t>NOORDER</a:t>
            </a:r>
            <a:r>
              <a:rPr lang="en-US" dirty="0" smtClean="0"/>
              <a:t>  Specify </a:t>
            </a:r>
            <a:r>
              <a:rPr lang="en-US" dirty="0" err="1" smtClean="0"/>
              <a:t>NOORDER</a:t>
            </a:r>
            <a:r>
              <a:rPr lang="en-US" dirty="0" smtClean="0"/>
              <a:t> if you do not want to guarantee sequence numbers are generated in order of request. This is the default.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 Oracle, you can create an </a:t>
            </a:r>
            <a:r>
              <a:rPr lang="en-US" dirty="0" err="1" smtClean="0"/>
              <a:t>autonumber</a:t>
            </a:r>
            <a:r>
              <a:rPr lang="en-US" dirty="0" smtClean="0"/>
              <a:t> field by using sequences. A sequence is an object in Oracle that is used to generate a number sequence. This can be useful when you need to create a unique number to act as a primary key.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CREATE SEQUENCE </a:t>
            </a:r>
            <a:r>
              <a:rPr lang="en-US" dirty="0" err="1" smtClean="0"/>
              <a:t>sequence_name</a:t>
            </a:r>
            <a:r>
              <a:rPr lang="en-US" dirty="0" smtClean="0"/>
              <a:t/>
            </a:r>
            <a:br>
              <a:rPr lang="en-US" dirty="0" smtClean="0"/>
            </a:br>
            <a:r>
              <a:rPr lang="en-US" dirty="0" smtClean="0"/>
              <a:t>    </a:t>
            </a:r>
            <a:r>
              <a:rPr lang="en-US" dirty="0" err="1" smtClean="0"/>
              <a:t>MINVALUE</a:t>
            </a:r>
            <a:r>
              <a:rPr lang="en-US" dirty="0" smtClean="0"/>
              <a:t> value</a:t>
            </a:r>
            <a:br>
              <a:rPr lang="en-US" dirty="0" smtClean="0"/>
            </a:br>
            <a:r>
              <a:rPr lang="en-US" dirty="0" smtClean="0"/>
              <a:t>    </a:t>
            </a:r>
            <a:r>
              <a:rPr lang="en-US" dirty="0" err="1" smtClean="0"/>
              <a:t>MAXVALUE</a:t>
            </a:r>
            <a:r>
              <a:rPr lang="en-US" dirty="0" smtClean="0"/>
              <a:t> value</a:t>
            </a:r>
            <a:br>
              <a:rPr lang="en-US" dirty="0" smtClean="0"/>
            </a:br>
            <a:r>
              <a:rPr lang="en-US" dirty="0" smtClean="0"/>
              <a:t>    START WITH value</a:t>
            </a:r>
            <a:br>
              <a:rPr lang="en-US" dirty="0" smtClean="0"/>
            </a:br>
            <a:r>
              <a:rPr lang="en-US" dirty="0" smtClean="0"/>
              <a:t>    INCREMENT BY value</a:t>
            </a:r>
            <a:br>
              <a:rPr lang="en-US" dirty="0" smtClean="0"/>
            </a:br>
            <a:r>
              <a:rPr lang="en-US" dirty="0" smtClean="0"/>
              <a:t>    CACHE value;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CREATE SEQUENCE </a:t>
            </a:r>
            <a:r>
              <a:rPr lang="en-US" dirty="0" err="1" smtClean="0"/>
              <a:t>supplier_seq</a:t>
            </a:r>
            <a:r>
              <a:rPr lang="en-US" dirty="0" smtClean="0"/>
              <a:t/>
            </a:r>
            <a:br>
              <a:rPr lang="en-US" dirty="0" smtClean="0"/>
            </a:br>
            <a:r>
              <a:rPr lang="en-US" dirty="0" smtClean="0"/>
              <a:t>    </a:t>
            </a:r>
            <a:r>
              <a:rPr lang="en-US" dirty="0" err="1" smtClean="0"/>
              <a:t>MINVALUE</a:t>
            </a:r>
            <a:r>
              <a:rPr lang="en-US" dirty="0" smtClean="0"/>
              <a:t> 1</a:t>
            </a:r>
            <a:br>
              <a:rPr lang="en-US" dirty="0" smtClean="0"/>
            </a:br>
            <a:r>
              <a:rPr lang="en-US" dirty="0" smtClean="0"/>
              <a:t>    </a:t>
            </a:r>
            <a:r>
              <a:rPr lang="en-US" dirty="0" err="1" smtClean="0"/>
              <a:t>MAXVALUE</a:t>
            </a:r>
            <a:r>
              <a:rPr lang="en-US" dirty="0" smtClean="0"/>
              <a:t> 999999999999999999999999999</a:t>
            </a:r>
            <a:br>
              <a:rPr lang="en-US" dirty="0" smtClean="0"/>
            </a:br>
            <a:r>
              <a:rPr lang="en-US" dirty="0" smtClean="0"/>
              <a:t>    START WITH 1</a:t>
            </a:r>
            <a:br>
              <a:rPr lang="en-US" dirty="0" smtClean="0"/>
            </a:br>
            <a:r>
              <a:rPr lang="en-US" dirty="0" smtClean="0"/>
              <a:t>    INCREMENT BY 1</a:t>
            </a:r>
            <a:br>
              <a:rPr lang="en-US" dirty="0" smtClean="0"/>
            </a:br>
            <a:r>
              <a:rPr lang="en-US" dirty="0" smtClean="0"/>
              <a:t>    CACHE 20;</a:t>
            </a:r>
          </a:p>
          <a:p>
            <a:r>
              <a:rPr lang="en-US" dirty="0" smtClean="0"/>
              <a:t>This would create a sequence object called </a:t>
            </a:r>
            <a:r>
              <a:rPr lang="en-US" i="1" dirty="0" err="1" smtClean="0"/>
              <a:t>supplier_seq</a:t>
            </a:r>
            <a:r>
              <a:rPr lang="en-US" dirty="0" smtClean="0"/>
              <a:t>. The first sequence number that it would use is 1 and each subsequent number would increment by 1 (</a:t>
            </a:r>
            <a:r>
              <a:rPr lang="en-US" dirty="0" err="1" smtClean="0"/>
              <a:t>ie</a:t>
            </a:r>
            <a:r>
              <a:rPr lang="en-US" dirty="0" smtClean="0"/>
              <a:t>: 2,3,4,...}. It will cache up to 20 values for performance.</a:t>
            </a:r>
          </a:p>
          <a:p>
            <a:r>
              <a:rPr lang="en-US" dirty="0" smtClean="0"/>
              <a:t>If you omit the </a:t>
            </a:r>
            <a:r>
              <a:rPr lang="en-US" b="1" dirty="0" err="1" smtClean="0"/>
              <a:t>MAXVALUE</a:t>
            </a:r>
            <a:r>
              <a:rPr lang="en-US" b="1" dirty="0" smtClean="0"/>
              <a:t> option</a:t>
            </a:r>
            <a:r>
              <a:rPr lang="en-US" dirty="0" smtClean="0"/>
              <a:t>, your sequence will automatically default to:</a:t>
            </a:r>
          </a:p>
          <a:p>
            <a:r>
              <a:rPr lang="en-US" dirty="0" err="1" smtClean="0"/>
              <a:t>MAXVALUE</a:t>
            </a:r>
            <a:r>
              <a:rPr lang="en-US" dirty="0" smtClean="0"/>
              <a:t> 999999999999999999999999999</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smtClean="0"/>
              <a:t>Now that you've created a sequence object to simulate an </a:t>
            </a:r>
            <a:r>
              <a:rPr lang="en-US" dirty="0" err="1" smtClean="0"/>
              <a:t>autonumber</a:t>
            </a:r>
            <a:r>
              <a:rPr lang="en-US" dirty="0" smtClean="0"/>
              <a:t> field, we'll cover how to retrieve a value from this sequence object. To retrieve the next value in the sequence order, you need to use </a:t>
            </a:r>
            <a:r>
              <a:rPr lang="en-US" i="1" dirty="0" err="1" smtClean="0"/>
              <a:t>nextval</a:t>
            </a:r>
            <a:r>
              <a:rPr lang="en-US" dirty="0" smtClean="0"/>
              <a:t>.</a:t>
            </a:r>
          </a:p>
          <a:p>
            <a:r>
              <a:rPr lang="en-US" dirty="0" smtClean="0"/>
              <a:t>For example:</a:t>
            </a:r>
          </a:p>
          <a:p>
            <a:r>
              <a:rPr lang="en-US" dirty="0" err="1" smtClean="0">
                <a:solidFill>
                  <a:schemeClr val="tx1">
                    <a:lumMod val="65000"/>
                    <a:lumOff val="35000"/>
                  </a:schemeClr>
                </a:solidFill>
              </a:rPr>
              <a:t>supplier_seq.nextval</a:t>
            </a:r>
            <a:endParaRPr lang="en-US" dirty="0" smtClean="0">
              <a:solidFill>
                <a:schemeClr val="tx1">
                  <a:lumMod val="65000"/>
                  <a:lumOff val="35000"/>
                </a:schemeClr>
              </a:solidFill>
            </a:endParaRPr>
          </a:p>
          <a:p>
            <a:r>
              <a:rPr lang="en-US" dirty="0" smtClean="0"/>
              <a:t>This would retrieve the next value from </a:t>
            </a:r>
            <a:r>
              <a:rPr lang="en-US" i="1" dirty="0" err="1" smtClean="0"/>
              <a:t>supplier_seq</a:t>
            </a:r>
            <a:r>
              <a:rPr lang="en-US" dirty="0" smtClean="0"/>
              <a:t>. The </a:t>
            </a:r>
            <a:r>
              <a:rPr lang="en-US" i="1" dirty="0" err="1" smtClean="0"/>
              <a:t>nextval</a:t>
            </a:r>
            <a:r>
              <a:rPr lang="en-US" dirty="0" smtClean="0"/>
              <a:t> statement needs to be used in an SQL statement. For example:</a:t>
            </a:r>
          </a:p>
          <a:p>
            <a:r>
              <a:rPr lang="en-US" dirty="0" smtClean="0"/>
              <a:t>INSERT INTO suppliers</a:t>
            </a:r>
            <a:br>
              <a:rPr lang="en-US" dirty="0" smtClean="0"/>
            </a:br>
            <a:r>
              <a:rPr lang="en-US" dirty="0" smtClean="0"/>
              <a:t>(</a:t>
            </a:r>
            <a:r>
              <a:rPr lang="en-US" dirty="0" err="1" smtClean="0"/>
              <a:t>supplier_id</a:t>
            </a:r>
            <a:r>
              <a:rPr lang="en-US" dirty="0" smtClean="0"/>
              <a:t>, </a:t>
            </a:r>
            <a:r>
              <a:rPr lang="en-US" dirty="0" err="1" smtClean="0"/>
              <a:t>supplier_name</a:t>
            </a:r>
            <a:r>
              <a:rPr lang="en-US" dirty="0" smtClean="0"/>
              <a:t>)</a:t>
            </a:r>
            <a:br>
              <a:rPr lang="en-US" dirty="0" smtClean="0"/>
            </a:br>
            <a:r>
              <a:rPr lang="en-US" dirty="0" smtClean="0"/>
              <a:t>VALUES(</a:t>
            </a:r>
            <a:r>
              <a:rPr lang="en-US" dirty="0" err="1" smtClean="0"/>
              <a:t>supplier_seq.nextval</a:t>
            </a:r>
            <a:r>
              <a:rPr lang="en-US" dirty="0" smtClean="0"/>
              <a:t>, 'Kraft Foods');</a:t>
            </a:r>
          </a:p>
          <a:p>
            <a:r>
              <a:rPr lang="en-US" dirty="0" smtClean="0"/>
              <a:t>This insert statement would insert a new record into the </a:t>
            </a:r>
            <a:r>
              <a:rPr lang="en-US" i="1" dirty="0" smtClean="0"/>
              <a:t>suppliers</a:t>
            </a:r>
            <a:r>
              <a:rPr lang="en-US" dirty="0" smtClean="0"/>
              <a:t> table. The </a:t>
            </a:r>
            <a:r>
              <a:rPr lang="en-US" i="1" dirty="0" err="1" smtClean="0"/>
              <a:t>supplier_id</a:t>
            </a:r>
            <a:r>
              <a:rPr lang="en-US" dirty="0" smtClean="0"/>
              <a:t> field would be assigned the next number from the </a:t>
            </a:r>
            <a:r>
              <a:rPr lang="en-US" i="1" dirty="0" err="1" smtClean="0"/>
              <a:t>supplier_seq</a:t>
            </a:r>
            <a:r>
              <a:rPr lang="en-US" dirty="0" smtClean="0"/>
              <a:t> sequence. The </a:t>
            </a:r>
            <a:r>
              <a:rPr lang="en-US" i="1" dirty="0" err="1" smtClean="0"/>
              <a:t>supplier_name</a:t>
            </a:r>
            <a:r>
              <a:rPr lang="en-US" dirty="0" smtClean="0"/>
              <a:t> field would be set to Kraft Foods.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smtClean="0"/>
              <a:t>With respect to a sequence, the </a:t>
            </a:r>
            <a:r>
              <a:rPr lang="en-US" i="1" dirty="0" smtClean="0"/>
              <a:t>cache</a:t>
            </a:r>
            <a:r>
              <a:rPr lang="en-US" dirty="0" smtClean="0"/>
              <a:t> option specifies how many sequence values will be stored in memory for faster access.</a:t>
            </a:r>
          </a:p>
          <a:p>
            <a:r>
              <a:rPr lang="en-US" dirty="0" smtClean="0"/>
              <a:t>The downside of creating a sequence with a cache is that if a system failure occurs, all cached sequence values that have </a:t>
            </a:r>
            <a:r>
              <a:rPr lang="en-US" b="1" dirty="0" smtClean="0"/>
              <a:t>not</a:t>
            </a:r>
            <a:r>
              <a:rPr lang="en-US" dirty="0" smtClean="0"/>
              <a:t> be used, will be "lost". This results in a "gap" in the assigned sequence values. When the system comes back up, Oracle will cache new numbers from where it left off in the sequence, ignoring the so called "lost" sequence values</a:t>
            </a:r>
            <a:r>
              <a:rPr lang="en-US" dirty="0" smtClean="0"/>
              <a:t>.</a:t>
            </a:r>
          </a:p>
          <a:p>
            <a:endParaRPr lang="en-US" dirty="0" smtClean="0"/>
          </a:p>
          <a:p>
            <a:r>
              <a:rPr lang="en-US" dirty="0" smtClean="0"/>
              <a:t>Note: To recover the lost sequence values, you can always execute an ALTER SEQUENCE command to reset the counter to the correct value.</a:t>
            </a:r>
          </a:p>
          <a:p>
            <a:r>
              <a:rPr lang="en-US" i="1" dirty="0" err="1" smtClean="0"/>
              <a:t>Nocache</a:t>
            </a:r>
            <a:r>
              <a:rPr lang="en-US" dirty="0" smtClean="0"/>
              <a:t> means that none of the sequence values are stored in memory. This option may sacrifice some performance, however, you should not encounter a gap in the assigned sequence values.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You can change the </a:t>
            </a:r>
            <a:r>
              <a:rPr lang="en-US" dirty="0" err="1" smtClean="0"/>
              <a:t>LASTVALUE</a:t>
            </a:r>
            <a:r>
              <a:rPr lang="en-US" dirty="0" smtClean="0"/>
              <a:t> for an Oracle sequence, by executing an ALTER SEQUENCE command.</a:t>
            </a:r>
          </a:p>
          <a:p>
            <a:r>
              <a:rPr lang="en-US" dirty="0" smtClean="0"/>
              <a:t>For example, if the last value used by the Oracle sequence was 100 and you would like to reset the sequence to serve 225 as the next value. You would execute the following commands.</a:t>
            </a:r>
          </a:p>
          <a:p>
            <a:r>
              <a:rPr lang="en-US" dirty="0" smtClean="0"/>
              <a:t>alter sequence </a:t>
            </a:r>
            <a:r>
              <a:rPr lang="en-US" dirty="0" err="1" smtClean="0"/>
              <a:t>seq_name</a:t>
            </a:r>
            <a:r>
              <a:rPr lang="en-US" dirty="0" smtClean="0"/>
              <a:t/>
            </a:r>
            <a:br>
              <a:rPr lang="en-US" dirty="0" smtClean="0"/>
            </a:br>
            <a:r>
              <a:rPr lang="en-US" dirty="0" smtClean="0"/>
              <a:t>increment by 124;</a:t>
            </a:r>
          </a:p>
          <a:p>
            <a:r>
              <a:rPr lang="en-US" dirty="0" smtClean="0"/>
              <a:t>select </a:t>
            </a:r>
            <a:r>
              <a:rPr lang="en-US" dirty="0" err="1" smtClean="0"/>
              <a:t>seq_name.nextval</a:t>
            </a:r>
            <a:r>
              <a:rPr lang="en-US" dirty="0" smtClean="0"/>
              <a:t> from dual;</a:t>
            </a:r>
          </a:p>
          <a:p>
            <a:r>
              <a:rPr lang="en-US" dirty="0" smtClean="0"/>
              <a:t>alter sequence </a:t>
            </a:r>
            <a:r>
              <a:rPr lang="en-US" dirty="0" err="1" smtClean="0"/>
              <a:t>seq_name</a:t>
            </a:r>
            <a:r>
              <a:rPr lang="en-US" dirty="0" smtClean="0"/>
              <a:t/>
            </a:r>
            <a:br>
              <a:rPr lang="en-US" dirty="0" smtClean="0"/>
            </a:br>
            <a:r>
              <a:rPr lang="en-US" dirty="0" smtClean="0"/>
              <a:t>increment by 1;</a:t>
            </a:r>
          </a:p>
          <a:p>
            <a:r>
              <a:rPr lang="en-US" dirty="0" smtClean="0"/>
              <a:t>Now, the next value to be served by the sequence will be 225</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Once again </a:t>
            </a:r>
            <a:r>
              <a:rPr lang="en-US" dirty="0" smtClean="0">
                <a:sym typeface="Wingdings" pitchFamily="2" charset="2"/>
              </a:rPr>
              <a:t></a:t>
            </a:r>
          </a:p>
          <a:p>
            <a:r>
              <a:rPr lang="en-US" dirty="0" smtClean="0">
                <a:sym typeface="Wingdings" pitchFamily="2" charset="2"/>
              </a:rPr>
              <a:t>If any confusion read more</a:t>
            </a:r>
            <a:endParaRPr lang="en-US" dirty="0"/>
          </a:p>
        </p:txBody>
      </p:sp>
      <p:sp>
        <p:nvSpPr>
          <p:cNvPr id="4" name="Title 3"/>
          <p:cNvSpPr>
            <a:spLocks noGrp="1"/>
          </p:cNvSpPr>
          <p:nvPr>
            <p:ph type="ctrTitle"/>
          </p:nvPr>
        </p:nvSpPr>
        <p:spPr/>
        <p:txBody>
          <a:bodyPr/>
          <a:lstStyle/>
          <a:p>
            <a:r>
              <a:rPr lang="en-US" dirty="0" smtClean="0"/>
              <a:t>Sequence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Use the CREATE SEQUENCE statement to create a sequence, which is a database object from which multiple users may generate unique integers. You can use sequences to automatically generate primary key values.</a:t>
            </a:r>
          </a:p>
          <a:p>
            <a:r>
              <a:rPr lang="en-US" dirty="0" smtClean="0"/>
              <a:t>When a sequence number is generated, the sequence is incremented, independent of the transaction committing or rolling back. If two users concurrently increment the same sequence, then the sequence numbers each user acquires may have gaps, because sequence numbers are being generated by the other user. One user can never acquire the sequence number generated by another user. After a sequence value is generated by one user, that user can continue to access that value regardless of whether the sequence is incremented by another user.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TotalTime>
  <Words>866</Words>
  <Application>Microsoft Office PowerPoint</Application>
  <PresentationFormat>On-screen Show (4:3)</PresentationFormat>
  <Paragraphs>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Sequences</vt:lpstr>
      <vt:lpstr>Slide 2</vt:lpstr>
      <vt:lpstr>Slide 3</vt:lpstr>
      <vt:lpstr>Slide 4</vt:lpstr>
      <vt:lpstr>Slide 5</vt:lpstr>
      <vt:lpstr>Slide 6</vt:lpstr>
      <vt:lpstr>Slide 7</vt:lpstr>
      <vt:lpstr>Sequence</vt:lpstr>
      <vt:lpstr>Purpose</vt:lpstr>
      <vt:lpstr>Slide 10</vt:lpstr>
      <vt:lpstr>Prerequisites</vt:lpstr>
      <vt:lpstr>Semantics</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Sequences</dc:title>
  <dc:creator>madhav</dc:creator>
  <cp:lastModifiedBy>madhav</cp:lastModifiedBy>
  <cp:revision>4</cp:revision>
  <dcterms:created xsi:type="dcterms:W3CDTF">2012-08-29T08:03:45Z</dcterms:created>
  <dcterms:modified xsi:type="dcterms:W3CDTF">2012-08-29T10:11:49Z</dcterms:modified>
</cp:coreProperties>
</file>