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301144-5B4E-4EED-9699-467380373A08}" type="datetimeFigureOut">
              <a:rPr lang="en-US" smtClean="0"/>
              <a:pPr/>
              <a:t>9/14/2012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F7D6A-DB44-4F98-8CF5-F14B2A7493F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301144-5B4E-4EED-9699-467380373A08}" type="datetimeFigureOut">
              <a:rPr lang="en-US" smtClean="0"/>
              <a:pPr/>
              <a:t>9/14/2012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F7D6A-DB44-4F98-8CF5-F14B2A7493F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301144-5B4E-4EED-9699-467380373A08}" type="datetimeFigureOut">
              <a:rPr lang="en-US" smtClean="0"/>
              <a:pPr/>
              <a:t>9/14/2012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F7D6A-DB44-4F98-8CF5-F14B2A7493F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301144-5B4E-4EED-9699-467380373A08}" type="datetimeFigureOut">
              <a:rPr lang="en-US" smtClean="0"/>
              <a:pPr/>
              <a:t>9/14/2012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F7D6A-DB44-4F98-8CF5-F14B2A7493F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301144-5B4E-4EED-9699-467380373A08}" type="datetimeFigureOut">
              <a:rPr lang="en-US" smtClean="0"/>
              <a:pPr/>
              <a:t>9/14/2012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F7D6A-DB44-4F98-8CF5-F14B2A7493F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301144-5B4E-4EED-9699-467380373A08}" type="datetimeFigureOut">
              <a:rPr lang="en-US" smtClean="0"/>
              <a:pPr/>
              <a:t>9/14/2012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F7D6A-DB44-4F98-8CF5-F14B2A7493F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301144-5B4E-4EED-9699-467380373A08}" type="datetimeFigureOut">
              <a:rPr lang="en-US" smtClean="0"/>
              <a:pPr/>
              <a:t>9/14/2012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9F7D6A-DB44-4F98-8CF5-F14B2A7493F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301144-5B4E-4EED-9699-467380373A08}" type="datetimeFigureOut">
              <a:rPr lang="en-US" smtClean="0"/>
              <a:pPr/>
              <a:t>9/14/2012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9F7D6A-DB44-4F98-8CF5-F14B2A7493F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301144-5B4E-4EED-9699-467380373A08}" type="datetimeFigureOut">
              <a:rPr lang="en-US" smtClean="0"/>
              <a:pPr/>
              <a:t>9/14/2012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9F7D6A-DB44-4F98-8CF5-F14B2A7493F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301144-5B4E-4EED-9699-467380373A08}" type="datetimeFigureOut">
              <a:rPr lang="en-US" smtClean="0"/>
              <a:pPr/>
              <a:t>9/14/2012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F7D6A-DB44-4F98-8CF5-F14B2A7493F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301144-5B4E-4EED-9699-467380373A08}" type="datetimeFigureOut">
              <a:rPr lang="en-US" smtClean="0"/>
              <a:pPr/>
              <a:t>9/14/2012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F7D6A-DB44-4F98-8CF5-F14B2A7493F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301144-5B4E-4EED-9699-467380373A08}" type="datetimeFigureOut">
              <a:rPr lang="en-US" smtClean="0"/>
              <a:pPr/>
              <a:t>9/14/2012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9F7D6A-DB44-4F98-8CF5-F14B2A7493F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Browser Objects</a:t>
            </a:r>
          </a:p>
        </p:txBody>
      </p:sp>
      <p:sp>
        <p:nvSpPr>
          <p:cNvPr id="3" name="Subtitle 2"/>
          <p:cNvSpPr>
            <a:spLocks noGrp="1"/>
          </p:cNvSpPr>
          <p:nvPr>
            <p:ph type="subTitle" idx="1"/>
          </p:nvPr>
        </p:nvSpPr>
        <p:spPr/>
        <p:txBody>
          <a:bodyPr/>
          <a:lstStyle/>
          <a:p>
            <a:r>
              <a:rPr lang="en-US" dirty="0" smtClean="0"/>
              <a:t>Window Object</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686800" cy="4525963"/>
          </a:xfrm>
        </p:spPr>
        <p:txBody>
          <a:bodyPr>
            <a:normAutofit lnSpcReduction="10000"/>
          </a:bodyPr>
          <a:lstStyle/>
          <a:p>
            <a:pPr>
              <a:buNone/>
            </a:pPr>
            <a:r>
              <a:rPr lang="en-US" dirty="0"/>
              <a:t>&lt;html&gt;</a:t>
            </a:r>
          </a:p>
          <a:p>
            <a:pPr>
              <a:buNone/>
            </a:pPr>
            <a:r>
              <a:rPr lang="en-US" dirty="0"/>
              <a:t>&lt;head&gt;</a:t>
            </a:r>
          </a:p>
          <a:p>
            <a:pPr>
              <a:buNone/>
            </a:pPr>
            <a:r>
              <a:rPr lang="en-US" dirty="0"/>
              <a:t>&lt;script language</a:t>
            </a:r>
            <a:r>
              <a:rPr lang="en-US" dirty="0" smtClean="0"/>
              <a:t>="JavaScript" type="text/</a:t>
            </a:r>
            <a:r>
              <a:rPr lang="en-US" dirty="0" err="1" smtClean="0"/>
              <a:t>javaScript</a:t>
            </a:r>
            <a:r>
              <a:rPr lang="en-US" dirty="0" smtClean="0"/>
              <a:t>"&gt;</a:t>
            </a:r>
            <a:endParaRPr lang="en-US" dirty="0"/>
          </a:p>
          <a:p>
            <a:pPr>
              <a:buNone/>
            </a:pPr>
            <a:r>
              <a:rPr lang="en-US" dirty="0" err="1"/>
              <a:t>window.defaultStatus</a:t>
            </a:r>
            <a:r>
              <a:rPr lang="en-US" dirty="0"/>
              <a:t> = </a:t>
            </a:r>
            <a:r>
              <a:rPr lang="en-US" dirty="0" smtClean="0"/>
              <a:t>"Hello </a:t>
            </a:r>
            <a:r>
              <a:rPr lang="en-US" dirty="0"/>
              <a:t>and </a:t>
            </a:r>
            <a:r>
              <a:rPr lang="en-US" dirty="0" smtClean="0"/>
              <a:t>Welcome";</a:t>
            </a:r>
            <a:endParaRPr lang="en-US" dirty="0"/>
          </a:p>
          <a:p>
            <a:pPr>
              <a:buNone/>
            </a:pPr>
            <a:r>
              <a:rPr lang="en-US" dirty="0"/>
              <a:t>&lt;/script&gt;</a:t>
            </a:r>
          </a:p>
          <a:p>
            <a:pPr>
              <a:buNone/>
            </a:pPr>
            <a:r>
              <a:rPr lang="en-US" dirty="0"/>
              <a:t>&lt;/head&gt;</a:t>
            </a:r>
          </a:p>
          <a:p>
            <a:pPr>
              <a:buNone/>
            </a:pPr>
            <a:r>
              <a:rPr lang="en-US" dirty="0"/>
              <a:t>&lt;/html&gt;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dirty="0"/>
          </a:p>
        </p:txBody>
      </p:sp>
      <p:sp>
        <p:nvSpPr>
          <p:cNvPr id="5" name="Subtitle 4"/>
          <p:cNvSpPr>
            <a:spLocks noGrp="1"/>
          </p:cNvSpPr>
          <p:nvPr>
            <p:ph type="subTitle" idx="1"/>
          </p:nvPr>
        </p:nvSpPr>
        <p:spPr/>
        <p:txBody>
          <a:bodyPr/>
          <a:lstStyle/>
          <a:p>
            <a:r>
              <a:rPr lang="en-US" b="1" dirty="0" smtClean="0"/>
              <a:t>History Object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The history Object</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dirty="0" smtClean="0"/>
              <a:t>The history object keeps track of each page that the user visits. </a:t>
            </a:r>
          </a:p>
          <a:p>
            <a:r>
              <a:rPr lang="en-US" dirty="0" smtClean="0"/>
              <a:t>This list of pages is commonly called the </a:t>
            </a:r>
            <a:r>
              <a:rPr lang="en-US" i="1" dirty="0" smtClean="0"/>
              <a:t>history stack for the browser. It enables the user to click the browser’s Back and Forward buttons to </a:t>
            </a:r>
            <a:r>
              <a:rPr lang="en-US" dirty="0" smtClean="0"/>
              <a:t>revisit pages. You have access to this object via the window object’s </a:t>
            </a:r>
            <a:r>
              <a:rPr lang="en-US" dirty="0" smtClean="0">
                <a:solidFill>
                  <a:srgbClr val="FF0000"/>
                </a:solidFill>
              </a:rPr>
              <a:t>history</a:t>
            </a:r>
            <a:r>
              <a:rPr lang="en-US" dirty="0" smtClean="0"/>
              <a:t> property.</a:t>
            </a:r>
          </a:p>
          <a:p>
            <a:r>
              <a:rPr lang="en-US" dirty="0" smtClean="0"/>
              <a:t>Like the native JavaScript Array object, the history object has a </a:t>
            </a:r>
            <a:r>
              <a:rPr lang="en-US" dirty="0" smtClean="0">
                <a:solidFill>
                  <a:srgbClr val="FF0000"/>
                </a:solidFill>
              </a:rPr>
              <a:t>length</a:t>
            </a:r>
            <a:r>
              <a:rPr lang="en-US" dirty="0" smtClean="0"/>
              <a:t> property. You can use this to find out how many pages are in the history stack.</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The history object has the </a:t>
            </a:r>
            <a:r>
              <a:rPr lang="en-US" dirty="0" smtClean="0">
                <a:solidFill>
                  <a:srgbClr val="FF0000"/>
                </a:solidFill>
              </a:rPr>
              <a:t>back()</a:t>
            </a:r>
            <a:r>
              <a:rPr lang="en-US" dirty="0" smtClean="0"/>
              <a:t> and </a:t>
            </a:r>
            <a:r>
              <a:rPr lang="en-US" dirty="0" smtClean="0">
                <a:solidFill>
                  <a:srgbClr val="FF0000"/>
                </a:solidFill>
              </a:rPr>
              <a:t>forward()</a:t>
            </a:r>
            <a:r>
              <a:rPr lang="en-US" dirty="0" smtClean="0"/>
              <a:t> methods. When they are called, the location of the page currently loaded in the browser is changed to the previous or next page that the user has visited.</a:t>
            </a:r>
          </a:p>
          <a:p>
            <a:r>
              <a:rPr lang="en-US" dirty="0" smtClean="0"/>
              <a:t>The history object also has the </a:t>
            </a:r>
            <a:r>
              <a:rPr lang="en-US" dirty="0" smtClean="0">
                <a:solidFill>
                  <a:srgbClr val="FF0000"/>
                </a:solidFill>
              </a:rPr>
              <a:t>go() </a:t>
            </a:r>
            <a:r>
              <a:rPr lang="en-US" dirty="0" smtClean="0"/>
              <a:t>method. This takes one parameter that specifies how far forward or backward in the history stack you want to go.</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For example, if you wanted to return the user to the page before the previous page, you’d write this:</a:t>
            </a:r>
          </a:p>
          <a:p>
            <a:pPr>
              <a:buNone/>
            </a:pPr>
            <a:r>
              <a:rPr lang="en-US" dirty="0" err="1" smtClean="0">
                <a:solidFill>
                  <a:srgbClr val="FF0000"/>
                </a:solidFill>
              </a:rPr>
              <a:t>history.go</a:t>
            </a:r>
            <a:r>
              <a:rPr lang="en-US" dirty="0" smtClean="0">
                <a:solidFill>
                  <a:srgbClr val="FF0000"/>
                </a:solidFill>
              </a:rPr>
              <a:t>(-2);</a:t>
            </a:r>
          </a:p>
          <a:p>
            <a:r>
              <a:rPr lang="en-US" dirty="0" smtClean="0"/>
              <a:t>To go forward three pages, you’d write this:</a:t>
            </a:r>
          </a:p>
          <a:p>
            <a:pPr>
              <a:buNone/>
            </a:pPr>
            <a:r>
              <a:rPr lang="en-US" dirty="0" err="1" smtClean="0">
                <a:solidFill>
                  <a:srgbClr val="FF0000"/>
                </a:solidFill>
              </a:rPr>
              <a:t>history.go</a:t>
            </a:r>
            <a:r>
              <a:rPr lang="en-US" dirty="0" smtClean="0">
                <a:solidFill>
                  <a:srgbClr val="FF0000"/>
                </a:solidFill>
              </a:rPr>
              <a:t>(3);</a:t>
            </a:r>
          </a:p>
          <a:p>
            <a:r>
              <a:rPr lang="en-US" dirty="0" smtClean="0"/>
              <a:t>Note that go(-1) and back() are equivalent, as are go(1) and forward().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r>
              <a:rPr lang="en-US" dirty="0" smtClean="0"/>
              <a:t>Location Object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The location Object</a:t>
            </a:r>
            <a:endParaRPr lang="en-US" dirty="0"/>
          </a:p>
        </p:txBody>
      </p:sp>
      <p:sp>
        <p:nvSpPr>
          <p:cNvPr id="3" name="Content Placeholder 2"/>
          <p:cNvSpPr>
            <a:spLocks noGrp="1"/>
          </p:cNvSpPr>
          <p:nvPr>
            <p:ph idx="1"/>
          </p:nvPr>
        </p:nvSpPr>
        <p:spPr>
          <a:xfrm>
            <a:off x="457200" y="1600200"/>
            <a:ext cx="8229600" cy="4800600"/>
          </a:xfrm>
        </p:spPr>
        <p:txBody>
          <a:bodyPr>
            <a:normAutofit fontScale="85000" lnSpcReduction="10000"/>
          </a:bodyPr>
          <a:lstStyle/>
          <a:p>
            <a:r>
              <a:rPr lang="en-US" dirty="0" smtClean="0"/>
              <a:t>The location object contains lots of potentially useful information about the current page’s location.</a:t>
            </a:r>
          </a:p>
          <a:p>
            <a:r>
              <a:rPr lang="en-US" dirty="0" smtClean="0"/>
              <a:t>Not only does it contain the URL (Uniform Resource Locator) for the page, but also the server hosting the page, the port number of the server connection, and the protocol used.</a:t>
            </a:r>
          </a:p>
          <a:p>
            <a:r>
              <a:rPr lang="en-US" dirty="0" smtClean="0"/>
              <a:t>This information is made available through the location object’s </a:t>
            </a:r>
            <a:r>
              <a:rPr lang="en-US" dirty="0" err="1" smtClean="0"/>
              <a:t>href</a:t>
            </a:r>
            <a:r>
              <a:rPr lang="en-US" dirty="0" smtClean="0"/>
              <a:t>, hostname, port, and protocol properties.</a:t>
            </a:r>
          </a:p>
          <a:p>
            <a:r>
              <a:rPr lang="en-US" dirty="0" smtClean="0"/>
              <a:t> However, many of these values are only really relevant when you are loading the page from a server and not loading the page directly from a local hard drive.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You can also use the methods of the location object to change the location and refresh the current page.</a:t>
            </a:r>
          </a:p>
          <a:p>
            <a:r>
              <a:rPr lang="en-US" dirty="0" smtClean="0"/>
              <a:t>You can navigate to another page in two ways. You can either set the location object’s </a:t>
            </a:r>
            <a:r>
              <a:rPr lang="en-US" dirty="0" err="1" smtClean="0">
                <a:solidFill>
                  <a:srgbClr val="FF0000"/>
                </a:solidFill>
              </a:rPr>
              <a:t>href</a:t>
            </a:r>
            <a:r>
              <a:rPr lang="en-US" dirty="0" smtClean="0"/>
              <a:t> property to point to another page, or you can use the location object’s </a:t>
            </a:r>
            <a:r>
              <a:rPr lang="en-US" dirty="0" smtClean="0">
                <a:solidFill>
                  <a:srgbClr val="FF0000"/>
                </a:solidFill>
              </a:rPr>
              <a:t>replace() </a:t>
            </a:r>
            <a:r>
              <a:rPr lang="en-US" dirty="0" smtClean="0"/>
              <a:t>method. </a:t>
            </a:r>
          </a:p>
          <a:p>
            <a:pPr lvl="1"/>
            <a:r>
              <a:rPr lang="en-US" dirty="0" smtClean="0">
                <a:solidFill>
                  <a:srgbClr val="FF0000"/>
                </a:solidFill>
              </a:rPr>
              <a:t>replace() </a:t>
            </a:r>
            <a:r>
              <a:rPr lang="en-US" dirty="0" smtClean="0"/>
              <a:t>method removes the current page from the history stack and replaces it with the new page you are moving to. (can NOT go Back)</a:t>
            </a:r>
          </a:p>
          <a:p>
            <a:pPr lvl="1"/>
            <a:r>
              <a:rPr lang="en-US" dirty="0" err="1" smtClean="0">
                <a:solidFill>
                  <a:srgbClr val="FF0000"/>
                </a:solidFill>
              </a:rPr>
              <a:t>href</a:t>
            </a:r>
            <a:r>
              <a:rPr lang="en-US" dirty="0" smtClean="0">
                <a:solidFill>
                  <a:srgbClr val="FF0000"/>
                </a:solidFill>
              </a:rPr>
              <a:t> </a:t>
            </a:r>
            <a:r>
              <a:rPr lang="en-US" dirty="0" smtClean="0"/>
              <a:t>property simply adds the new page to the top of the history stack. (can go Back)</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For example, to replace the current page with a new page called myPage.htm</a:t>
            </a:r>
          </a:p>
          <a:p>
            <a:pPr>
              <a:buNone/>
            </a:pPr>
            <a:r>
              <a:rPr lang="en-US" dirty="0" err="1" smtClean="0">
                <a:solidFill>
                  <a:srgbClr val="FF0000"/>
                </a:solidFill>
              </a:rPr>
              <a:t>window.location.replace</a:t>
            </a:r>
            <a:r>
              <a:rPr lang="en-US" dirty="0" smtClean="0">
                <a:solidFill>
                  <a:srgbClr val="FF0000"/>
                </a:solidFill>
              </a:rPr>
              <a:t>("myPage.htm");</a:t>
            </a:r>
          </a:p>
          <a:p>
            <a:r>
              <a:rPr lang="en-US" dirty="0" smtClean="0"/>
              <a:t>Or</a:t>
            </a:r>
          </a:p>
          <a:p>
            <a:pPr>
              <a:buNone/>
            </a:pPr>
            <a:r>
              <a:rPr lang="en-US" dirty="0" err="1" smtClean="0">
                <a:solidFill>
                  <a:srgbClr val="FF0000"/>
                </a:solidFill>
              </a:rPr>
              <a:t>window.location.href</a:t>
            </a:r>
            <a:r>
              <a:rPr lang="en-US" dirty="0" smtClean="0">
                <a:solidFill>
                  <a:srgbClr val="FF0000"/>
                </a:solidFill>
              </a:rPr>
              <a:t> = "myPage.htm";</a:t>
            </a:r>
            <a:endParaRPr lang="en-US"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r>
              <a:rPr lang="en-US" dirty="0" smtClean="0"/>
              <a:t>Navigator Object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BOM</a:t>
            </a:r>
            <a:endParaRPr lang="en-US" dirty="0"/>
          </a:p>
        </p:txBody>
      </p:sp>
      <p:sp>
        <p:nvSpPr>
          <p:cNvPr id="3" name="Content Placeholder 2"/>
          <p:cNvSpPr>
            <a:spLocks noGrp="1"/>
          </p:cNvSpPr>
          <p:nvPr>
            <p:ph idx="1"/>
          </p:nvPr>
        </p:nvSpPr>
        <p:spPr/>
        <p:txBody>
          <a:bodyPr/>
          <a:lstStyle/>
          <a:p>
            <a:r>
              <a:rPr lang="en-US" dirty="0"/>
              <a:t>The collection of objects that the browser makes available to you for use with JavaScript is </a:t>
            </a:r>
            <a:r>
              <a:rPr lang="en-US" dirty="0" smtClean="0"/>
              <a:t>generally called </a:t>
            </a:r>
            <a:r>
              <a:rPr lang="en-US" dirty="0"/>
              <a:t>the </a:t>
            </a:r>
            <a:r>
              <a:rPr lang="en-US" i="1" dirty="0"/>
              <a:t>Browser Object Model (</a:t>
            </a:r>
            <a:r>
              <a:rPr lang="en-US" i="1" dirty="0" err="1"/>
              <a:t>BOM</a:t>
            </a:r>
            <a:r>
              <a:rPr lang="en-US" i="1" dirty="0"/>
              <a: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The navigator Object</a:t>
            </a:r>
            <a:endParaRPr lang="en-US" dirty="0"/>
          </a:p>
        </p:txBody>
      </p:sp>
      <p:sp>
        <p:nvSpPr>
          <p:cNvPr id="3" name="Content Placeholder 2"/>
          <p:cNvSpPr>
            <a:spLocks noGrp="1"/>
          </p:cNvSpPr>
          <p:nvPr>
            <p:ph idx="1"/>
          </p:nvPr>
        </p:nvSpPr>
        <p:spPr/>
        <p:txBody>
          <a:bodyPr>
            <a:normAutofit/>
          </a:bodyPr>
          <a:lstStyle/>
          <a:p>
            <a:r>
              <a:rPr lang="en-US" dirty="0" smtClean="0"/>
              <a:t>The navigator object is another object that is a property of the window object and is available in both IE and Firefox browsers. </a:t>
            </a:r>
          </a:p>
          <a:p>
            <a:r>
              <a:rPr lang="en-US" dirty="0" smtClean="0"/>
              <a:t>Its name is more historical than descriptive. Perhaps a better name would be the "browser object," because the </a:t>
            </a:r>
            <a:r>
              <a:rPr lang="en-US" dirty="0" smtClean="0">
                <a:solidFill>
                  <a:srgbClr val="FF0000"/>
                </a:solidFill>
              </a:rPr>
              <a:t>navigator object contains lots of information about the browser and the operating system in which it’s running</a:t>
            </a:r>
            <a:r>
              <a:rPr lang="en-US" dirty="0" smtClean="0"/>
              <a: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Probably the most common use of the navigator object is for handling browser differences. </a:t>
            </a:r>
          </a:p>
          <a:p>
            <a:r>
              <a:rPr lang="en-US" dirty="0" smtClean="0"/>
              <a:t>Using its properties, you can find out which browser, version, and operating system the user has. </a:t>
            </a:r>
          </a:p>
          <a:p>
            <a:r>
              <a:rPr lang="en-US" dirty="0" smtClean="0"/>
              <a:t>You can then act on that information and make sure the user is directed to pages that will work with his browser.</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r>
              <a:rPr lang="en-US" dirty="0" smtClean="0"/>
              <a:t>Screen Object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The screen Object</a:t>
            </a:r>
            <a:endParaRPr lang="en-US" dirty="0"/>
          </a:p>
        </p:txBody>
      </p:sp>
      <p:sp>
        <p:nvSpPr>
          <p:cNvPr id="3" name="Content Placeholder 2"/>
          <p:cNvSpPr>
            <a:spLocks noGrp="1"/>
          </p:cNvSpPr>
          <p:nvPr>
            <p:ph idx="1"/>
          </p:nvPr>
        </p:nvSpPr>
        <p:spPr>
          <a:xfrm>
            <a:off x="304800" y="1600200"/>
            <a:ext cx="8534400" cy="4525963"/>
          </a:xfrm>
        </p:spPr>
        <p:txBody>
          <a:bodyPr>
            <a:normAutofit lnSpcReduction="10000"/>
          </a:bodyPr>
          <a:lstStyle/>
          <a:p>
            <a:r>
              <a:rPr lang="en-US" dirty="0" smtClean="0"/>
              <a:t>The screen object property of the window object contains a lot of information about the display capabilities of the client machine.</a:t>
            </a:r>
          </a:p>
          <a:p>
            <a:r>
              <a:rPr lang="en-US" dirty="0" smtClean="0"/>
              <a:t>Its properties include the </a:t>
            </a:r>
            <a:r>
              <a:rPr lang="en-US" dirty="0" smtClean="0">
                <a:solidFill>
                  <a:srgbClr val="FF0000"/>
                </a:solidFill>
              </a:rPr>
              <a:t>height</a:t>
            </a:r>
            <a:r>
              <a:rPr lang="en-US" dirty="0" smtClean="0"/>
              <a:t> and </a:t>
            </a:r>
            <a:r>
              <a:rPr lang="en-US" dirty="0" smtClean="0">
                <a:solidFill>
                  <a:srgbClr val="FF0000"/>
                </a:solidFill>
              </a:rPr>
              <a:t>width</a:t>
            </a:r>
            <a:r>
              <a:rPr lang="en-US" dirty="0" smtClean="0"/>
              <a:t> properties, which indicate the vertical and horizontal range of the screen in pixels.</a:t>
            </a:r>
          </a:p>
          <a:p>
            <a:r>
              <a:rPr lang="en-US" dirty="0" smtClean="0"/>
              <a:t>Another property of the screen object is the </a:t>
            </a:r>
            <a:r>
              <a:rPr lang="en-US" dirty="0" err="1" smtClean="0">
                <a:solidFill>
                  <a:srgbClr val="FF0000"/>
                </a:solidFill>
              </a:rPr>
              <a:t>colorDepth</a:t>
            </a:r>
            <a:r>
              <a:rPr lang="en-US" dirty="0" smtClean="0"/>
              <a:t> property. This tells you the number of bits used for colors on the client’s screen.</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r>
              <a:rPr lang="en-US" dirty="0" smtClean="0"/>
              <a:t>Document Object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The document Object—The Page Itself</a:t>
            </a:r>
            <a:endParaRPr lang="en-US" dirty="0"/>
          </a:p>
        </p:txBody>
      </p:sp>
      <p:sp>
        <p:nvSpPr>
          <p:cNvPr id="3" name="Content Placeholder 2"/>
          <p:cNvSpPr>
            <a:spLocks noGrp="1"/>
          </p:cNvSpPr>
          <p:nvPr>
            <p:ph idx="1"/>
          </p:nvPr>
        </p:nvSpPr>
        <p:spPr/>
        <p:txBody>
          <a:bodyPr>
            <a:normAutofit/>
          </a:bodyPr>
          <a:lstStyle/>
          <a:p>
            <a:r>
              <a:rPr lang="en-US" dirty="0" smtClean="0"/>
              <a:t>Along with the window object, the document object is probably one of the most important and commonly used objects in the </a:t>
            </a:r>
            <a:r>
              <a:rPr lang="en-US" dirty="0" err="1" smtClean="0"/>
              <a:t>BOM</a:t>
            </a:r>
            <a:r>
              <a:rPr lang="en-US" dirty="0" smtClean="0"/>
              <a:t>. </a:t>
            </a:r>
          </a:p>
          <a:p>
            <a:r>
              <a:rPr lang="en-US" dirty="0" smtClean="0"/>
              <a:t>Via this object you can gain access to the properties and methods of some of the objects defined by HTML tags inside your page.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err="1" smtClean="0"/>
              <a:t>BOMs</a:t>
            </a:r>
            <a:r>
              <a:rPr lang="en-US" dirty="0" smtClean="0"/>
              <a:t> of different browsers can differ greatly. We will concentrate on those properties and methods of the document object that are common to all browsers.</a:t>
            </a:r>
          </a:p>
          <a:p>
            <a:r>
              <a:rPr lang="en-US" dirty="0" smtClean="0"/>
              <a:t>The document object has a number of properties associated with it, which are also arrays. The main ones are the </a:t>
            </a:r>
            <a:r>
              <a:rPr lang="en-US" dirty="0" smtClean="0">
                <a:solidFill>
                  <a:srgbClr val="FF0000"/>
                </a:solidFill>
              </a:rPr>
              <a:t>forms</a:t>
            </a:r>
            <a:r>
              <a:rPr lang="en-US" dirty="0" smtClean="0"/>
              <a:t>, </a:t>
            </a:r>
            <a:r>
              <a:rPr lang="en-US" dirty="0" smtClean="0">
                <a:solidFill>
                  <a:srgbClr val="FF0000"/>
                </a:solidFill>
              </a:rPr>
              <a:t>images</a:t>
            </a:r>
            <a:r>
              <a:rPr lang="en-US" dirty="0" smtClean="0"/>
              <a:t>, and </a:t>
            </a:r>
            <a:r>
              <a:rPr lang="en-US" dirty="0" smtClean="0">
                <a:solidFill>
                  <a:srgbClr val="FF0000"/>
                </a:solidFill>
              </a:rPr>
              <a:t>links</a:t>
            </a:r>
            <a:r>
              <a:rPr lang="en-US" dirty="0" smtClean="0"/>
              <a:t> arrays.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document Object</a:t>
            </a:r>
            <a:endParaRPr lang="en-US" dirty="0"/>
          </a:p>
        </p:txBody>
      </p:sp>
      <p:sp>
        <p:nvSpPr>
          <p:cNvPr id="3" name="Content Placeholder 2"/>
          <p:cNvSpPr>
            <a:spLocks noGrp="1"/>
          </p:cNvSpPr>
          <p:nvPr>
            <p:ph idx="1"/>
          </p:nvPr>
        </p:nvSpPr>
        <p:spPr/>
        <p:txBody>
          <a:bodyPr>
            <a:normAutofit/>
          </a:bodyPr>
          <a:lstStyle/>
          <a:p>
            <a:r>
              <a:rPr lang="en-US" dirty="0" smtClean="0"/>
              <a:t>Set the background color of the page according to how many colors the user’s screen supports. This is termed </a:t>
            </a:r>
            <a:r>
              <a:rPr lang="en-US" i="1" dirty="0" smtClean="0"/>
              <a:t>screen color depth. If the user has a display that supports just two colors (black </a:t>
            </a:r>
            <a:r>
              <a:rPr lang="en-US" dirty="0" smtClean="0"/>
              <a:t>and white), there’s no point in you setting the background color to bright red. You accommodate different depths by using JavaScript to set a color the user can actually see.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4876800" cy="6858000"/>
          </a:xfrm>
        </p:spPr>
        <p:txBody>
          <a:bodyPr>
            <a:noAutofit/>
          </a:bodyPr>
          <a:lstStyle/>
          <a:p>
            <a:pPr>
              <a:buNone/>
            </a:pPr>
            <a:r>
              <a:rPr lang="en-US" sz="1600" dirty="0" smtClean="0"/>
              <a:t>&lt;html&gt;</a:t>
            </a:r>
          </a:p>
          <a:p>
            <a:pPr>
              <a:buNone/>
            </a:pPr>
            <a:r>
              <a:rPr lang="en-US" sz="1600" dirty="0" smtClean="0"/>
              <a:t>&lt;body&gt;</a:t>
            </a:r>
          </a:p>
          <a:p>
            <a:pPr>
              <a:buNone/>
            </a:pPr>
            <a:r>
              <a:rPr lang="en-US" sz="1600" dirty="0" smtClean="0"/>
              <a:t>&lt;script language="JavaScript" type="text/</a:t>
            </a:r>
            <a:r>
              <a:rPr lang="en-US" sz="1600" dirty="0" err="1" smtClean="0"/>
              <a:t>javaScript</a:t>
            </a:r>
            <a:r>
              <a:rPr lang="en-US" sz="1600" dirty="0" smtClean="0"/>
              <a:t>"&gt;</a:t>
            </a:r>
          </a:p>
          <a:p>
            <a:pPr>
              <a:buNone/>
            </a:pPr>
            <a:r>
              <a:rPr lang="en-US" sz="1600" dirty="0" smtClean="0"/>
              <a:t>switch (</a:t>
            </a:r>
            <a:r>
              <a:rPr lang="en-US" sz="1600" dirty="0" err="1" smtClean="0"/>
              <a:t>window.screen.colorDepth</a:t>
            </a:r>
            <a:r>
              <a:rPr lang="en-US" sz="1600" dirty="0" smtClean="0"/>
              <a:t>){</a:t>
            </a:r>
          </a:p>
          <a:p>
            <a:pPr>
              <a:buNone/>
            </a:pPr>
            <a:r>
              <a:rPr lang="en-US" sz="1600" dirty="0" smtClean="0"/>
              <a:t>case 1:</a:t>
            </a:r>
          </a:p>
          <a:p>
            <a:pPr>
              <a:buNone/>
            </a:pPr>
            <a:r>
              <a:rPr lang="en-US" sz="1600" dirty="0" smtClean="0"/>
              <a:t>case 4:</a:t>
            </a:r>
          </a:p>
          <a:p>
            <a:pPr>
              <a:buNone/>
            </a:pPr>
            <a:r>
              <a:rPr lang="en-US" sz="1600" dirty="0" err="1" smtClean="0"/>
              <a:t>document.bgColor</a:t>
            </a:r>
            <a:r>
              <a:rPr lang="en-US" sz="1600" dirty="0" smtClean="0"/>
              <a:t> = "white";</a:t>
            </a:r>
          </a:p>
          <a:p>
            <a:pPr>
              <a:buNone/>
            </a:pPr>
            <a:r>
              <a:rPr lang="en-US" sz="1600" dirty="0" smtClean="0"/>
              <a:t>break;</a:t>
            </a:r>
          </a:p>
          <a:p>
            <a:pPr>
              <a:buNone/>
            </a:pPr>
            <a:r>
              <a:rPr lang="en-US" sz="1600" dirty="0" smtClean="0"/>
              <a:t>case 8:</a:t>
            </a:r>
          </a:p>
          <a:p>
            <a:pPr>
              <a:buNone/>
            </a:pPr>
            <a:r>
              <a:rPr lang="en-US" sz="1600" dirty="0" smtClean="0"/>
              <a:t>case 15:</a:t>
            </a:r>
          </a:p>
          <a:p>
            <a:pPr>
              <a:buNone/>
            </a:pPr>
            <a:r>
              <a:rPr lang="en-US" sz="1600" dirty="0" smtClean="0"/>
              <a:t>case 16:</a:t>
            </a:r>
          </a:p>
          <a:p>
            <a:pPr>
              <a:buNone/>
            </a:pPr>
            <a:r>
              <a:rPr lang="en-US" sz="1600" dirty="0" err="1" smtClean="0"/>
              <a:t>document.bgColor</a:t>
            </a:r>
            <a:r>
              <a:rPr lang="en-US" sz="1600" dirty="0" smtClean="0"/>
              <a:t> = "blue";</a:t>
            </a:r>
          </a:p>
          <a:p>
            <a:pPr>
              <a:buNone/>
            </a:pPr>
            <a:r>
              <a:rPr lang="en-US" sz="1600" dirty="0" smtClean="0"/>
              <a:t>break;</a:t>
            </a:r>
          </a:p>
          <a:p>
            <a:pPr>
              <a:buNone/>
            </a:pPr>
            <a:r>
              <a:rPr lang="en-US" sz="1600" dirty="0" smtClean="0"/>
              <a:t>case 24:</a:t>
            </a:r>
          </a:p>
          <a:p>
            <a:pPr>
              <a:buNone/>
            </a:pPr>
            <a:r>
              <a:rPr lang="en-US" sz="1600" dirty="0" smtClean="0"/>
              <a:t>case 32:</a:t>
            </a:r>
          </a:p>
          <a:p>
            <a:pPr>
              <a:buNone/>
            </a:pPr>
            <a:r>
              <a:rPr lang="en-US" sz="1600" dirty="0" err="1" smtClean="0"/>
              <a:t>document.bgColor</a:t>
            </a:r>
            <a:r>
              <a:rPr lang="en-US" sz="1600" dirty="0" smtClean="0"/>
              <a:t> = "</a:t>
            </a:r>
            <a:r>
              <a:rPr lang="en-US" sz="1600" dirty="0" err="1" smtClean="0"/>
              <a:t>skyblue</a:t>
            </a:r>
            <a:r>
              <a:rPr lang="en-US" sz="1600" dirty="0" smtClean="0"/>
              <a:t>";</a:t>
            </a:r>
          </a:p>
          <a:p>
            <a:pPr>
              <a:buNone/>
            </a:pPr>
            <a:r>
              <a:rPr lang="en-US" sz="1600" dirty="0" smtClean="0"/>
              <a:t>break;</a:t>
            </a:r>
          </a:p>
          <a:p>
            <a:pPr>
              <a:buNone/>
            </a:pPr>
            <a:r>
              <a:rPr lang="en-US" sz="1600" dirty="0" smtClean="0"/>
              <a:t>default:</a:t>
            </a:r>
          </a:p>
          <a:p>
            <a:pPr>
              <a:buNone/>
            </a:pPr>
            <a:r>
              <a:rPr lang="en-US" sz="1600" dirty="0" err="1" smtClean="0"/>
              <a:t>document.bgColor</a:t>
            </a:r>
            <a:r>
              <a:rPr lang="en-US" sz="1600" dirty="0" smtClean="0"/>
              <a:t> = "white";</a:t>
            </a:r>
          </a:p>
          <a:p>
            <a:pPr>
              <a:buNone/>
            </a:pPr>
            <a:r>
              <a:rPr lang="en-US" sz="1600" dirty="0" smtClean="0"/>
              <a:t>}</a:t>
            </a:r>
          </a:p>
          <a:p>
            <a:pPr>
              <a:buNone/>
            </a:pPr>
            <a:r>
              <a:rPr lang="en-US" sz="1600" dirty="0" err="1" smtClean="0"/>
              <a:t>document.write</a:t>
            </a:r>
            <a:r>
              <a:rPr lang="en-US" sz="1600" dirty="0" smtClean="0"/>
              <a:t>("Your screen supports " + </a:t>
            </a:r>
            <a:r>
              <a:rPr lang="en-US" sz="1600" dirty="0" err="1" smtClean="0"/>
              <a:t>window.screen.colorDepth</a:t>
            </a:r>
            <a:r>
              <a:rPr lang="en-US" sz="1600" dirty="0" smtClean="0"/>
              <a:t> + "bit color");</a:t>
            </a:r>
          </a:p>
          <a:p>
            <a:pPr>
              <a:buNone/>
            </a:pPr>
            <a:r>
              <a:rPr lang="en-US" sz="1600" dirty="0" smtClean="0"/>
              <a:t>&lt;/script&gt;&lt;/body&gt;&lt;/html&gt;</a:t>
            </a:r>
            <a:endParaRPr lang="en-US" sz="1600" dirty="0"/>
          </a:p>
        </p:txBody>
      </p:sp>
      <p:sp>
        <p:nvSpPr>
          <p:cNvPr id="4" name="TextBox 3"/>
          <p:cNvSpPr txBox="1"/>
          <p:nvPr/>
        </p:nvSpPr>
        <p:spPr>
          <a:xfrm>
            <a:off x="5562600" y="457200"/>
            <a:ext cx="3352800" cy="2031325"/>
          </a:xfrm>
          <a:prstGeom prst="rect">
            <a:avLst/>
          </a:prstGeom>
          <a:noFill/>
        </p:spPr>
        <p:txBody>
          <a:bodyPr wrap="square" rtlCol="0">
            <a:spAutoFit/>
          </a:bodyPr>
          <a:lstStyle/>
          <a:p>
            <a:r>
              <a:rPr lang="en-US" dirty="0" smtClean="0"/>
              <a:t>When you load it into your browser, the background color of the page will be determined by your current screen color depth. Also, a message in the page will tell you what the color depth currently is.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As you saw earlier, the </a:t>
            </a:r>
            <a:r>
              <a:rPr lang="en-US" dirty="0" smtClean="0">
                <a:solidFill>
                  <a:srgbClr val="FF0000"/>
                </a:solidFill>
              </a:rPr>
              <a:t>window</a:t>
            </a:r>
            <a:r>
              <a:rPr lang="en-US" dirty="0" smtClean="0"/>
              <a:t> object has the </a:t>
            </a:r>
            <a:r>
              <a:rPr lang="en-US" dirty="0" smtClean="0">
                <a:solidFill>
                  <a:srgbClr val="FF0000"/>
                </a:solidFill>
              </a:rPr>
              <a:t>screen</a:t>
            </a:r>
            <a:r>
              <a:rPr lang="en-US" dirty="0" smtClean="0"/>
              <a:t> object property. One of the properties of this object is the </a:t>
            </a:r>
            <a:r>
              <a:rPr lang="en-US" dirty="0" err="1" smtClean="0">
                <a:solidFill>
                  <a:srgbClr val="FF0000"/>
                </a:solidFill>
              </a:rPr>
              <a:t>colorDepth</a:t>
            </a:r>
            <a:r>
              <a:rPr lang="en-US" dirty="0" smtClean="0"/>
              <a:t> property, which returns a value of 1, 4, 8, 15, 16, 24, or 32. This represents the number of bits assigned to each pixel on your screen. (A pixel is just one of the many dots that your screen is made up of.) </a:t>
            </a:r>
          </a:p>
          <a:p>
            <a:r>
              <a:rPr lang="en-US" dirty="0" smtClean="0"/>
              <a:t>To work out how many colors you have, you just calculate the value of 2 to the power of  the </a:t>
            </a:r>
            <a:r>
              <a:rPr lang="en-US" dirty="0" err="1" smtClean="0"/>
              <a:t>colorDepth</a:t>
            </a:r>
            <a:r>
              <a:rPr lang="en-US" dirty="0" smtClean="0"/>
              <a:t> property. For example, a </a:t>
            </a:r>
            <a:r>
              <a:rPr lang="en-US" dirty="0" err="1" smtClean="0"/>
              <a:t>colorDepth</a:t>
            </a:r>
            <a:r>
              <a:rPr lang="en-US" dirty="0" smtClean="0"/>
              <a:t> of 1 means that there are two colors available, a </a:t>
            </a:r>
            <a:r>
              <a:rPr lang="en-US" dirty="0" err="1" smtClean="0"/>
              <a:t>colorDepth</a:t>
            </a:r>
            <a:r>
              <a:rPr lang="en-US" dirty="0" smtClean="0"/>
              <a:t> of 8 means that there are 256 colors available, and so on. Currently, most people have a screen color depth of at least 8, but usually of 16 or 24, with 32 increasingly common.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Object</a:t>
            </a:r>
            <a:endParaRPr lang="en-US" dirty="0"/>
          </a:p>
        </p:txBody>
      </p:sp>
      <p:pic>
        <p:nvPicPr>
          <p:cNvPr id="4" name="Content Placeholder 3" descr="window-object.png"/>
          <p:cNvPicPr>
            <a:picLocks noGrp="1" noChangeAspect="1"/>
          </p:cNvPicPr>
          <p:nvPr>
            <p:ph idx="1"/>
          </p:nvPr>
        </p:nvPicPr>
        <p:blipFill>
          <a:blip r:embed="rId2"/>
          <a:stretch>
            <a:fillRect/>
          </a:stretch>
        </p:blipFill>
        <p:spPr>
          <a:xfrm>
            <a:off x="437624" y="2590800"/>
            <a:ext cx="8172976" cy="2363146"/>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images Array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As you know, you can insert an image into an HTML page using the following tag:</a:t>
            </a:r>
          </a:p>
          <a:p>
            <a:pPr>
              <a:buNone/>
            </a:pPr>
            <a:r>
              <a:rPr lang="en-US" dirty="0" smtClean="0">
                <a:solidFill>
                  <a:srgbClr val="FF0000"/>
                </a:solidFill>
              </a:rPr>
              <a:t>&lt;</a:t>
            </a:r>
            <a:r>
              <a:rPr lang="en-US" dirty="0" err="1" smtClean="0">
                <a:solidFill>
                  <a:srgbClr val="FF0000"/>
                </a:solidFill>
              </a:rPr>
              <a:t>img</a:t>
            </a:r>
            <a:r>
              <a:rPr lang="en-US" dirty="0" smtClean="0">
                <a:solidFill>
                  <a:srgbClr val="FF0000"/>
                </a:solidFill>
              </a:rPr>
              <a:t> alt=”USA” name=</a:t>
            </a:r>
            <a:r>
              <a:rPr lang="en-US" dirty="0" err="1" smtClean="0">
                <a:solidFill>
                  <a:srgbClr val="FF0000"/>
                </a:solidFill>
              </a:rPr>
              <a:t>myImage</a:t>
            </a:r>
            <a:r>
              <a:rPr lang="en-US" dirty="0" smtClean="0">
                <a:solidFill>
                  <a:srgbClr val="FF0000"/>
                </a:solidFill>
              </a:rPr>
              <a:t> </a:t>
            </a:r>
            <a:r>
              <a:rPr lang="en-US" dirty="0" err="1" smtClean="0">
                <a:solidFill>
                  <a:srgbClr val="FF0000"/>
                </a:solidFill>
              </a:rPr>
              <a:t>src</a:t>
            </a:r>
            <a:r>
              <a:rPr lang="en-US" dirty="0" smtClean="0">
                <a:solidFill>
                  <a:srgbClr val="FF0000"/>
                </a:solidFill>
              </a:rPr>
              <a:t>=”usa.gif”&gt;</a:t>
            </a:r>
          </a:p>
          <a:p>
            <a:r>
              <a:rPr lang="en-US" dirty="0" smtClean="0"/>
              <a:t>The browser makes this image available for you to script in JavaScript by creating an </a:t>
            </a:r>
            <a:r>
              <a:rPr lang="en-US" dirty="0" err="1" smtClean="0"/>
              <a:t>img</a:t>
            </a:r>
            <a:r>
              <a:rPr lang="en-US" dirty="0" smtClean="0"/>
              <a:t> object for it with the name </a:t>
            </a:r>
            <a:r>
              <a:rPr lang="en-US" dirty="0" err="1" smtClean="0"/>
              <a:t>myImage</a:t>
            </a:r>
            <a:r>
              <a:rPr lang="en-US" dirty="0" smtClean="0"/>
              <a:t>. </a:t>
            </a:r>
          </a:p>
          <a:p>
            <a:r>
              <a:rPr lang="en-US" dirty="0" smtClean="0"/>
              <a:t>In fact, each image on your page has an </a:t>
            </a:r>
            <a:r>
              <a:rPr lang="en-US" dirty="0" err="1" smtClean="0"/>
              <a:t>img</a:t>
            </a:r>
            <a:r>
              <a:rPr lang="en-US" dirty="0" smtClean="0"/>
              <a:t> object created for it.</a:t>
            </a:r>
          </a:p>
          <a:p>
            <a:r>
              <a:rPr lang="en-US" dirty="0" smtClean="0"/>
              <a:t>Each of the </a:t>
            </a:r>
            <a:r>
              <a:rPr lang="en-US" dirty="0" err="1" smtClean="0"/>
              <a:t>img</a:t>
            </a:r>
            <a:r>
              <a:rPr lang="en-US" dirty="0" smtClean="0"/>
              <a:t> objects in a page is stored in the </a:t>
            </a:r>
            <a:r>
              <a:rPr lang="en-US" dirty="0" smtClean="0">
                <a:solidFill>
                  <a:srgbClr val="FF0000"/>
                </a:solidFill>
              </a:rPr>
              <a:t>images[] </a:t>
            </a:r>
            <a:r>
              <a:rPr lang="en-US" dirty="0" smtClean="0"/>
              <a:t>array. This array is a property of the document object. The first image on the page is found in the element </a:t>
            </a:r>
            <a:r>
              <a:rPr lang="en-US" dirty="0" err="1" smtClean="0"/>
              <a:t>document.images</a:t>
            </a:r>
            <a:r>
              <a:rPr lang="en-US" dirty="0" smtClean="0"/>
              <a:t>[0], the second in </a:t>
            </a:r>
            <a:r>
              <a:rPr lang="en-US" dirty="0" err="1" smtClean="0"/>
              <a:t>document.images</a:t>
            </a:r>
            <a:r>
              <a:rPr lang="en-US" dirty="0" smtClean="0"/>
              <a:t>[1], and so on.</a:t>
            </a:r>
            <a:endParaRPr lang="en-US"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You can assign a variable to reference an </a:t>
            </a:r>
            <a:r>
              <a:rPr lang="en-US" dirty="0" err="1" smtClean="0"/>
              <a:t>img</a:t>
            </a:r>
            <a:r>
              <a:rPr lang="en-US" dirty="0" smtClean="0"/>
              <a:t> object in the images[] array. It can make code easier to read. For example, if you write</a:t>
            </a:r>
          </a:p>
          <a:p>
            <a:pPr>
              <a:buNone/>
            </a:pPr>
            <a:r>
              <a:rPr lang="en-US" dirty="0" err="1" smtClean="0">
                <a:solidFill>
                  <a:srgbClr val="FF0000"/>
                </a:solidFill>
              </a:rPr>
              <a:t>var</a:t>
            </a:r>
            <a:r>
              <a:rPr lang="en-US" dirty="0" smtClean="0">
                <a:solidFill>
                  <a:srgbClr val="FF0000"/>
                </a:solidFill>
              </a:rPr>
              <a:t> myImage2 = </a:t>
            </a:r>
            <a:r>
              <a:rPr lang="en-US" dirty="0" err="1" smtClean="0">
                <a:solidFill>
                  <a:srgbClr val="FF0000"/>
                </a:solidFill>
              </a:rPr>
              <a:t>document.images</a:t>
            </a:r>
            <a:r>
              <a:rPr lang="en-US" dirty="0" smtClean="0">
                <a:solidFill>
                  <a:srgbClr val="FF0000"/>
                </a:solidFill>
              </a:rPr>
              <a:t>[1</a:t>
            </a:r>
            <a:r>
              <a:rPr lang="en-US" dirty="0" smtClean="0">
                <a:solidFill>
                  <a:srgbClr val="FF0000"/>
                </a:solidFill>
              </a:rPr>
              <a:t>];</a:t>
            </a:r>
          </a:p>
          <a:p>
            <a:pPr>
              <a:buNone/>
            </a:pPr>
            <a:r>
              <a:rPr lang="en-US" dirty="0" smtClean="0"/>
              <a:t>the </a:t>
            </a:r>
            <a:r>
              <a:rPr lang="en-US" dirty="0" smtClean="0"/>
              <a:t>myImage2 variable will contain a reference to the </a:t>
            </a:r>
            <a:r>
              <a:rPr lang="en-US" dirty="0" err="1" smtClean="0"/>
              <a:t>img</a:t>
            </a:r>
            <a:r>
              <a:rPr lang="en-US" dirty="0" smtClean="0"/>
              <a:t> object inside the images[] array at index position 1. Now you can write </a:t>
            </a:r>
            <a:r>
              <a:rPr lang="en-US" dirty="0" smtClean="0">
                <a:solidFill>
                  <a:srgbClr val="FF0000"/>
                </a:solidFill>
              </a:rPr>
              <a:t>myImage2</a:t>
            </a:r>
            <a:r>
              <a:rPr lang="en-US" dirty="0" smtClean="0"/>
              <a:t> instead of </a:t>
            </a:r>
            <a:r>
              <a:rPr lang="en-US" dirty="0" err="1" smtClean="0">
                <a:solidFill>
                  <a:srgbClr val="FF0000"/>
                </a:solidFill>
              </a:rPr>
              <a:t>document.images</a:t>
            </a:r>
            <a:r>
              <a:rPr lang="en-US" dirty="0" smtClean="0">
                <a:solidFill>
                  <a:srgbClr val="FF0000"/>
                </a:solidFill>
              </a:rPr>
              <a:t>[1]</a:t>
            </a:r>
            <a:r>
              <a:rPr lang="en-US" dirty="0" smtClean="0"/>
              <a:t> in your code, with exactly the same effect.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You can also access </a:t>
            </a:r>
            <a:r>
              <a:rPr lang="en-US" dirty="0" err="1" smtClean="0"/>
              <a:t>img</a:t>
            </a:r>
            <a:r>
              <a:rPr lang="en-US" dirty="0" smtClean="0"/>
              <a:t> objects in the images array by name. For example, the </a:t>
            </a:r>
            <a:r>
              <a:rPr lang="en-US" dirty="0" err="1" smtClean="0"/>
              <a:t>img</a:t>
            </a:r>
            <a:r>
              <a:rPr lang="en-US" dirty="0" smtClean="0"/>
              <a:t> object created by </a:t>
            </a:r>
            <a:r>
              <a:rPr lang="en-US" dirty="0" smtClean="0"/>
              <a:t>the &lt;</a:t>
            </a:r>
            <a:r>
              <a:rPr lang="en-US" dirty="0" err="1" smtClean="0"/>
              <a:t>img</a:t>
            </a:r>
            <a:r>
              <a:rPr lang="en-US" dirty="0" smtClean="0"/>
              <a:t>&gt; tag, which has the name </a:t>
            </a:r>
            <a:r>
              <a:rPr lang="en-US" dirty="0" err="1" smtClean="0">
                <a:solidFill>
                  <a:srgbClr val="FF0000"/>
                </a:solidFill>
              </a:rPr>
              <a:t>myImage</a:t>
            </a:r>
            <a:r>
              <a:rPr lang="en-US" dirty="0" smtClean="0"/>
              <a:t>, can be accessed in the document object’s images array </a:t>
            </a:r>
            <a:r>
              <a:rPr lang="en-US" dirty="0" smtClean="0"/>
              <a:t>property like </a:t>
            </a:r>
            <a:r>
              <a:rPr lang="en-US" dirty="0" smtClean="0"/>
              <a:t>this:</a:t>
            </a:r>
          </a:p>
          <a:p>
            <a:pPr>
              <a:buNone/>
            </a:pPr>
            <a:r>
              <a:rPr lang="en-US" dirty="0" err="1" smtClean="0">
                <a:solidFill>
                  <a:srgbClr val="FF0000"/>
                </a:solidFill>
              </a:rPr>
              <a:t>document.images</a:t>
            </a:r>
            <a:r>
              <a:rPr lang="en-US" dirty="0" smtClean="0">
                <a:solidFill>
                  <a:srgbClr val="FF0000"/>
                </a:solidFill>
              </a:rPr>
              <a:t>[“</a:t>
            </a:r>
            <a:r>
              <a:rPr lang="en-US" dirty="0" err="1" smtClean="0">
                <a:solidFill>
                  <a:srgbClr val="FF0000"/>
                </a:solidFill>
              </a:rPr>
              <a:t>myImage</a:t>
            </a:r>
            <a:r>
              <a:rPr lang="en-US" dirty="0" smtClean="0">
                <a:solidFill>
                  <a:srgbClr val="FF0000"/>
                </a:solidFill>
              </a:rPr>
              <a:t>”]</a:t>
            </a:r>
          </a:p>
          <a:p>
            <a:r>
              <a:rPr lang="en-US" dirty="0" smtClean="0"/>
              <a:t>Because the </a:t>
            </a:r>
            <a:r>
              <a:rPr lang="en-US" dirty="0" err="1" smtClean="0">
                <a:solidFill>
                  <a:srgbClr val="FF0000"/>
                </a:solidFill>
              </a:rPr>
              <a:t>document.images</a:t>
            </a:r>
            <a:r>
              <a:rPr lang="en-US" dirty="0" smtClean="0"/>
              <a:t> property is an array, it has the properties of the native JavaScript </a:t>
            </a:r>
            <a:r>
              <a:rPr lang="en-US" dirty="0" smtClean="0"/>
              <a:t>Array object</a:t>
            </a:r>
            <a:r>
              <a:rPr lang="en-US" dirty="0" smtClean="0"/>
              <a:t>, such as the length property. For example, if you want to know how many images there are </a:t>
            </a:r>
            <a:r>
              <a:rPr lang="en-US" dirty="0" smtClean="0"/>
              <a:t>on the </a:t>
            </a:r>
            <a:r>
              <a:rPr lang="en-US" dirty="0" smtClean="0"/>
              <a:t>page, the code </a:t>
            </a:r>
            <a:r>
              <a:rPr lang="en-US" dirty="0" err="1" smtClean="0">
                <a:solidFill>
                  <a:srgbClr val="FF0000"/>
                </a:solidFill>
              </a:rPr>
              <a:t>document.images.length</a:t>
            </a:r>
            <a:r>
              <a:rPr lang="en-US" dirty="0" smtClean="0"/>
              <a:t> will tell you.</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9144000" cy="6096000"/>
          </a:xfrm>
        </p:spPr>
        <p:txBody>
          <a:bodyPr>
            <a:normAutofit fontScale="85000" lnSpcReduction="20000"/>
          </a:bodyPr>
          <a:lstStyle/>
          <a:p>
            <a:r>
              <a:rPr lang="en-US" dirty="0" smtClean="0"/>
              <a:t>The </a:t>
            </a:r>
            <a:r>
              <a:rPr lang="en-US" dirty="0" err="1" smtClean="0"/>
              <a:t>img</a:t>
            </a:r>
            <a:r>
              <a:rPr lang="en-US" dirty="0" smtClean="0"/>
              <a:t> object itself has a number of useful properties. The most important of these is its </a:t>
            </a:r>
            <a:r>
              <a:rPr lang="en-US" dirty="0" err="1" smtClean="0"/>
              <a:t>src</a:t>
            </a:r>
            <a:r>
              <a:rPr lang="en-US" dirty="0" smtClean="0"/>
              <a:t> property</a:t>
            </a:r>
            <a:r>
              <a:rPr lang="en-US" dirty="0" smtClean="0"/>
              <a:t>. By </a:t>
            </a:r>
            <a:r>
              <a:rPr lang="en-US" dirty="0" smtClean="0"/>
              <a:t>changing this you can change the image that’s loaded. The next example demonstrates this.</a:t>
            </a:r>
            <a:endParaRPr lang="en-US" dirty="0" smtClean="0"/>
          </a:p>
          <a:p>
            <a:pPr>
              <a:buNone/>
            </a:pPr>
            <a:r>
              <a:rPr lang="en-US" dirty="0" smtClean="0"/>
              <a:t>&lt;</a:t>
            </a:r>
            <a:r>
              <a:rPr lang="en-US" dirty="0" smtClean="0"/>
              <a:t>html&gt;</a:t>
            </a:r>
          </a:p>
          <a:p>
            <a:pPr>
              <a:buNone/>
            </a:pPr>
            <a:r>
              <a:rPr lang="en-US" dirty="0" smtClean="0"/>
              <a:t>&lt;body&gt;</a:t>
            </a:r>
          </a:p>
          <a:p>
            <a:pPr>
              <a:buNone/>
            </a:pPr>
            <a:r>
              <a:rPr lang="en-US" dirty="0" smtClean="0"/>
              <a:t>&lt;</a:t>
            </a:r>
            <a:r>
              <a:rPr lang="en-US" dirty="0" err="1" smtClean="0"/>
              <a:t>img</a:t>
            </a:r>
            <a:r>
              <a:rPr lang="en-US" dirty="0" smtClean="0"/>
              <a:t> name=img1 </a:t>
            </a:r>
            <a:r>
              <a:rPr lang="en-US" dirty="0" err="1" smtClean="0"/>
              <a:t>src</a:t>
            </a:r>
            <a:r>
              <a:rPr lang="en-US" dirty="0" smtClean="0"/>
              <a:t>="" border=0 width=300 height=250&gt;</a:t>
            </a:r>
          </a:p>
          <a:p>
            <a:pPr>
              <a:buNone/>
            </a:pPr>
            <a:r>
              <a:rPr lang="en-US" dirty="0" smtClean="0"/>
              <a:t>&lt;script language="JavaScript" type="text/</a:t>
            </a:r>
            <a:r>
              <a:rPr lang="en-US" dirty="0" err="1" smtClean="0"/>
              <a:t>javaScript</a:t>
            </a:r>
            <a:r>
              <a:rPr lang="en-US" dirty="0" smtClean="0"/>
              <a:t>"&gt;</a:t>
            </a:r>
          </a:p>
          <a:p>
            <a:pPr>
              <a:buNone/>
            </a:pPr>
            <a:r>
              <a:rPr lang="en-US" dirty="0" err="1" smtClean="0"/>
              <a:t>var</a:t>
            </a:r>
            <a:r>
              <a:rPr lang="en-US" dirty="0" smtClean="0"/>
              <a:t> </a:t>
            </a:r>
            <a:r>
              <a:rPr lang="en-US" dirty="0" err="1" smtClean="0"/>
              <a:t>myImages</a:t>
            </a:r>
            <a:r>
              <a:rPr lang="en-US" dirty="0" smtClean="0"/>
              <a:t> = new Array("dom-1.png","dom-2.png","</a:t>
            </a:r>
            <a:r>
              <a:rPr lang="en-US" dirty="0" smtClean="0"/>
              <a:t>dom-3.png</a:t>
            </a:r>
            <a:r>
              <a:rPr lang="en-US" dirty="0" smtClean="0"/>
              <a:t>");</a:t>
            </a:r>
          </a:p>
          <a:p>
            <a:pPr>
              <a:buNone/>
            </a:pPr>
            <a:r>
              <a:rPr lang="en-US" dirty="0" err="1" smtClean="0"/>
              <a:t>var</a:t>
            </a:r>
            <a:r>
              <a:rPr lang="en-US" dirty="0" smtClean="0"/>
              <a:t> </a:t>
            </a:r>
            <a:r>
              <a:rPr lang="en-US" dirty="0" err="1" smtClean="0"/>
              <a:t>imgIndex</a:t>
            </a:r>
            <a:r>
              <a:rPr lang="en-US" dirty="0" smtClean="0"/>
              <a:t> = prompt("Enter a number from 0 to 2</a:t>
            </a:r>
            <a:r>
              <a:rPr lang="en-US" dirty="0" smtClean="0"/>
              <a:t>","1");</a:t>
            </a:r>
            <a:endParaRPr lang="en-US" dirty="0" smtClean="0"/>
          </a:p>
          <a:p>
            <a:pPr>
              <a:buNone/>
            </a:pPr>
            <a:r>
              <a:rPr lang="en-US" dirty="0" err="1" smtClean="0"/>
              <a:t>document.images</a:t>
            </a:r>
            <a:r>
              <a:rPr lang="en-US" dirty="0" smtClean="0"/>
              <a:t>["img1"].</a:t>
            </a:r>
            <a:r>
              <a:rPr lang="en-US" dirty="0" err="1" smtClean="0"/>
              <a:t>src</a:t>
            </a:r>
            <a:r>
              <a:rPr lang="en-US" dirty="0" smtClean="0"/>
              <a:t> = </a:t>
            </a:r>
            <a:r>
              <a:rPr lang="en-US" dirty="0" err="1" smtClean="0"/>
              <a:t>myImages</a:t>
            </a:r>
            <a:r>
              <a:rPr lang="en-US" dirty="0" smtClean="0"/>
              <a:t>[</a:t>
            </a:r>
            <a:r>
              <a:rPr lang="en-US" dirty="0" err="1" smtClean="0"/>
              <a:t>imgIndex</a:t>
            </a:r>
            <a:r>
              <a:rPr lang="en-US" dirty="0" smtClean="0"/>
              <a:t>];</a:t>
            </a:r>
          </a:p>
          <a:p>
            <a:pPr>
              <a:buNone/>
            </a:pPr>
            <a:r>
              <a:rPr lang="en-US" dirty="0" smtClean="0"/>
              <a:t>&lt;/script&gt;</a:t>
            </a:r>
          </a:p>
          <a:p>
            <a:pPr>
              <a:buNone/>
            </a:pPr>
            <a:r>
              <a:rPr lang="en-US" dirty="0" smtClean="0"/>
              <a:t>&lt;/body&gt;</a:t>
            </a:r>
          </a:p>
          <a:p>
            <a:pPr>
              <a:buNone/>
            </a:pPr>
            <a:r>
              <a:rPr lang="en-US" dirty="0" smtClean="0"/>
              <a:t>&lt;/html&gt;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The </a:t>
            </a:r>
            <a:r>
              <a:rPr lang="en-US" dirty="0" err="1"/>
              <a:t>BOM</a:t>
            </a:r>
            <a:r>
              <a:rPr lang="en-US" dirty="0"/>
              <a:t> has a hierarchy. At the very top of this hierarchy is the window object. </a:t>
            </a:r>
            <a:endParaRPr lang="en-US" dirty="0" smtClean="0"/>
          </a:p>
          <a:p>
            <a:r>
              <a:rPr lang="en-US" dirty="0" smtClean="0"/>
              <a:t>You </a:t>
            </a:r>
            <a:r>
              <a:rPr lang="en-US" dirty="0"/>
              <a:t>can think of this </a:t>
            </a:r>
            <a:r>
              <a:rPr lang="en-US" dirty="0" smtClean="0"/>
              <a:t>as representing </a:t>
            </a:r>
            <a:r>
              <a:rPr lang="en-US" dirty="0"/>
              <a:t>the frame of the browser and everything associated with it, such as the scrollbars, </a:t>
            </a:r>
            <a:r>
              <a:rPr lang="en-US" dirty="0" smtClean="0"/>
              <a:t>navigator bar </a:t>
            </a:r>
            <a:r>
              <a:rPr lang="en-US" dirty="0"/>
              <a:t>icons, and so on</a:t>
            </a:r>
            <a:r>
              <a:rPr lang="en-US" dirty="0" smtClean="0"/>
              <a:t>.</a:t>
            </a:r>
          </a:p>
          <a:p>
            <a:r>
              <a:rPr lang="en-US" dirty="0"/>
              <a:t>Contained inside our window frame is the page. The page is represented in the </a:t>
            </a:r>
            <a:r>
              <a:rPr lang="en-US" dirty="0" err="1"/>
              <a:t>BOM</a:t>
            </a:r>
            <a:r>
              <a:rPr lang="en-US" dirty="0"/>
              <a:t> by the </a:t>
            </a:r>
            <a:r>
              <a:rPr lang="en-US" dirty="0" smtClean="0"/>
              <a:t>document object</a:t>
            </a:r>
            <a:r>
              <a:rPr lang="en-US" dirty="0"/>
              <a:t>. You can see these two objects represented in </a:t>
            </a:r>
            <a:r>
              <a:rPr lang="en-US" dirty="0" smtClean="0"/>
              <a:t>figure: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window-object1.png"/>
          <p:cNvPicPr>
            <a:picLocks noGrp="1" noChangeAspect="1"/>
          </p:cNvPicPr>
          <p:nvPr>
            <p:ph idx="1"/>
          </p:nvPr>
        </p:nvPicPr>
        <p:blipFill>
          <a:blip r:embed="rId2"/>
          <a:stretch>
            <a:fillRect/>
          </a:stretch>
        </p:blipFill>
        <p:spPr>
          <a:xfrm>
            <a:off x="1530602" y="1752600"/>
            <a:ext cx="6007182" cy="3962399"/>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The window Object—Our Window onto the Page</a:t>
            </a:r>
            <a:endParaRPr lang="en-US" dirty="0"/>
          </a:p>
        </p:txBody>
      </p:sp>
      <p:sp>
        <p:nvSpPr>
          <p:cNvPr id="3" name="Content Placeholder 2"/>
          <p:cNvSpPr>
            <a:spLocks noGrp="1"/>
          </p:cNvSpPr>
          <p:nvPr>
            <p:ph idx="1"/>
          </p:nvPr>
        </p:nvSpPr>
        <p:spPr>
          <a:xfrm>
            <a:off x="228600" y="1600200"/>
            <a:ext cx="8686800" cy="4525963"/>
          </a:xfrm>
        </p:spPr>
        <p:txBody>
          <a:bodyPr>
            <a:normAutofit fontScale="85000" lnSpcReduction="20000"/>
          </a:bodyPr>
          <a:lstStyle/>
          <a:p>
            <a:r>
              <a:rPr lang="en-US" dirty="0"/>
              <a:t>The </a:t>
            </a:r>
            <a:r>
              <a:rPr lang="en-US" dirty="0">
                <a:solidFill>
                  <a:srgbClr val="FF0000"/>
                </a:solidFill>
              </a:rPr>
              <a:t>window</a:t>
            </a:r>
            <a:r>
              <a:rPr lang="en-US" dirty="0"/>
              <a:t> object represents the browser’s </a:t>
            </a:r>
            <a:r>
              <a:rPr lang="en-US" dirty="0">
                <a:solidFill>
                  <a:srgbClr val="FF0000"/>
                </a:solidFill>
              </a:rPr>
              <a:t>frame</a:t>
            </a:r>
            <a:r>
              <a:rPr lang="en-US" dirty="0"/>
              <a:t> or </a:t>
            </a:r>
            <a:r>
              <a:rPr lang="en-US" dirty="0">
                <a:solidFill>
                  <a:srgbClr val="FF0000"/>
                </a:solidFill>
              </a:rPr>
              <a:t>window</a:t>
            </a:r>
            <a:r>
              <a:rPr lang="en-US" dirty="0"/>
              <a:t>, in which your web page is contained. </a:t>
            </a:r>
            <a:endParaRPr lang="en-US" dirty="0" smtClean="0"/>
          </a:p>
          <a:p>
            <a:r>
              <a:rPr lang="en-US" dirty="0" smtClean="0"/>
              <a:t>To some </a:t>
            </a:r>
            <a:r>
              <a:rPr lang="en-US" dirty="0"/>
              <a:t>extent, it also represents the browser itself and includes a number of properties that are there </a:t>
            </a:r>
            <a:r>
              <a:rPr lang="en-US" dirty="0" smtClean="0"/>
              <a:t>simply because </a:t>
            </a:r>
            <a:r>
              <a:rPr lang="en-US" dirty="0"/>
              <a:t>they don’t fit anywhere else. </a:t>
            </a:r>
            <a:endParaRPr lang="en-US" dirty="0" smtClean="0"/>
          </a:p>
          <a:p>
            <a:r>
              <a:rPr lang="en-US" dirty="0" smtClean="0"/>
              <a:t>For </a:t>
            </a:r>
            <a:r>
              <a:rPr lang="en-US" dirty="0"/>
              <a:t>example, via the properties of the window object, you </a:t>
            </a:r>
            <a:r>
              <a:rPr lang="en-US" dirty="0" smtClean="0"/>
              <a:t>can find </a:t>
            </a:r>
            <a:r>
              <a:rPr lang="en-US" dirty="0"/>
              <a:t>out what browser is running, the pages the user has visited, the size of the browser window, </a:t>
            </a:r>
            <a:r>
              <a:rPr lang="en-US" dirty="0" smtClean="0"/>
              <a:t>the size </a:t>
            </a:r>
            <a:r>
              <a:rPr lang="en-US" dirty="0"/>
              <a:t>of the user’s screen, and much more. </a:t>
            </a:r>
            <a:endParaRPr lang="en-US" dirty="0" smtClean="0"/>
          </a:p>
          <a:p>
            <a:r>
              <a:rPr lang="en-US" dirty="0" smtClean="0"/>
              <a:t>You </a:t>
            </a:r>
            <a:r>
              <a:rPr lang="en-US" dirty="0"/>
              <a:t>can also use the window object to access and change </a:t>
            </a:r>
            <a:r>
              <a:rPr lang="en-US" dirty="0" smtClean="0"/>
              <a:t>the text </a:t>
            </a:r>
            <a:r>
              <a:rPr lang="en-US" dirty="0"/>
              <a:t>in the browser’s status bar, change the page that is loaded, and even open new windows.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The </a:t>
            </a:r>
            <a:r>
              <a:rPr lang="en-US" dirty="0">
                <a:solidFill>
                  <a:srgbClr val="FF0000"/>
                </a:solidFill>
              </a:rPr>
              <a:t>window object </a:t>
            </a:r>
            <a:r>
              <a:rPr lang="en-US" dirty="0"/>
              <a:t>is a </a:t>
            </a:r>
            <a:r>
              <a:rPr lang="en-US" i="1" dirty="0">
                <a:solidFill>
                  <a:srgbClr val="FF0000"/>
                </a:solidFill>
              </a:rPr>
              <a:t>global object</a:t>
            </a:r>
            <a:r>
              <a:rPr lang="en-US" i="1" dirty="0"/>
              <a:t>, which means you don’t need to use its name to access its </a:t>
            </a:r>
            <a:r>
              <a:rPr lang="en-US" i="1" dirty="0" smtClean="0"/>
              <a:t>properties </a:t>
            </a:r>
            <a:r>
              <a:rPr lang="en-US" dirty="0" smtClean="0"/>
              <a:t>and </a:t>
            </a:r>
            <a:r>
              <a:rPr lang="en-US" dirty="0"/>
              <a:t>methods. </a:t>
            </a:r>
            <a:endParaRPr lang="en-US" dirty="0" smtClean="0"/>
          </a:p>
          <a:p>
            <a:r>
              <a:rPr lang="en-US" dirty="0" smtClean="0"/>
              <a:t>In </a:t>
            </a:r>
            <a:r>
              <a:rPr lang="en-US" dirty="0"/>
              <a:t>fact, the global functions and variables (the ones accessible to script anywhere in </a:t>
            </a:r>
            <a:r>
              <a:rPr lang="en-US" dirty="0" smtClean="0"/>
              <a:t>a page</a:t>
            </a:r>
            <a:r>
              <a:rPr lang="en-US" dirty="0"/>
              <a:t>) are all created as properties of the global object. </a:t>
            </a:r>
            <a:endParaRPr lang="en-US" dirty="0" smtClean="0"/>
          </a:p>
          <a:p>
            <a:r>
              <a:rPr lang="en-US" dirty="0" smtClean="0"/>
              <a:t>For </a:t>
            </a:r>
            <a:r>
              <a:rPr lang="en-US" dirty="0"/>
              <a:t>example</a:t>
            </a:r>
            <a:r>
              <a:rPr lang="en-US" dirty="0" smtClean="0"/>
              <a:t>, the </a:t>
            </a:r>
            <a:r>
              <a:rPr lang="en-US" dirty="0"/>
              <a:t>alert() function you have </a:t>
            </a:r>
            <a:r>
              <a:rPr lang="en-US" dirty="0" smtClean="0"/>
              <a:t>been using is </a:t>
            </a:r>
            <a:r>
              <a:rPr lang="en-US" dirty="0"/>
              <a:t>the alert() method of the window object.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686800" cy="4525963"/>
          </a:xfrm>
        </p:spPr>
        <p:txBody>
          <a:bodyPr>
            <a:normAutofit fontScale="92500" lnSpcReduction="10000"/>
          </a:bodyPr>
          <a:lstStyle/>
          <a:p>
            <a:r>
              <a:rPr lang="en-US" dirty="0"/>
              <a:t>Some of the properties of the window object are themselves objects. Those common to both IE and </a:t>
            </a:r>
            <a:r>
              <a:rPr lang="en-US" dirty="0" err="1" smtClean="0"/>
              <a:t>NN</a:t>
            </a:r>
            <a:r>
              <a:rPr lang="en-US" dirty="0" smtClean="0"/>
              <a:t> include the: </a:t>
            </a:r>
          </a:p>
          <a:p>
            <a:pPr lvl="1"/>
            <a:r>
              <a:rPr lang="en-US" dirty="0" smtClean="0">
                <a:solidFill>
                  <a:srgbClr val="FF0000"/>
                </a:solidFill>
              </a:rPr>
              <a:t>Document</a:t>
            </a:r>
            <a:r>
              <a:rPr lang="en-US" dirty="0" smtClean="0"/>
              <a:t> (represents your page), </a:t>
            </a:r>
          </a:p>
          <a:p>
            <a:pPr lvl="1"/>
            <a:r>
              <a:rPr lang="en-US" dirty="0" smtClean="0">
                <a:solidFill>
                  <a:srgbClr val="FF0000"/>
                </a:solidFill>
              </a:rPr>
              <a:t>Navigator</a:t>
            </a:r>
            <a:r>
              <a:rPr lang="en-US" dirty="0" smtClean="0"/>
              <a:t> (holds information about the browser), </a:t>
            </a:r>
          </a:p>
          <a:p>
            <a:pPr lvl="1"/>
            <a:r>
              <a:rPr lang="en-US" dirty="0" smtClean="0">
                <a:solidFill>
                  <a:srgbClr val="FF0000"/>
                </a:solidFill>
              </a:rPr>
              <a:t>History</a:t>
            </a:r>
            <a:r>
              <a:rPr lang="en-US" dirty="0" smtClean="0"/>
              <a:t> (contains the history of pages visited by the user), </a:t>
            </a:r>
          </a:p>
          <a:p>
            <a:pPr lvl="1"/>
            <a:r>
              <a:rPr lang="en-US" dirty="0" smtClean="0">
                <a:solidFill>
                  <a:srgbClr val="FF0000"/>
                </a:solidFill>
              </a:rPr>
              <a:t>Screen</a:t>
            </a:r>
            <a:r>
              <a:rPr lang="en-US" dirty="0" smtClean="0"/>
              <a:t> (contains information about the display capabilities of the client), </a:t>
            </a:r>
            <a:r>
              <a:rPr lang="en-US" dirty="0"/>
              <a:t>and </a:t>
            </a:r>
            <a:endParaRPr lang="en-US" dirty="0" smtClean="0"/>
          </a:p>
          <a:p>
            <a:pPr lvl="1"/>
            <a:r>
              <a:rPr lang="en-US" dirty="0">
                <a:solidFill>
                  <a:srgbClr val="FF0000"/>
                </a:solidFill>
              </a:rPr>
              <a:t>L</a:t>
            </a:r>
            <a:r>
              <a:rPr lang="en-US" dirty="0" smtClean="0">
                <a:solidFill>
                  <a:srgbClr val="FF0000"/>
                </a:solidFill>
              </a:rPr>
              <a:t>ocation</a:t>
            </a:r>
            <a:r>
              <a:rPr lang="en-US" dirty="0" smtClean="0"/>
              <a:t> (contains details on the current page’s location) objects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window Object</a:t>
            </a:r>
          </a:p>
        </p:txBody>
      </p:sp>
      <p:sp>
        <p:nvSpPr>
          <p:cNvPr id="3" name="Content Placeholder 2"/>
          <p:cNvSpPr>
            <a:spLocks noGrp="1"/>
          </p:cNvSpPr>
          <p:nvPr>
            <p:ph idx="1"/>
          </p:nvPr>
        </p:nvSpPr>
        <p:spPr>
          <a:xfrm>
            <a:off x="228600" y="1600200"/>
            <a:ext cx="8686800" cy="4724400"/>
          </a:xfrm>
        </p:spPr>
        <p:txBody>
          <a:bodyPr>
            <a:normAutofit fontScale="85000" lnSpcReduction="20000"/>
          </a:bodyPr>
          <a:lstStyle/>
          <a:p>
            <a:pPr algn="ctr">
              <a:buNone/>
            </a:pPr>
            <a:r>
              <a:rPr lang="en-US" u="sng" dirty="0" smtClean="0"/>
              <a:t>Change default status</a:t>
            </a:r>
          </a:p>
          <a:p>
            <a:r>
              <a:rPr lang="en-US" dirty="0" smtClean="0"/>
              <a:t>On </a:t>
            </a:r>
            <a:r>
              <a:rPr lang="en-US" dirty="0"/>
              <a:t>IE and Firefox, after </a:t>
            </a:r>
            <a:r>
              <a:rPr lang="en-US" dirty="0" smtClean="0"/>
              <a:t>a document </a:t>
            </a:r>
            <a:r>
              <a:rPr lang="en-US" dirty="0"/>
              <a:t>has loaded, you’ll normally see </a:t>
            </a:r>
            <a:r>
              <a:rPr lang="en-US" dirty="0">
                <a:solidFill>
                  <a:srgbClr val="FF0000"/>
                </a:solidFill>
              </a:rPr>
              <a:t>Done</a:t>
            </a:r>
            <a:r>
              <a:rPr lang="en-US" dirty="0"/>
              <a:t> in the status bar. Let’s change that so it says </a:t>
            </a:r>
            <a:r>
              <a:rPr lang="en-US" dirty="0">
                <a:solidFill>
                  <a:srgbClr val="FF0000"/>
                </a:solidFill>
              </a:rPr>
              <a:t>Hello </a:t>
            </a:r>
            <a:r>
              <a:rPr lang="en-US" dirty="0" smtClean="0">
                <a:solidFill>
                  <a:srgbClr val="FF0000"/>
                </a:solidFill>
              </a:rPr>
              <a:t>and Welcome</a:t>
            </a:r>
            <a:r>
              <a:rPr lang="en-US" dirty="0"/>
              <a:t>.</a:t>
            </a:r>
          </a:p>
          <a:p>
            <a:r>
              <a:rPr lang="en-US" dirty="0"/>
              <a:t>To change the default message in the window’s status bar, you need to use the window </a:t>
            </a:r>
            <a:r>
              <a:rPr lang="en-US" dirty="0" smtClean="0"/>
              <a:t>object’s </a:t>
            </a:r>
            <a:r>
              <a:rPr lang="en-US" dirty="0" err="1" smtClean="0">
                <a:solidFill>
                  <a:srgbClr val="FF0000"/>
                </a:solidFill>
              </a:rPr>
              <a:t>defaultStatus</a:t>
            </a:r>
            <a:r>
              <a:rPr lang="en-US" dirty="0" smtClean="0"/>
              <a:t> </a:t>
            </a:r>
            <a:r>
              <a:rPr lang="en-US" dirty="0"/>
              <a:t>property. </a:t>
            </a:r>
            <a:endParaRPr lang="en-US" dirty="0" smtClean="0"/>
          </a:p>
          <a:p>
            <a:r>
              <a:rPr lang="en-US" dirty="0" smtClean="0"/>
              <a:t>To </a:t>
            </a:r>
            <a:r>
              <a:rPr lang="en-US" dirty="0"/>
              <a:t>do this you can write the following:</a:t>
            </a:r>
          </a:p>
          <a:p>
            <a:pPr>
              <a:buNone/>
            </a:pPr>
            <a:r>
              <a:rPr lang="en-US" dirty="0" err="1">
                <a:solidFill>
                  <a:srgbClr val="FF0000"/>
                </a:solidFill>
              </a:rPr>
              <a:t>window.defaultStatus</a:t>
            </a:r>
            <a:r>
              <a:rPr lang="en-US" dirty="0">
                <a:solidFill>
                  <a:srgbClr val="FF0000"/>
                </a:solidFill>
              </a:rPr>
              <a:t> = </a:t>
            </a:r>
            <a:r>
              <a:rPr lang="en-US" dirty="0" smtClean="0">
                <a:solidFill>
                  <a:srgbClr val="FF0000"/>
                </a:solidFill>
              </a:rPr>
              <a:t>"Hello </a:t>
            </a:r>
            <a:r>
              <a:rPr lang="en-US" dirty="0">
                <a:solidFill>
                  <a:srgbClr val="FF0000"/>
                </a:solidFill>
              </a:rPr>
              <a:t>and </a:t>
            </a:r>
            <a:r>
              <a:rPr lang="en-US" dirty="0" smtClean="0">
                <a:solidFill>
                  <a:srgbClr val="FF0000"/>
                </a:solidFill>
              </a:rPr>
              <a:t>Welcome";</a:t>
            </a:r>
            <a:endParaRPr lang="en-US" dirty="0">
              <a:solidFill>
                <a:srgbClr val="FF0000"/>
              </a:solidFill>
            </a:endParaRPr>
          </a:p>
          <a:p>
            <a:r>
              <a:rPr lang="en-US" dirty="0"/>
              <a:t>Or, because the window is the global object, you can just write this:</a:t>
            </a:r>
          </a:p>
          <a:p>
            <a:pPr>
              <a:buNone/>
            </a:pPr>
            <a:r>
              <a:rPr lang="en-US" dirty="0" err="1">
                <a:solidFill>
                  <a:srgbClr val="FF0000"/>
                </a:solidFill>
              </a:rPr>
              <a:t>defaultStatus</a:t>
            </a:r>
            <a:r>
              <a:rPr lang="en-US" dirty="0">
                <a:solidFill>
                  <a:srgbClr val="FF0000"/>
                </a:solidFill>
              </a:rPr>
              <a:t> = </a:t>
            </a:r>
            <a:r>
              <a:rPr lang="en-US" dirty="0" smtClean="0">
                <a:solidFill>
                  <a:srgbClr val="FF0000"/>
                </a:solidFill>
              </a:rPr>
              <a:t>"Hello </a:t>
            </a:r>
            <a:r>
              <a:rPr lang="en-US" dirty="0">
                <a:solidFill>
                  <a:srgbClr val="FF0000"/>
                </a:solidFill>
              </a:rPr>
              <a:t>and </a:t>
            </a:r>
            <a:r>
              <a:rPr lang="en-US" dirty="0" smtClean="0">
                <a:solidFill>
                  <a:srgbClr val="FF0000"/>
                </a:solidFill>
              </a:rPr>
              <a:t>Welcome";</a:t>
            </a:r>
            <a:endParaRPr lang="en-US" dirty="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2057</Words>
  <Application>Microsoft Office PowerPoint</Application>
  <PresentationFormat>On-screen Show (4:3)</PresentationFormat>
  <Paragraphs>132</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Browser Objects</vt:lpstr>
      <vt:lpstr>What is BOM</vt:lpstr>
      <vt:lpstr>Window Object</vt:lpstr>
      <vt:lpstr>Slide 4</vt:lpstr>
      <vt:lpstr>Slide 5</vt:lpstr>
      <vt:lpstr>The window Object—Our Window onto the Page</vt:lpstr>
      <vt:lpstr>Slide 7</vt:lpstr>
      <vt:lpstr>Slide 8</vt:lpstr>
      <vt:lpstr>Using the window Object</vt:lpstr>
      <vt:lpstr>Slide 10</vt:lpstr>
      <vt:lpstr>Slide 11</vt:lpstr>
      <vt:lpstr>The history Object</vt:lpstr>
      <vt:lpstr>Slide 13</vt:lpstr>
      <vt:lpstr>Slide 14</vt:lpstr>
      <vt:lpstr>Slide 15</vt:lpstr>
      <vt:lpstr>The location Object</vt:lpstr>
      <vt:lpstr>Slide 17</vt:lpstr>
      <vt:lpstr>Slide 18</vt:lpstr>
      <vt:lpstr>Slide 19</vt:lpstr>
      <vt:lpstr>The navigator Object</vt:lpstr>
      <vt:lpstr>Slide 21</vt:lpstr>
      <vt:lpstr>Slide 22</vt:lpstr>
      <vt:lpstr>The screen Object</vt:lpstr>
      <vt:lpstr>Slide 24</vt:lpstr>
      <vt:lpstr>The document Object—The Page Itself</vt:lpstr>
      <vt:lpstr>Slide 26</vt:lpstr>
      <vt:lpstr>Using the document Object</vt:lpstr>
      <vt:lpstr>Slide 28</vt:lpstr>
      <vt:lpstr>How It Works</vt:lpstr>
      <vt:lpstr>The images Array</vt:lpstr>
      <vt:lpstr>Slide 31</vt:lpstr>
      <vt:lpstr>Slide 32</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Browser Objects</dc:title>
  <dc:creator>madhav</dc:creator>
  <cp:lastModifiedBy>madhav</cp:lastModifiedBy>
  <cp:revision>35</cp:revision>
  <dcterms:created xsi:type="dcterms:W3CDTF">2012-09-09T14:37:32Z</dcterms:created>
  <dcterms:modified xsi:type="dcterms:W3CDTF">2012-09-14T04:58:04Z</dcterms:modified>
</cp:coreProperties>
</file>