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669" autoAdjust="0"/>
  </p:normalViewPr>
  <p:slideViewPr>
    <p:cSldViewPr>
      <p:cViewPr>
        <p:scale>
          <a:sx n="66" d="100"/>
          <a:sy n="66" d="100"/>
        </p:scale>
        <p:origin x="-1506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F68BA-B2D6-4B63-885E-5EBBFC322523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7C4C9-743B-4C58-9983-61301CD58C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00/R-DOM-Level-2-Views-20000927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w3.org/TR/2000/PR-DOM-Level-2-Traversal-Range-20000927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(It also provides sections on views and traversal ranges, neither of which will be covered in this book; you can find more information at </a:t>
            </a:r>
            <a:r>
              <a:rPr lang="en-US" dirty="0" smtClean="0">
                <a:hlinkClick r:id="rId3"/>
              </a:rPr>
              <a:t>www.w3.org/TR/2000/R-DOM-Level-2-Views-20000927/</a:t>
            </a:r>
            <a:r>
              <a:rPr lang="en-US" dirty="0" smtClean="0"/>
              <a:t> and </a:t>
            </a:r>
            <a:r>
              <a:rPr lang="en-US" dirty="0" smtClean="0">
                <a:hlinkClick r:id="rId4"/>
              </a:rPr>
              <a:t>www.w3.org/TR/2000/PR-DOM-Level-2-Traversal-Range-20000927/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7C4C9-743B-4C58-9983-61301CD58CE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7C4C9-743B-4C58-9983-61301CD58CE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99FA-6BFB-4E56-966C-19EF1A704108}" type="datetimeFigureOut">
              <a:rPr lang="en-US" smtClean="0"/>
              <a:pPr/>
              <a:t>9/9/2012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19557-C08D-4900-A9B4-1B9C7A2EC1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Representing the HTML Document as a Tree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Because HTML is standardized so that web pages can contain only the standard features supported </a:t>
            </a:r>
            <a:r>
              <a:rPr lang="en-US" dirty="0" smtClean="0"/>
              <a:t>in the </a:t>
            </a:r>
            <a:r>
              <a:rPr lang="en-US" dirty="0"/>
              <a:t>language, such as forms, tables, images, and the like, a common method of accessing these features </a:t>
            </a:r>
            <a:r>
              <a:rPr lang="en-US" dirty="0" smtClean="0"/>
              <a:t>is needed.</a:t>
            </a:r>
          </a:p>
          <a:p>
            <a:r>
              <a:rPr lang="en-US" dirty="0" smtClean="0"/>
              <a:t> </a:t>
            </a:r>
            <a:r>
              <a:rPr lang="en-US" dirty="0"/>
              <a:t>This is where the DOM comes in. It provides a uniform representation of the HTML document</a:t>
            </a:r>
            <a:r>
              <a:rPr lang="en-US" dirty="0" smtClean="0"/>
              <a:t>, and </a:t>
            </a:r>
            <a:r>
              <a:rPr lang="en-US" dirty="0"/>
              <a:t>it does this by representing the entire HTML document/web page as a </a:t>
            </a:r>
            <a:r>
              <a:rPr lang="en-US" i="1" dirty="0"/>
              <a:t>tree structure.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 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rules for creating trees are simple. You start at the top of the tree with the document and the </a:t>
            </a:r>
            <a:r>
              <a:rPr lang="en-US" dirty="0" smtClean="0"/>
              <a:t>element that </a:t>
            </a:r>
            <a:r>
              <a:rPr lang="en-US" dirty="0"/>
              <a:t>contains all other elements in the page. The document is the </a:t>
            </a:r>
            <a:r>
              <a:rPr lang="en-US" i="1" dirty="0"/>
              <a:t>root node. A node is just a point on </a:t>
            </a:r>
            <a:r>
              <a:rPr lang="en-US" i="1" dirty="0" smtClean="0"/>
              <a:t>the </a:t>
            </a:r>
            <a:r>
              <a:rPr lang="en-US" dirty="0" smtClean="0"/>
              <a:t>tree </a:t>
            </a:r>
            <a:r>
              <a:rPr lang="en-US" dirty="0"/>
              <a:t>representing a particular element or attribute of an element, or even the text that an element contains.</a:t>
            </a:r>
          </a:p>
          <a:p>
            <a:r>
              <a:rPr lang="en-US" dirty="0"/>
              <a:t>The root node contains all other nodes, such as the </a:t>
            </a:r>
            <a:r>
              <a:rPr lang="en-US" dirty="0" err="1"/>
              <a:t>DTD</a:t>
            </a:r>
            <a:r>
              <a:rPr lang="en-US" dirty="0"/>
              <a:t> declaration, the XML declaration, and </a:t>
            </a:r>
            <a:r>
              <a:rPr lang="en-US" dirty="0" smtClean="0"/>
              <a:t>the root </a:t>
            </a:r>
            <a:r>
              <a:rPr lang="en-US" dirty="0"/>
              <a:t>element (the HTML or XML element that contains all other elements). The root element </a:t>
            </a:r>
            <a:r>
              <a:rPr lang="en-US" dirty="0" smtClean="0"/>
              <a:t>should always </a:t>
            </a:r>
            <a:r>
              <a:rPr lang="en-US" dirty="0"/>
              <a:t>be the &lt;html&gt; element in an HTML document. </a:t>
            </a:r>
            <a:endParaRPr lang="en-US" dirty="0" smtClean="0"/>
          </a:p>
          <a:p>
            <a:r>
              <a:rPr lang="en-US" dirty="0" smtClean="0"/>
              <a:t>Underneath </a:t>
            </a:r>
            <a:r>
              <a:rPr lang="en-US" dirty="0"/>
              <a:t>the root element are the HTML </a:t>
            </a:r>
            <a:r>
              <a:rPr lang="en-US" dirty="0" smtClean="0"/>
              <a:t>elements that </a:t>
            </a:r>
            <a:r>
              <a:rPr lang="en-US" dirty="0"/>
              <a:t>the root element contains. Typically an HTML page will have &lt;head&gt; and &lt;body&gt; </a:t>
            </a:r>
            <a:r>
              <a:rPr lang="en-US" dirty="0" smtClean="0"/>
              <a:t>elements inside </a:t>
            </a:r>
            <a:r>
              <a:rPr lang="en-US" dirty="0"/>
              <a:t>the &lt;html&gt; element. These elements are represented as nodes underneath the root </a:t>
            </a:r>
            <a:r>
              <a:rPr lang="en-US" dirty="0" smtClean="0"/>
              <a:t>element’s node</a:t>
            </a:r>
            <a:r>
              <a:rPr lang="en-US" dirty="0"/>
              <a:t>, which itself is underneath the root node at the top of the tree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two nodes representing the &lt;head&gt; and &lt;body/&gt; elements are examples of </a:t>
            </a:r>
            <a:r>
              <a:rPr lang="en-US" i="1" dirty="0"/>
              <a:t>child nodes, and </a:t>
            </a:r>
            <a:r>
              <a:rPr lang="en-US" i="1" dirty="0" smtClean="0"/>
              <a:t>the </a:t>
            </a:r>
            <a:r>
              <a:rPr lang="en-US" dirty="0" smtClean="0"/>
              <a:t>&lt;</a:t>
            </a:r>
            <a:r>
              <a:rPr lang="en-US" dirty="0"/>
              <a:t>html/&gt; element’s node above them is a </a:t>
            </a:r>
            <a:r>
              <a:rPr lang="en-US" i="1" dirty="0"/>
              <a:t>parent node. </a:t>
            </a:r>
            <a:endParaRPr lang="en-US" i="1" dirty="0" smtClean="0"/>
          </a:p>
          <a:p>
            <a:r>
              <a:rPr lang="en-US" i="1" dirty="0" smtClean="0"/>
              <a:t>Since </a:t>
            </a:r>
            <a:r>
              <a:rPr lang="en-US" i="1" dirty="0"/>
              <a:t>the &lt;head/&gt; and &lt;body/&gt; elements are </a:t>
            </a:r>
            <a:r>
              <a:rPr lang="en-US" i="1" dirty="0" smtClean="0"/>
              <a:t>both </a:t>
            </a:r>
            <a:r>
              <a:rPr lang="en-US" dirty="0" smtClean="0"/>
              <a:t>child </a:t>
            </a:r>
            <a:r>
              <a:rPr lang="en-US" dirty="0"/>
              <a:t>nodes of the &lt;html/&gt; element, they both go on the same level underneath the parent </a:t>
            </a:r>
            <a:r>
              <a:rPr lang="en-US" dirty="0" smtClean="0"/>
              <a:t>node &lt;</a:t>
            </a:r>
            <a:r>
              <a:rPr lang="en-US" dirty="0"/>
              <a:t>html/&gt; element.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&lt;head/&gt; and &lt;body/&gt; elements in turn contain other child nodes/HTML elements</a:t>
            </a:r>
            <a:r>
              <a:rPr lang="en-US" dirty="0" smtClean="0"/>
              <a:t>, which </a:t>
            </a:r>
            <a:r>
              <a:rPr lang="en-US" dirty="0"/>
              <a:t>will appear at a level underneath their nodes. So child nodes can also be parent nodes</a:t>
            </a:r>
            <a:r>
              <a:rPr lang="en-US" dirty="0" smtClean="0"/>
              <a:t>. Each </a:t>
            </a:r>
            <a:r>
              <a:rPr lang="en-US" dirty="0"/>
              <a:t>time you encounter a set of HTML elements within another element, they each form a </a:t>
            </a:r>
            <a:r>
              <a:rPr lang="en-US" dirty="0" smtClean="0"/>
              <a:t>separate node </a:t>
            </a:r>
            <a:r>
              <a:rPr lang="en-US" dirty="0"/>
              <a:t>at the same level on the tree.</a:t>
            </a:r>
          </a:p>
        </p:txBody>
      </p:sp>
      <p:pic>
        <p:nvPicPr>
          <p:cNvPr id="6" name="Picture 5" descr="dom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8601"/>
            <a:ext cx="2371412" cy="11621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HTML Page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281940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Let’s consider a basic HTML page such as this:</a:t>
            </a:r>
          </a:p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 PUBLIC “-//W3C//</a:t>
            </a:r>
            <a:r>
              <a:rPr lang="en-US" dirty="0" err="1" smtClean="0"/>
              <a:t>DTD</a:t>
            </a:r>
            <a:r>
              <a:rPr lang="en-US" dirty="0" smtClean="0"/>
              <a:t> </a:t>
            </a:r>
            <a:r>
              <a:rPr lang="en-US" dirty="0" err="1" smtClean="0"/>
              <a:t>XHTML</a:t>
            </a:r>
            <a:r>
              <a:rPr lang="en-US" dirty="0" smtClean="0"/>
              <a:t> 1.0 Transitional//EN”</a:t>
            </a:r>
          </a:p>
          <a:p>
            <a:pPr>
              <a:buNone/>
            </a:pPr>
            <a:r>
              <a:rPr lang="en-US" dirty="0" smtClean="0"/>
              <a:t>“http://www.w3.org/TR/xhtml1/DTD/xhtml1-transitional.dtd”&gt;</a:t>
            </a:r>
          </a:p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=”http://www.w3.org/1999/xhtml” &gt;&lt;head&gt;&lt;/head&gt;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&lt;h1&gt;My Heading&lt;/h1&gt;</a:t>
            </a:r>
          </a:p>
          <a:p>
            <a:pPr>
              <a:buNone/>
            </a:pPr>
            <a:r>
              <a:rPr lang="en-US" dirty="0" smtClean="0"/>
              <a:t>&lt;p&gt;This is some text in a paragraph&lt;/p&gt;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27" name="Content Placeholder 23" descr="dom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657600"/>
            <a:ext cx="3505200" cy="30190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 html PUBLIC “-//W3C//</a:t>
            </a:r>
            <a:r>
              <a:rPr lang="en-US" dirty="0" err="1" smtClean="0"/>
              <a:t>DTD</a:t>
            </a:r>
            <a:r>
              <a:rPr lang="en-US" dirty="0" smtClean="0"/>
              <a:t> </a:t>
            </a:r>
            <a:r>
              <a:rPr lang="en-US" dirty="0" err="1" smtClean="0"/>
              <a:t>XHTML</a:t>
            </a:r>
            <a:r>
              <a:rPr lang="en-US" dirty="0" smtClean="0"/>
              <a:t> 1.0 Transitional//EN”</a:t>
            </a:r>
          </a:p>
          <a:p>
            <a:pPr>
              <a:buNone/>
            </a:pPr>
            <a:r>
              <a:rPr lang="en-US" dirty="0" smtClean="0"/>
              <a:t>“http://www.w3.org/TR/xhtml1/DTD/xhtml1-transitional.dtd”&gt;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&lt;html </a:t>
            </a:r>
            <a:r>
              <a:rPr lang="en-US" dirty="0" err="1" smtClean="0"/>
              <a:t>xmlns</a:t>
            </a:r>
            <a:r>
              <a:rPr lang="en-US" dirty="0" smtClean="0"/>
              <a:t>=”http://www.w3.org/1999/xhtml” &gt;</a:t>
            </a:r>
          </a:p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&lt;title&gt;This is a test page&lt;/title&gt;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r>
              <a:rPr lang="en-US" dirty="0" smtClean="0"/>
              <a:t>&lt;span&gt;Below is a table...&lt;/span&gt;</a:t>
            </a:r>
          </a:p>
          <a:p>
            <a:pPr>
              <a:buNone/>
            </a:pPr>
            <a:r>
              <a:rPr lang="en-US" dirty="0" smtClean="0"/>
              <a:t>&lt;table border=”1”&gt;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&lt;td&gt;Row 1 Cell 1&lt;/td&gt;</a:t>
            </a:r>
          </a:p>
          <a:p>
            <a:pPr>
              <a:buNone/>
            </a:pPr>
            <a:r>
              <a:rPr lang="en-US" dirty="0" smtClean="0"/>
              <a:t>&lt;td&gt;Row 1 Cell 2&lt;/td&gt;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&lt;td&gt;Row 2 Cell 1&lt;/td&gt;</a:t>
            </a:r>
          </a:p>
          <a:p>
            <a:pPr>
              <a:buNone/>
            </a:pPr>
            <a:r>
              <a:rPr lang="en-US" dirty="0" smtClean="0"/>
              <a:t>&lt;td&gt;Row 2 Cell 2&lt;/td&gt;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&lt;/table&gt;</a:t>
            </a:r>
          </a:p>
          <a:p>
            <a:pPr>
              <a:buNone/>
            </a:pPr>
            <a:r>
              <a:rPr lang="en-US" dirty="0" smtClean="0"/>
              <a:t>&lt;/body&gt;</a:t>
            </a:r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  <p:pic>
        <p:nvPicPr>
          <p:cNvPr id="5" name="Picture 4" descr="dom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00400"/>
            <a:ext cx="509025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the Document Object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Document Object Model is a </a:t>
            </a:r>
            <a:r>
              <a:rPr lang="en-US" dirty="0" smtClean="0">
                <a:solidFill>
                  <a:srgbClr val="FF0000"/>
                </a:solidFill>
              </a:rPr>
              <a:t>platform- and language-neutral interface that will allow programs and scripts to dynamically access and update the content, structure and style of documents</a:t>
            </a:r>
            <a:r>
              <a:rPr lang="en-US" dirty="0" smtClean="0"/>
              <a:t>. The document can be further processed and the results of that processing can be incorporated back into the presented page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Document Object Model (DOM)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is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way of representing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document independent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of browser type</a:t>
            </a:r>
            <a:r>
              <a:rPr lang="en-US" dirty="0"/>
              <a:t>. It allows a user to </a:t>
            </a:r>
            <a:r>
              <a:rPr lang="en-US" dirty="0">
                <a:solidFill>
                  <a:srgbClr val="FF0000"/>
                </a:solidFill>
              </a:rPr>
              <a:t>access the document via a common set of objects, properties</a:t>
            </a:r>
            <a:r>
              <a:rPr lang="en-US" dirty="0" smtClean="0">
                <a:solidFill>
                  <a:srgbClr val="FF0000"/>
                </a:solidFill>
              </a:rPr>
              <a:t>, methods</a:t>
            </a:r>
            <a:r>
              <a:rPr lang="en-US" dirty="0">
                <a:solidFill>
                  <a:srgbClr val="FF0000"/>
                </a:solidFill>
              </a:rPr>
              <a:t>, and events, and to alter the contents of the web page dynamically </a:t>
            </a:r>
            <a:r>
              <a:rPr lang="en-US" dirty="0"/>
              <a:t>using scripts.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 DOM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</a:t>
            </a:r>
            <a:r>
              <a:rPr lang="en-US" dirty="0"/>
              <a:t>not the easiest </a:t>
            </a:r>
            <a:r>
              <a:rPr lang="en-US" dirty="0" smtClean="0"/>
              <a:t>standard to </a:t>
            </a:r>
            <a:r>
              <a:rPr lang="en-US" dirty="0"/>
              <a:t>follow. Supporting a generic set of properties and methods has proved to be a very complex task</a:t>
            </a:r>
            <a:r>
              <a:rPr lang="en-US" dirty="0" smtClean="0"/>
              <a:t>, and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DOM standard has been broken down into separate levels and sections to deal with the </a:t>
            </a:r>
            <a:r>
              <a:rPr lang="en-US" dirty="0" smtClean="0">
                <a:solidFill>
                  <a:srgbClr val="FF0000"/>
                </a:solidFill>
              </a:rPr>
              <a:t>different areas</a:t>
            </a:r>
            <a:r>
              <a:rPr lang="en-US" dirty="0"/>
              <a:t>. The different levels of the standard are all at differing stages of completion.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was no Level 0. This </a:t>
            </a:r>
            <a:r>
              <a:rPr lang="en-US" dirty="0"/>
              <a:t>term in fact refers </a:t>
            </a:r>
            <a:r>
              <a:rPr lang="en-US" dirty="0" smtClean="0"/>
              <a:t>to the </a:t>
            </a:r>
            <a:r>
              <a:rPr lang="en-US" dirty="0"/>
              <a:t>“old way” of doing things—the methods implemented by the browser vendors before the </a:t>
            </a:r>
            <a:r>
              <a:rPr lang="en-US" dirty="0" smtClean="0"/>
              <a:t>DOM standard</a:t>
            </a:r>
            <a:r>
              <a:rPr lang="en-US" dirty="0"/>
              <a:t>. Someone mentioning level 0 properties is referring to a more linear notation of accessing </a:t>
            </a:r>
            <a:r>
              <a:rPr lang="en-US" dirty="0" smtClean="0"/>
              <a:t>properties and </a:t>
            </a:r>
            <a:r>
              <a:rPr lang="en-US" dirty="0"/>
              <a:t>methods. For example, typically you’d reference items on a form with the following code:</a:t>
            </a: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document.forms</a:t>
            </a:r>
            <a:r>
              <a:rPr lang="en-US" dirty="0">
                <a:solidFill>
                  <a:srgbClr val="FF0000"/>
                </a:solidFill>
              </a:rPr>
              <a:t>[0].elements[1].value = “button1</a:t>
            </a:r>
            <a:r>
              <a:rPr lang="en-US" dirty="0" smtClean="0">
                <a:solidFill>
                  <a:srgbClr val="FF0000"/>
                </a:solidFill>
              </a:rPr>
              <a:t>”;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Level 1 is the first version of the standard. It is split into two sections: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is defined as </a:t>
            </a:r>
            <a:r>
              <a:rPr lang="en-US" dirty="0">
                <a:solidFill>
                  <a:srgbClr val="FF0000"/>
                </a:solidFill>
              </a:rPr>
              <a:t>core</a:t>
            </a:r>
            <a:r>
              <a:rPr lang="en-US" dirty="0"/>
              <a:t> (objects</a:t>
            </a:r>
            <a:r>
              <a:rPr lang="en-US" dirty="0" smtClean="0"/>
              <a:t>, properties</a:t>
            </a:r>
            <a:r>
              <a:rPr lang="en-US" dirty="0"/>
              <a:t>, and methods that can apply to both XML and HTML) and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other as </a:t>
            </a:r>
            <a:r>
              <a:rPr lang="en-US" dirty="0">
                <a:solidFill>
                  <a:srgbClr val="FF0000"/>
                </a:solidFill>
              </a:rPr>
              <a:t>HTML</a:t>
            </a:r>
            <a:r>
              <a:rPr lang="en-US" dirty="0"/>
              <a:t> (</a:t>
            </a:r>
            <a:r>
              <a:rPr lang="en-US" dirty="0" smtClean="0"/>
              <a:t>HTML-specific objects</a:t>
            </a:r>
            <a:r>
              <a:rPr lang="en-US" dirty="0"/>
              <a:t>, properties, and methods).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section deals with how to go about navigating </a:t>
            </a:r>
            <a:r>
              <a:rPr lang="en-US" dirty="0" smtClean="0"/>
              <a:t>and manipulating </a:t>
            </a:r>
            <a:r>
              <a:rPr lang="en-US" dirty="0"/>
              <a:t>the structure of the document. The objects, properties, and methods in this section are </a:t>
            </a:r>
            <a:r>
              <a:rPr lang="en-US" dirty="0" smtClean="0"/>
              <a:t>very abstract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second section deals with HTML only and offers a set of objects corresponding to all </a:t>
            </a:r>
            <a:r>
              <a:rPr lang="en-US" dirty="0" smtClean="0"/>
              <a:t>the HTML elements. In </a:t>
            </a:r>
            <a:r>
              <a:rPr lang="en-US" dirty="0"/>
              <a:t>2000, level 1 was revamped and corrected, though it only made it to a working draft and not to a </a:t>
            </a:r>
            <a:r>
              <a:rPr lang="en-US" dirty="0" smtClean="0"/>
              <a:t>full W3C </a:t>
            </a:r>
            <a:r>
              <a:rPr lang="en-US" dirty="0"/>
              <a:t>recommendation.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2 is complete and many of the properties, methods, and events have been implemented by </a:t>
            </a:r>
            <a:r>
              <a:rPr lang="en-US" dirty="0" smtClean="0"/>
              <a:t>modern browsers</a:t>
            </a:r>
            <a:r>
              <a:rPr lang="en-US" dirty="0"/>
              <a:t>. It has sections that add specifications for events and style sheets to the specifications </a:t>
            </a:r>
            <a:r>
              <a:rPr lang="en-US" dirty="0" smtClean="0"/>
              <a:t>for  core </a:t>
            </a:r>
            <a:r>
              <a:rPr lang="en-US" dirty="0"/>
              <a:t>and HTML-specific properties and events.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3 is still under development. It is intended to resolve a lot of the complications that still exist in </a:t>
            </a:r>
            <a:r>
              <a:rPr lang="en-US" dirty="0" smtClean="0"/>
              <a:t>the event </a:t>
            </a:r>
            <a:r>
              <a:rPr lang="en-US" dirty="0"/>
              <a:t>model in level 2 of the standard, and adds support for XML features, such as contents models </a:t>
            </a:r>
            <a:r>
              <a:rPr lang="en-US" dirty="0" smtClean="0"/>
              <a:t>and being </a:t>
            </a:r>
            <a:r>
              <a:rPr lang="en-US" dirty="0"/>
              <a:t>able to save the DOM as an XML document.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Browser Compliance with the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no browser has 100 percent compliance with </a:t>
            </a:r>
            <a:r>
              <a:rPr lang="en-US" i="1" dirty="0"/>
              <a:t>any standard, although some, such as Firefox </a:t>
            </a:r>
            <a:r>
              <a:rPr lang="en-US" i="1" dirty="0" smtClean="0"/>
              <a:t>and </a:t>
            </a:r>
            <a:r>
              <a:rPr lang="en-US" dirty="0" smtClean="0"/>
              <a:t>Opera</a:t>
            </a:r>
            <a:r>
              <a:rPr lang="en-US" dirty="0"/>
              <a:t>, come pretty close with the DOM.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1141</Words>
  <Application>Microsoft Office PowerPoint</Application>
  <PresentationFormat>On-screen Show (4:3)</PresentationFormat>
  <Paragraphs>70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DOM</vt:lpstr>
      <vt:lpstr>What is the Document Object Model?</vt:lpstr>
      <vt:lpstr>The Document Object Model</vt:lpstr>
      <vt:lpstr>The DOM Standard</vt:lpstr>
      <vt:lpstr>Level 0</vt:lpstr>
      <vt:lpstr>Level 1</vt:lpstr>
      <vt:lpstr>Level 2</vt:lpstr>
      <vt:lpstr>Level 3</vt:lpstr>
      <vt:lpstr>Browser Compliance with the Standards</vt:lpstr>
      <vt:lpstr>Representing the HTML Document as a Tree Structure</vt:lpstr>
      <vt:lpstr>What Is a Tree Structure?</vt:lpstr>
      <vt:lpstr>Slide 12</vt:lpstr>
      <vt:lpstr>An Example HTML Page</vt:lpstr>
      <vt:lpstr>One more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madhav</dc:creator>
  <cp:lastModifiedBy>madhav</cp:lastModifiedBy>
  <cp:revision>18</cp:revision>
  <dcterms:created xsi:type="dcterms:W3CDTF">2012-09-03T09:26:46Z</dcterms:created>
  <dcterms:modified xsi:type="dcterms:W3CDTF">2012-09-09T14:37:09Z</dcterms:modified>
</cp:coreProperties>
</file>